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Playfair Display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layfairDisplay-bold.fntdata"/><Relationship Id="rId23" Type="http://schemas.openxmlformats.org/officeDocument/2006/relationships/font" Target="fonts/PlayfairDispl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boldItalic.fntdata"/><Relationship Id="rId25" Type="http://schemas.openxmlformats.org/officeDocument/2006/relationships/font" Target="fonts/PlayfairDisplay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2976e32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2976e32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85b0565c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85b0565c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85b0565c5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85b0565c5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85b0565c5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85b0565c5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85b0565c5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85b0565c5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85b0565c5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c85b0565c5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85b0565c5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85b0565c5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96c9217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c96c9217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066d1934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066d1934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914f99384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914f99384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914f99384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914f99384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914f99384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914f99384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de06a137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de06a137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de06a137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de06a137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de06a137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de06a137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de06a1374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de06a137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aad5597@psu.edu" TargetMode="External"/><Relationship Id="rId4" Type="http://schemas.openxmlformats.org/officeDocument/2006/relationships/hyperlink" Target="mailto:sheridan.sayles@shu.edu" TargetMode="External"/><Relationship Id="rId5" Type="http://schemas.openxmlformats.org/officeDocument/2006/relationships/hyperlink" Target="mailto:sarah.ponichtera@shu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630600" y="136800"/>
            <a:ext cx="7893000" cy="28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Like Herding Cats: Managing Workflows and Complex Projects</a:t>
            </a:r>
            <a:endParaRPr/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Sarah Ponichtera, Sheridan Sayles, Alexandra deGraffenreid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Embedding standardized ArchivesSpace data requirements into processing workflows to facilitate large collaborative processing projects with staff and volunteers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2709525"/>
            <a:ext cx="8520600" cy="18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Alexandra deGraffenreid, Interim Co-Head of Collections Services &amp; Processing Archivist, Penn State University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ArchivesSpace at Penn State</a:t>
            </a: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28" y="1034375"/>
            <a:ext cx="8372336" cy="391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Managing Expectations</a:t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Expectations for understanding ArchivesSpace are different for staff, students, and volunteers.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Staff:</a:t>
            </a:r>
            <a:endParaRPr/>
          </a:p>
          <a:p>
            <a:pPr indent="-331229" lvl="1" marL="914400" rtl="0" algn="l">
              <a:spcBef>
                <a:spcPts val="0"/>
              </a:spcBef>
              <a:spcAft>
                <a:spcPts val="0"/>
              </a:spcAft>
              <a:buSzPts val="1616"/>
              <a:buChar char="○"/>
            </a:pPr>
            <a:r>
              <a:rPr lang="en" sz="1616"/>
              <a:t>Require more in-depth training and read/write access of ArchivesSpace. </a:t>
            </a:r>
            <a:endParaRPr sz="1616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&amp; Volunteers:</a:t>
            </a:r>
            <a:endParaRPr/>
          </a:p>
          <a:p>
            <a:pPr indent="-331229" lvl="1" marL="914400" rtl="0" algn="l">
              <a:spcBef>
                <a:spcPts val="0"/>
              </a:spcBef>
              <a:spcAft>
                <a:spcPts val="0"/>
              </a:spcAft>
              <a:buSzPts val="1616"/>
              <a:buChar char="○"/>
            </a:pPr>
            <a:r>
              <a:rPr lang="en" sz="1616"/>
              <a:t>Require less formal training of ArchivesSpace. May be introduced to ArchivesSpace, but not given read/write access.</a:t>
            </a:r>
            <a:endParaRPr sz="1616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8"/>
              <a:t>As all archival description is housed in ArchivesSpace, our local ArchivesSpace data standards must be incorporated into all aspects of the Arrangement &amp; Description Workflow. </a:t>
            </a:r>
            <a:endParaRPr sz="1908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Embedding into Workflows: Processing Manual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Chapters for different stages of processing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Designed both as a reference and training tool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Scaffolded training and application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All chapters are tied to three themes: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Archival theory (traditional and critical theories)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Local standards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ArchivesSpace data needs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Forthcoming: Style Guide for Inclusive Description</a:t>
            </a:r>
            <a:endParaRPr sz="1500"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55775"/>
            <a:ext cx="4405637" cy="315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Embedding into Workflows: Inventory Templates</a:t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Separate templates for staff and students/volunteers.</a:t>
            </a:r>
            <a:endParaRPr sz="19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Staff: 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Edited template. Incorporates required and most commonly used columns. 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Assumes greater understanding of ArchivesSpace &amp; can be uploaded once complete.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Students/Volunteers: 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Minimal template. Incorporates only required columns. Additional information (such as EADID) added later by archivist.</a:t>
            </a:r>
            <a:endParaRPr sz="15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Templates are extensible and dependent on project needs.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Sample templates are extremely useful.</a:t>
            </a: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Study: William T. Sanders papers</a:t>
            </a:r>
            <a:endParaRPr/>
          </a:p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4332850" y="1417800"/>
            <a:ext cx="44994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Volunteer (faculty member).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Collaboration between archivist &amp; volunteer.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Volunteer inventoried the collection using the chapter on compiling inventories and the staff template.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Archivist compiled remainder of description.</a:t>
            </a:r>
            <a:endParaRPr/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17800"/>
            <a:ext cx="3866621" cy="239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Study: American Sociological Association</a:t>
            </a:r>
            <a:endParaRPr/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350" y="1199675"/>
            <a:ext cx="7910951" cy="358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Alexandra (Lexy) deGraffenreid, </a:t>
            </a:r>
            <a:r>
              <a:rPr lang="en" u="sng">
                <a:solidFill>
                  <a:schemeClr val="hlink"/>
                </a:solidFill>
                <a:hlinkClick r:id="rId3"/>
              </a:rPr>
              <a:t>aad5597@psu.edu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Sheridan Sayles, </a:t>
            </a:r>
            <a:r>
              <a:rPr lang="en" u="sng">
                <a:solidFill>
                  <a:schemeClr val="hlink"/>
                </a:solidFill>
                <a:hlinkClick r:id="rId4"/>
              </a:rPr>
              <a:t>sheridan.sayles@shu.edu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Sarah Ponichtera, </a:t>
            </a:r>
            <a:r>
              <a:rPr lang="en" u="sng">
                <a:solidFill>
                  <a:schemeClr val="hlink"/>
                </a:solidFill>
                <a:hlinkClick r:id="rId5"/>
              </a:rPr>
              <a:t>sarah.ponichtera@shu.edu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Coordinating collection renumbering across platforms when ArchivesSpace is the "record of record"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311700" y="2709525"/>
            <a:ext cx="8520600" cy="18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Sarah Ponichtera, PhD, Assistant Dean for Special Collections and the Gallery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Archival Systems at Seton Hall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Archivesspace is the system of record for archival collection description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Digitized collection materials reside in Preservica and the Institutional Repository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One folder synced with Archivesspace, separate folders for web crawls and emails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Social media crawls in Conifer/Webrecorder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are in the midst of a collections shift so there is a working spreadsheet tracking interim locations of collections called the “Vault inventory”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Control files both physical and digital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Digital exhibit citations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8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to Start?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531447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As </a:t>
            </a:r>
            <a:r>
              <a:rPr lang="en"/>
              <a:t>the system of record, Archivesspace itself must come first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Two phases - one for simple collections, one for merged collections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This automatically updated the synced collections in Preservica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But then we had to also renumber the unsynced collections in Preservica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Ot</a:t>
            </a:r>
            <a:r>
              <a:rPr lang="en"/>
              <a:t>her locations fell into categories: urgent, stable, or in flux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Urgent: working document with locations, collections we are actively working with (i.e. web archives), control files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In flux: physical boxes, web archives in Conifer. These can be updated as they are worked with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Stable: digital exhibits and assets in the Institutional Repository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8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Recommended order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8"/>
          </a:p>
        </p:txBody>
      </p:sp>
      <p:sp>
        <p:nvSpPr>
          <p:cNvPr id="94" name="Google Shape;94;p17"/>
          <p:cNvSpPr/>
          <p:nvPr/>
        </p:nvSpPr>
        <p:spPr>
          <a:xfrm>
            <a:off x="489850" y="2171150"/>
            <a:ext cx="1867500" cy="1150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ArchiveSpace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95" name="Google Shape;95;p17"/>
          <p:cNvSpPr/>
          <p:nvPr/>
        </p:nvSpPr>
        <p:spPr>
          <a:xfrm>
            <a:off x="2780400" y="2171025"/>
            <a:ext cx="1791600" cy="1150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Actively used locations</a:t>
            </a:r>
            <a:endParaRPr sz="2000"/>
          </a:p>
        </p:txBody>
      </p:sp>
      <p:sp>
        <p:nvSpPr>
          <p:cNvPr id="96" name="Google Shape;96;p17"/>
          <p:cNvSpPr/>
          <p:nvPr/>
        </p:nvSpPr>
        <p:spPr>
          <a:xfrm>
            <a:off x="4835300" y="2171025"/>
            <a:ext cx="1791600" cy="1150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Mid-process locations</a:t>
            </a:r>
            <a:endParaRPr sz="2000"/>
          </a:p>
        </p:txBody>
      </p:sp>
      <p:sp>
        <p:nvSpPr>
          <p:cNvPr id="97" name="Google Shape;97;p17"/>
          <p:cNvSpPr/>
          <p:nvPr/>
        </p:nvSpPr>
        <p:spPr>
          <a:xfrm>
            <a:off x="7040700" y="2178375"/>
            <a:ext cx="1791600" cy="1150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Stable locations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scaffolded learning as a model to incorporate graduate archival interns into creating and updating finding aids using ArchivesSpace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2571750"/>
            <a:ext cx="8520600" cy="15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Sheridan Sayles, Technical Services Archivist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Ad-hoc Internship Coordinator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Scaffolding?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417800"/>
            <a:ext cx="43710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Gradually introduce both ideas and agency to learners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First steps determined by existing knowledge student brings to project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Benefits: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Works to build confidence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Controlled introduction of content makes it easier to check work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9350" y="1114425"/>
            <a:ext cx="3333750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5254125" y="4125775"/>
            <a:ext cx="348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Scaffolding. (2021, February 18). [Illustration]. Study.Com. https://study.com/academy/lesson/scaffolding-student-knowledge-in-mathematics.html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Scaffolding in Archival Internships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5746350" y="1417800"/>
            <a:ext cx="30858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Start simple, then gradually introduce difficulty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Work through complex ideas with student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Make training tools widely available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Ask probing questions often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17800"/>
            <a:ext cx="5434650" cy="27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Projects in ASpace for Graduate Students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3520850"/>
            <a:ext cx="8520600" cy="12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Identify subject headings; controlled vocabulary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Link accession records to finding aids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Write notes, whole finding aids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Ingest collection inventories using excel upload function</a:t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3750" y="1184988"/>
            <a:ext cx="5255750" cy="21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