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71" r:id="rId10"/>
    <p:sldId id="265" r:id="rId11"/>
    <p:sldId id="266" r:id="rId12"/>
    <p:sldId id="272" r:id="rId13"/>
    <p:sldId id="27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2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9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0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44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0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4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9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0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40CE-59E9-42DC-B1A5-718D2A9BDADE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4C529-2D64-44C3-BE34-8D17E7D58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6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luejeans.com/s/nihAv/" TargetMode="External"/><Relationship Id="rId2" Type="http://schemas.openxmlformats.org/officeDocument/2006/relationships/hyperlink" Target="https://bluejeans.com/s/BJVJN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uejeans.com/s/qKUWa/" TargetMode="External"/><Relationship Id="rId4" Type="http://schemas.openxmlformats.org/officeDocument/2006/relationships/hyperlink" Target="https://bluejeans.com/s/bWM0o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093" y="1412295"/>
            <a:ext cx="9144000" cy="46539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anose="02050604050505020204" pitchFamily="18" charset="0"/>
              </a:rPr>
              <a:t>A Farewell to Archon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sz="2700" dirty="0" err="1" smtClean="0">
                <a:latin typeface="+mn-lt"/>
                <a:sym typeface="Wingdings" panose="05000000000000000000" pitchFamily="2" charset="2"/>
              </a:rPr>
              <a:t>ArchivesSpace</a:t>
            </a:r>
            <a:r>
              <a:rPr lang="en-US" sz="2700" dirty="0" smtClean="0">
                <a:latin typeface="+mn-lt"/>
                <a:sym typeface="Wingdings" panose="05000000000000000000" pitchFamily="2" charset="2"/>
              </a:rPr>
              <a:t> </a:t>
            </a:r>
            <a:r>
              <a:rPr lang="en-US" sz="2700" dirty="0" smtClean="0">
                <a:latin typeface="+mn-lt"/>
                <a:sym typeface="Wingdings" panose="05000000000000000000" pitchFamily="2" charset="2"/>
              </a:rPr>
              <a:t>Members </a:t>
            </a:r>
            <a:r>
              <a:rPr lang="en-US" sz="2700" dirty="0" smtClean="0">
                <a:latin typeface="+mn-lt"/>
                <a:sym typeface="Wingdings" panose="05000000000000000000" pitchFamily="2" charset="2"/>
              </a:rPr>
              <a:t>Forum</a:t>
            </a:r>
            <a:br>
              <a:rPr lang="en-US" sz="2700" dirty="0" smtClean="0">
                <a:latin typeface="+mn-lt"/>
                <a:sym typeface="Wingdings" panose="05000000000000000000" pitchFamily="2" charset="2"/>
              </a:rPr>
            </a:br>
            <a:r>
              <a:rPr lang="en-US" sz="2700" dirty="0" smtClean="0">
                <a:latin typeface="+mn-lt"/>
                <a:sym typeface="Wingdings" panose="05000000000000000000" pitchFamily="2" charset="2"/>
              </a:rPr>
              <a:t>Portland State University</a:t>
            </a:r>
            <a:r>
              <a:rPr lang="en-US" sz="2700" dirty="0" smtClean="0">
                <a:latin typeface="+mn-lt"/>
                <a:sym typeface="Wingdings" panose="05000000000000000000" pitchFamily="2" charset="2"/>
              </a:rPr>
              <a:t/>
            </a:r>
            <a:br>
              <a:rPr lang="en-US" sz="2700" dirty="0" smtClean="0">
                <a:latin typeface="+mn-lt"/>
                <a:sym typeface="Wingdings" panose="05000000000000000000" pitchFamily="2" charset="2"/>
              </a:rPr>
            </a:br>
            <a:r>
              <a:rPr lang="en-US" sz="2700" dirty="0" smtClean="0">
                <a:latin typeface="+mn-lt"/>
                <a:sym typeface="Wingdings" panose="05000000000000000000" pitchFamily="2" charset="2"/>
              </a:rPr>
              <a:t>July 25, </a:t>
            </a:r>
            <a:r>
              <a:rPr lang="en-US" sz="2700" dirty="0" smtClean="0">
                <a:latin typeface="+mn-lt"/>
                <a:sym typeface="Wingdings" panose="05000000000000000000" pitchFamily="2" charset="2"/>
              </a:rPr>
              <a:t>2017</a:t>
            </a:r>
            <a:r>
              <a:rPr lang="en-US" dirty="0" smtClean="0">
                <a:latin typeface="+mn-lt"/>
                <a:sym typeface="Wingdings" panose="05000000000000000000" pitchFamily="2" charset="2"/>
              </a:rPr>
              <a:t/>
            </a:r>
            <a:br>
              <a:rPr lang="en-US" dirty="0" smtClean="0">
                <a:latin typeface="+mn-lt"/>
                <a:sym typeface="Wingdings" panose="05000000000000000000" pitchFamily="2" charset="2"/>
              </a:rPr>
            </a:b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/>
            </a:r>
            <a:b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9956" y="5235904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Benn Joseph</a:t>
            </a:r>
          </a:p>
          <a:p>
            <a:r>
              <a:rPr lang="en-US" dirty="0" smtClean="0"/>
              <a:t>Northwestern </a:t>
            </a:r>
            <a:r>
              <a:rPr lang="en-US" dirty="0" smtClean="0"/>
              <a:t>University Libraries</a:t>
            </a:r>
          </a:p>
          <a:p>
            <a:r>
              <a:rPr lang="en-US" dirty="0" smtClean="0"/>
              <a:t>benn.joseph@northwestern.edu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09" y="2783040"/>
            <a:ext cx="1283793" cy="173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785" y="315159"/>
            <a:ext cx="9357847" cy="5918371"/>
          </a:xfrm>
        </p:spPr>
        <p:txBody>
          <a:bodyPr>
            <a:normAutofit fontScale="92500"/>
          </a:bodyPr>
          <a:lstStyle/>
          <a:p>
            <a:pPr algn="l"/>
            <a:endParaRPr lang="en-US" sz="1600" b="1" dirty="0" smtClean="0"/>
          </a:p>
          <a:p>
            <a:pPr algn="l"/>
            <a:endParaRPr lang="en-US" sz="1600" b="1" dirty="0"/>
          </a:p>
          <a:p>
            <a:pPr algn="l"/>
            <a:r>
              <a:rPr lang="en-US" sz="3000" dirty="0" smtClean="0">
                <a:latin typeface="Bookman Old Style" panose="02050604050505020204" pitchFamily="18" charset="0"/>
              </a:rPr>
              <a:t>Training</a:t>
            </a:r>
          </a:p>
          <a:p>
            <a:pPr algn="l"/>
            <a:endParaRPr lang="en-US" b="1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Two day </a:t>
            </a:r>
            <a:r>
              <a:rPr lang="en-US" dirty="0" err="1" smtClean="0"/>
              <a:t>ArchivesSpace</a:t>
            </a:r>
            <a:r>
              <a:rPr lang="en-US" dirty="0" smtClean="0"/>
              <a:t> Basics training workshop (with </a:t>
            </a:r>
            <a:r>
              <a:rPr lang="en-US" dirty="0" err="1" smtClean="0"/>
              <a:t>ArchivesSpace</a:t>
            </a:r>
            <a:r>
              <a:rPr lang="en-US" dirty="0" smtClean="0"/>
              <a:t> trainers)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NUL-focused </a:t>
            </a:r>
            <a:r>
              <a:rPr lang="en-US" dirty="0" err="1" smtClean="0"/>
              <a:t>ArchivesSpace</a:t>
            </a:r>
            <a:r>
              <a:rPr lang="en-US" dirty="0" smtClean="0"/>
              <a:t> Best Practices training: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algn="l"/>
            <a:r>
              <a:rPr lang="en-US" dirty="0" smtClean="0"/>
              <a:t>Session 1: Overview and Basics of </a:t>
            </a:r>
            <a:r>
              <a:rPr lang="en-US" dirty="0" err="1" smtClean="0"/>
              <a:t>ArchivesSpace</a:t>
            </a:r>
            <a:r>
              <a:rPr lang="en-US" dirty="0" smtClean="0"/>
              <a:t> Best Practices at NUL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u="sng" dirty="0" smtClean="0">
                <a:hlinkClick r:id="rId2"/>
              </a:rPr>
              <a:t>https://bluejeans.com/s/BJVJN/</a:t>
            </a:r>
            <a:endParaRPr lang="en-US" dirty="0" smtClean="0"/>
          </a:p>
          <a:p>
            <a:pPr algn="l"/>
            <a:r>
              <a:rPr lang="en-US" dirty="0" smtClean="0"/>
              <a:t>Session 2: Creating Accession Records in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u="sng" dirty="0" smtClean="0">
                <a:hlinkClick r:id="rId3"/>
              </a:rPr>
              <a:t>https://bluejeans.com/s/nihAv/</a:t>
            </a:r>
            <a:endParaRPr lang="en-US" dirty="0" smtClean="0"/>
          </a:p>
          <a:p>
            <a:pPr algn="l"/>
            <a:r>
              <a:rPr lang="en-US" dirty="0" smtClean="0"/>
              <a:t>Session 3: Creating Resource Records and Archival Objects in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u="sng" dirty="0" smtClean="0">
                <a:hlinkClick r:id="rId4"/>
              </a:rPr>
              <a:t>https://bluejeans.com/s/bWM0o/</a:t>
            </a:r>
            <a:r>
              <a:rPr lang="en-US" dirty="0" smtClean="0"/>
              <a:t>                            </a:t>
            </a:r>
          </a:p>
          <a:p>
            <a:pPr algn="l"/>
            <a:r>
              <a:rPr lang="en-US" dirty="0" smtClean="0"/>
              <a:t>Session 4: Authorities Management in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u="sng" dirty="0" smtClean="0">
                <a:hlinkClick r:id="rId5"/>
              </a:rPr>
              <a:t>https://bluejeans.com/s/qKUWa/</a:t>
            </a:r>
            <a:endParaRPr lang="en-US" dirty="0" smtClean="0"/>
          </a:p>
          <a:p>
            <a:pPr algn="l"/>
            <a:endParaRPr lang="en-US" sz="1600" dirty="0"/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2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1992" y="1530643"/>
            <a:ext cx="9144000" cy="324663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Bookman Old Style" panose="02050604050505020204" pitchFamily="18" charset="0"/>
              </a:rPr>
              <a:t>MySQL queries</a:t>
            </a:r>
            <a:endParaRPr lang="en-US" sz="2800" dirty="0" smtClean="0">
              <a:latin typeface="Bookman Old Style" panose="02050604050505020204" pitchFamily="18" charset="0"/>
            </a:endParaRPr>
          </a:p>
          <a:p>
            <a:pPr algn="l"/>
            <a:endParaRPr lang="en-US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Need to set up ODBC connection to Atlas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Queries run in Excel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Shelf list by collection/Top Container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Archival Object Status</a:t>
            </a: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 smtClean="0"/>
              <a:t>Accessions</a:t>
            </a:r>
            <a:endParaRPr lang="en-US" dirty="0" smtClean="0"/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8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9" y="756012"/>
            <a:ext cx="5775960" cy="48234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8" y="392118"/>
            <a:ext cx="5433060" cy="2705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918" y="3323253"/>
            <a:ext cx="531876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34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55" y="290804"/>
            <a:ext cx="5250180" cy="304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515" y="374624"/>
            <a:ext cx="5265420" cy="29641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4" y="3638783"/>
            <a:ext cx="5280660" cy="30327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235" y="3608303"/>
            <a:ext cx="5219700" cy="3063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73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268" y="2110504"/>
            <a:ext cx="2236636" cy="1402129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Bookman Old Style" panose="02050604050505020204" pitchFamily="18" charset="0"/>
              </a:rPr>
              <a:t>Thanks!</a:t>
            </a:r>
            <a:endParaRPr lang="en-US" sz="4000" dirty="0" smtClean="0">
              <a:latin typeface="Bookman Old Style" panose="02050604050505020204" pitchFamily="18" charset="0"/>
            </a:endParaRPr>
          </a:p>
          <a:p>
            <a:pPr algn="l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pPr algn="l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82186" y="4459177"/>
            <a:ext cx="7924800" cy="16405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Benn Joseph</a:t>
            </a:r>
          </a:p>
          <a:p>
            <a:r>
              <a:rPr lang="en-US" dirty="0" smtClean="0"/>
              <a:t>Northwestern </a:t>
            </a:r>
            <a:r>
              <a:rPr lang="en-US" dirty="0" smtClean="0"/>
              <a:t>University Libraries</a:t>
            </a:r>
          </a:p>
          <a:p>
            <a:r>
              <a:rPr lang="en-US" dirty="0" smtClean="0"/>
              <a:t>benn.joseph@northwestern.edu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6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121" y="1764817"/>
            <a:ext cx="10549054" cy="4347643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June 2013: Charter membership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August 2015: Still implementing Alma—maybe Atlas could host?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February 2016: Teams formed, contract review starts for Atlas hosting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July 2016: </a:t>
            </a:r>
            <a:r>
              <a:rPr lang="en-US" dirty="0" err="1" smtClean="0"/>
              <a:t>ArchivesSpace</a:t>
            </a:r>
            <a:r>
              <a:rPr lang="en-US" dirty="0" smtClean="0"/>
              <a:t> Best Practices Team first meets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December 2016: Archon frozen; no new content added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January 2017: Final database created on local instance of AS v1.5.1, database sent to Atlas for hosting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73512" y="1241597"/>
            <a:ext cx="10634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Bookman Old Style" panose="02050604050505020204" pitchFamily="18" charset="0"/>
              </a:rPr>
              <a:t>ArchivesSpace</a:t>
            </a:r>
            <a:r>
              <a:rPr lang="en-US" sz="2800" dirty="0">
                <a:latin typeface="Bookman Old Style" panose="02050604050505020204" pitchFamily="18" charset="0"/>
              </a:rPr>
              <a:t> timeline—charter membership through now</a:t>
            </a:r>
          </a:p>
        </p:txBody>
      </p:sp>
    </p:spTree>
    <p:extLst>
      <p:ext uri="{BB962C8B-B14F-4D97-AF65-F5344CB8AC3E}">
        <p14:creationId xmlns:p14="http://schemas.microsoft.com/office/powerpoint/2010/main" val="25183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3143" y="1419131"/>
            <a:ext cx="9144000" cy="324663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Bookman Old Style" panose="02050604050505020204" pitchFamily="18" charset="0"/>
              </a:rPr>
              <a:t>ArchivesSpace</a:t>
            </a:r>
            <a:r>
              <a:rPr lang="en-US" sz="2800" dirty="0" smtClean="0">
                <a:latin typeface="Bookman Old Style" panose="02050604050505020204" pitchFamily="18" charset="0"/>
              </a:rPr>
              <a:t> implementation</a:t>
            </a:r>
          </a:p>
          <a:p>
            <a:pPr algn="l"/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Preliminary Data cleanup (pre-migration)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Revisit processing and cataloging workflows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NUL Best Practices guide for </a:t>
            </a:r>
            <a:r>
              <a:rPr lang="en-US" dirty="0" err="1" smtClean="0"/>
              <a:t>ArchivesSpace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Iterative migration from Archon; final database given to Atlas</a:t>
            </a:r>
            <a:endParaRPr lang="en-US" dirty="0"/>
          </a:p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515" y="1486039"/>
            <a:ext cx="10167941" cy="324663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Bookman Old Style" panose="02050604050505020204" pitchFamily="18" charset="0"/>
              </a:rPr>
              <a:t>ArchivesSpace</a:t>
            </a:r>
            <a:r>
              <a:rPr lang="en-US" sz="2800" dirty="0">
                <a:latin typeface="Bookman Old Style" panose="02050604050505020204" pitchFamily="18" charset="0"/>
              </a:rPr>
              <a:t>: data cleanup (more interesting ones</a:t>
            </a:r>
            <a:r>
              <a:rPr lang="en-US" sz="2800" dirty="0" smtClean="0">
                <a:latin typeface="Bookman Old Style" panose="02050604050505020204" pitchFamily="18" charset="0"/>
              </a:rPr>
              <a:t>)</a:t>
            </a:r>
          </a:p>
          <a:p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Fixed </a:t>
            </a:r>
            <a:r>
              <a:rPr lang="en-US" dirty="0"/>
              <a:t>by </a:t>
            </a:r>
            <a:r>
              <a:rPr lang="en-US" dirty="0" smtClean="0"/>
              <a:t>upgrading </a:t>
            </a:r>
            <a:r>
              <a:rPr lang="en-US" dirty="0"/>
              <a:t>our </a:t>
            </a:r>
            <a:r>
              <a:rPr lang="en-US" dirty="0" smtClean="0"/>
              <a:t>version of </a:t>
            </a:r>
            <a:r>
              <a:rPr lang="en-US" dirty="0" err="1" smtClean="0"/>
              <a:t>ArchivesSpace</a:t>
            </a:r>
            <a:r>
              <a:rPr lang="en-US" dirty="0" smtClean="0"/>
              <a:t>, 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Fixed </a:t>
            </a:r>
            <a:r>
              <a:rPr lang="en-US" dirty="0"/>
              <a:t>by our developer who </a:t>
            </a:r>
            <a:r>
              <a:rPr lang="en-US" dirty="0" smtClean="0"/>
              <a:t>would create a plugin or </a:t>
            </a:r>
            <a:r>
              <a:rPr lang="en-US" dirty="0"/>
              <a:t>write some kind of script to manipulate the MySQL tables,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Fixed </a:t>
            </a:r>
            <a:r>
              <a:rPr lang="en-US" dirty="0"/>
              <a:t>by us by </a:t>
            </a:r>
            <a:r>
              <a:rPr lang="en-US" dirty="0" smtClean="0"/>
              <a:t>hand</a:t>
            </a:r>
            <a:r>
              <a:rPr lang="en-US" dirty="0"/>
              <a:t>.</a:t>
            </a:r>
            <a:endParaRPr lang="en-US" dirty="0"/>
          </a:p>
          <a:p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020" y="192497"/>
            <a:ext cx="9144000" cy="1165904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ookman Old Style" panose="02050604050505020204" pitchFamily="18" charset="0"/>
              </a:rPr>
              <a:t>Fixed by upgrading our version of </a:t>
            </a:r>
            <a:r>
              <a:rPr lang="en-US" sz="2800" dirty="0" err="1" smtClean="0">
                <a:latin typeface="Bookman Old Style" panose="02050604050505020204" pitchFamily="18" charset="0"/>
              </a:rPr>
              <a:t>ArchivesSpace</a:t>
            </a:r>
            <a:endParaRPr lang="en-US" sz="2800" dirty="0">
              <a:latin typeface="Bookman Old Style" panose="02050604050505020204" pitchFamily="18" charset="0"/>
            </a:endParaRPr>
          </a:p>
          <a:p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258" t="32570" r="30866" b="20125"/>
          <a:stretch/>
        </p:blipFill>
        <p:spPr>
          <a:xfrm>
            <a:off x="2334543" y="1458762"/>
            <a:ext cx="6620954" cy="46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56" y="636757"/>
            <a:ext cx="6355134" cy="95786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Bookman Old Style" panose="02050604050505020204" pitchFamily="18" charset="0"/>
              </a:rPr>
              <a:t>Fixed by </a:t>
            </a:r>
            <a:r>
              <a:rPr lang="en-US" sz="2800" dirty="0" smtClean="0">
                <a:latin typeface="Bookman Old Style" panose="02050604050505020204" pitchFamily="18" charset="0"/>
              </a:rPr>
              <a:t>a developer</a:t>
            </a:r>
            <a:endParaRPr lang="en-US" dirty="0"/>
          </a:p>
          <a:p>
            <a:pPr algn="l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197" t="18791" r="16316" b="31667"/>
          <a:stretch/>
        </p:blipFill>
        <p:spPr>
          <a:xfrm>
            <a:off x="1780591" y="1411662"/>
            <a:ext cx="8238931" cy="495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1788" t="17300" r="16375" b="40345"/>
          <a:stretch/>
        </p:blipFill>
        <p:spPr>
          <a:xfrm>
            <a:off x="1752599" y="1796028"/>
            <a:ext cx="8294914" cy="4236099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328056" y="636757"/>
            <a:ext cx="6355134" cy="95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man Old Style" panose="02050604050505020204" pitchFamily="18" charset="0"/>
              </a:rPr>
              <a:t>Fixed by a developer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056" y="2174487"/>
            <a:ext cx="9144000" cy="376911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mpersands </a:t>
            </a:r>
            <a:r>
              <a:rPr lang="en-US" dirty="0" smtClean="0"/>
              <a:t>in &lt;note&gt; </a:t>
            </a:r>
            <a:r>
              <a:rPr lang="en-US" dirty="0"/>
              <a:t>or </a:t>
            </a:r>
            <a:r>
              <a:rPr lang="en-US" dirty="0" smtClean="0"/>
              <a:t>&lt;unittitle&gt; </a:t>
            </a:r>
            <a:r>
              <a:rPr lang="en-US" dirty="0" smtClean="0"/>
              <a:t>fields.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create </a:t>
            </a:r>
            <a:r>
              <a:rPr lang="en-US" dirty="0"/>
              <a:t>standard note order for resource records, still need </a:t>
            </a:r>
            <a:r>
              <a:rPr lang="en-US" dirty="0" smtClean="0"/>
              <a:t>to apply.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en-US" dirty="0" smtClean="0"/>
              <a:t>dd locations to resource records.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project </a:t>
            </a:r>
            <a:r>
              <a:rPr lang="en-US" dirty="0"/>
              <a:t>to merge </a:t>
            </a:r>
            <a:r>
              <a:rPr lang="en-US" dirty="0" smtClean="0"/>
              <a:t>Agent and Subject records from Creator Manager and 	Subject Manager in </a:t>
            </a:r>
            <a:r>
              <a:rPr lang="en-US" dirty="0" smtClean="0"/>
              <a:t>Archon.</a:t>
            </a: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28056" y="1105108"/>
            <a:ext cx="6355134" cy="957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Bookman Old Style" panose="02050604050505020204" pitchFamily="18" charset="0"/>
              </a:rPr>
              <a:t>Fixed by us by hand</a:t>
            </a:r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7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6236" y="716604"/>
            <a:ext cx="9144000" cy="460252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98" t="50545" r="59801" b="31246"/>
          <a:stretch/>
        </p:blipFill>
        <p:spPr>
          <a:xfrm>
            <a:off x="1512675" y="0"/>
            <a:ext cx="8340455" cy="22178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09" t="57664" r="60149" b="25264"/>
          <a:stretch/>
        </p:blipFill>
        <p:spPr>
          <a:xfrm>
            <a:off x="1540840" y="2217822"/>
            <a:ext cx="8338232" cy="2103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664" t="47329" r="61131" b="33226"/>
          <a:stretch/>
        </p:blipFill>
        <p:spPr>
          <a:xfrm>
            <a:off x="1515853" y="4332794"/>
            <a:ext cx="8339328" cy="245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13271</TotalTime>
  <Words>306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Calibri Light</vt:lpstr>
      <vt:lpstr>Wingdings</vt:lpstr>
      <vt:lpstr>Office Theme</vt:lpstr>
      <vt:lpstr>A Farewell to Archon  ArchivesSpace Members Forum Portland State University July 25, 2017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Northwestern University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ArchonArchivesSpace</dc:title>
  <dc:creator>Benn Joseph</dc:creator>
  <cp:lastModifiedBy>Benn Joseph</cp:lastModifiedBy>
  <cp:revision>65</cp:revision>
  <dcterms:created xsi:type="dcterms:W3CDTF">2017-07-12T14:56:43Z</dcterms:created>
  <dcterms:modified xsi:type="dcterms:W3CDTF">2017-07-21T20:33:15Z</dcterms:modified>
</cp:coreProperties>
</file>