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71" r:id="rId3"/>
    <p:sldId id="272" r:id="rId4"/>
    <p:sldId id="273" r:id="rId5"/>
    <p:sldId id="275" r:id="rId6"/>
    <p:sldId id="284" r:id="rId7"/>
    <p:sldId id="274" r:id="rId8"/>
    <p:sldId id="276" r:id="rId9"/>
    <p:sldId id="277" r:id="rId10"/>
    <p:sldId id="278" r:id="rId11"/>
    <p:sldId id="285" r:id="rId12"/>
    <p:sldId id="287" r:id="rId13"/>
    <p:sldId id="282" r:id="rId14"/>
    <p:sldId id="283" r:id="rId15"/>
    <p:sldId id="286" r:id="rId16"/>
    <p:sldId id="288" r:id="rId17"/>
    <p:sldId id="289" r:id="rId18"/>
    <p:sldId id="290"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8" autoAdjust="0"/>
    <p:restoredTop sz="69373" autoAdjust="0"/>
  </p:normalViewPr>
  <p:slideViewPr>
    <p:cSldViewPr snapToGrid="0">
      <p:cViewPr varScale="1">
        <p:scale>
          <a:sx n="50" d="100"/>
          <a:sy n="50" d="100"/>
        </p:scale>
        <p:origin x="-1632"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7/23/2017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7/23/2017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1</a:t>
            </a:fld>
            <a:endParaRPr lang="en-US"/>
          </a:p>
        </p:txBody>
      </p:sp>
    </p:spTree>
    <p:extLst>
      <p:ext uri="{BB962C8B-B14F-4D97-AF65-F5344CB8AC3E}">
        <p14:creationId xmlns:p14="http://schemas.microsoft.com/office/powerpoint/2010/main" val="3514650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 to changing the heading to the authorized LCSH form, we updated the Source field, added the Library of Congress Control Number to the Authority ID field when there was matching LC subject heading record and put each element of the heading in separate fields with the appropriate term type indicated. </a:t>
            </a:r>
          </a:p>
          <a:p>
            <a:r>
              <a:rPr lang="en-US" sz="1200" kern="1200" dirty="0" smtClean="0">
                <a:solidFill>
                  <a:schemeClr val="tx1"/>
                </a:solidFill>
                <a:effectLst/>
                <a:latin typeface="+mn-lt"/>
                <a:ea typeface="+mn-ea"/>
                <a:cs typeface="+mn-cs"/>
              </a:rPr>
              <a:t>&lt;click&gt; Here’s what the record looked like before… unspecified ingested source indicates it was created when the EAD record was imported and the heading is a single text string</a:t>
            </a:r>
          </a:p>
          <a:p>
            <a:r>
              <a:rPr lang="en-US" sz="1200" kern="1200" dirty="0" smtClean="0">
                <a:solidFill>
                  <a:schemeClr val="tx1"/>
                </a:solidFill>
                <a:effectLst/>
                <a:latin typeface="+mn-lt"/>
                <a:ea typeface="+mn-ea"/>
                <a:cs typeface="+mn-cs"/>
              </a:rPr>
              <a:t>&lt;click&gt; This is the record after it was updated with source filled out and the subdivision in its own field.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DC57A8-AE18-4654-B6AF-04B3577165BE}" type="slidenum">
              <a:rPr lang="en-US" smtClean="0"/>
              <a:t>10</a:t>
            </a:fld>
            <a:endParaRPr lang="en-US"/>
          </a:p>
        </p:txBody>
      </p:sp>
    </p:spTree>
    <p:extLst>
      <p:ext uri="{BB962C8B-B14F-4D97-AF65-F5344CB8AC3E}">
        <p14:creationId xmlns:p14="http://schemas.microsoft.com/office/powerpoint/2010/main" val="971322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about the Access queries</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11</a:t>
            </a:fld>
            <a:endParaRPr lang="en-US"/>
          </a:p>
        </p:txBody>
      </p:sp>
    </p:spTree>
    <p:extLst>
      <p:ext uri="{BB962C8B-B14F-4D97-AF65-F5344CB8AC3E}">
        <p14:creationId xmlns:p14="http://schemas.microsoft.com/office/powerpoint/2010/main" val="1526307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already have Oracle installed on my computer since I use it to run similar reports for Voyager and Aeon.  So, all I needed to do was to install a MySQL connector and set up the ODBC connection to our server (once I pried server access information from our IT folks).  Due to differences in terminology between what is in the backend vs. the user side of the database, I usually open the tables I’m considering using to see what data is actually in each field.  </a:t>
            </a:r>
          </a:p>
          <a:p>
            <a:r>
              <a:rPr lang="en-US" sz="1200" kern="1200" dirty="0" smtClean="0">
                <a:solidFill>
                  <a:schemeClr val="tx1"/>
                </a:solidFill>
                <a:effectLst/>
                <a:latin typeface="+mn-lt"/>
                <a:ea typeface="+mn-ea"/>
                <a:cs typeface="+mn-cs"/>
              </a:rPr>
              <a:t>&lt;click&gt;  The subject table has a bunch of id fields and dates </a:t>
            </a:r>
          </a:p>
          <a:p>
            <a:r>
              <a:rPr lang="en-US" sz="1200" kern="1200" dirty="0" smtClean="0">
                <a:solidFill>
                  <a:schemeClr val="tx1"/>
                </a:solidFill>
                <a:effectLst/>
                <a:latin typeface="+mn-lt"/>
                <a:ea typeface="+mn-ea"/>
                <a:cs typeface="+mn-cs"/>
              </a:rPr>
              <a:t>&lt;click&gt; along with the list of subject headings that I was looking for.  Here’s an example of why you need to look at the field names in the table… the subject headings are in a field called “title” which is not what you’d expect.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DC57A8-AE18-4654-B6AF-04B3577165BE}" type="slidenum">
              <a:rPr lang="en-US" smtClean="0"/>
              <a:t>12</a:t>
            </a:fld>
            <a:endParaRPr lang="en-US"/>
          </a:p>
        </p:txBody>
      </p:sp>
    </p:spTree>
    <p:extLst>
      <p:ext uri="{BB962C8B-B14F-4D97-AF65-F5344CB8AC3E}">
        <p14:creationId xmlns:p14="http://schemas.microsoft.com/office/powerpoint/2010/main" val="70910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the query I used to create the list of subject headings to fix.  It uses the subject table to create a table of all the subjects records in </a:t>
            </a:r>
            <a:r>
              <a:rPr lang="en-US" sz="1200" kern="1200" dirty="0" err="1" smtClean="0">
                <a:solidFill>
                  <a:schemeClr val="tx1"/>
                </a:solidFill>
                <a:effectLst/>
                <a:latin typeface="+mn-lt"/>
                <a:ea typeface="+mn-ea"/>
                <a:cs typeface="+mn-cs"/>
              </a:rPr>
              <a:t>ASpace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reagardless</a:t>
            </a:r>
            <a:r>
              <a:rPr lang="en-US" sz="1200" kern="1200" dirty="0" smtClean="0">
                <a:solidFill>
                  <a:schemeClr val="tx1"/>
                </a:solidFill>
                <a:effectLst/>
                <a:latin typeface="+mn-lt"/>
                <a:ea typeface="+mn-ea"/>
                <a:cs typeface="+mn-cs"/>
              </a:rPr>
              <a:t> of whether the heading is linked to a record or not.  The SQL view of the query is in the upper right that you can copy/paste into Access when you review the slides after you get home.</a:t>
            </a:r>
          </a:p>
          <a:p>
            <a:r>
              <a:rPr lang="en-US" sz="1200" kern="1200" dirty="0" smtClean="0">
                <a:solidFill>
                  <a:schemeClr val="tx1"/>
                </a:solidFill>
                <a:effectLst/>
                <a:latin typeface="+mn-lt"/>
                <a:ea typeface="+mn-ea"/>
                <a:cs typeface="+mn-cs"/>
              </a:rPr>
              <a:t>&lt;click&gt; This box shows all the fields you can include in your table.  I used the title field, the </a:t>
            </a:r>
            <a:r>
              <a:rPr lang="en-US" sz="1200" kern="1200" dirty="0" err="1" smtClean="0">
                <a:solidFill>
                  <a:schemeClr val="tx1"/>
                </a:solidFill>
                <a:effectLst/>
                <a:latin typeface="+mn-lt"/>
                <a:ea typeface="+mn-ea"/>
                <a:cs typeface="+mn-cs"/>
              </a:rPr>
              <a:t>authority_id</a:t>
            </a:r>
            <a:r>
              <a:rPr lang="en-US" sz="1200" kern="1200" dirty="0" smtClean="0">
                <a:solidFill>
                  <a:schemeClr val="tx1"/>
                </a:solidFill>
                <a:effectLst/>
                <a:latin typeface="+mn-lt"/>
                <a:ea typeface="+mn-ea"/>
                <a:cs typeface="+mn-cs"/>
              </a:rPr>
              <a:t> and the </a:t>
            </a:r>
            <a:r>
              <a:rPr lang="en-US" sz="1200" kern="1200" dirty="0" err="1" smtClean="0">
                <a:solidFill>
                  <a:schemeClr val="tx1"/>
                </a:solidFill>
                <a:effectLst/>
                <a:latin typeface="+mn-lt"/>
                <a:ea typeface="+mn-ea"/>
                <a:cs typeface="+mn-cs"/>
              </a:rPr>
              <a:t>subject_id</a:t>
            </a:r>
            <a:r>
              <a:rPr lang="en-US" sz="1200" kern="1200" dirty="0" smtClean="0">
                <a:solidFill>
                  <a:schemeClr val="tx1"/>
                </a:solidFill>
                <a:effectLst/>
                <a:latin typeface="+mn-lt"/>
                <a:ea typeface="+mn-ea"/>
                <a:cs typeface="+mn-cs"/>
              </a:rPr>
              <a:t> field.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DC57A8-AE18-4654-B6AF-04B3577165BE}" type="slidenum">
              <a:rPr lang="en-US" smtClean="0"/>
              <a:t>13</a:t>
            </a:fld>
            <a:endParaRPr lang="en-US"/>
          </a:p>
        </p:txBody>
      </p:sp>
    </p:spTree>
    <p:extLst>
      <p:ext uri="{BB962C8B-B14F-4D97-AF65-F5344CB8AC3E}">
        <p14:creationId xmlns:p14="http://schemas.microsoft.com/office/powerpoint/2010/main" val="3596603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section of the resulting table.  The title Abolitionists is the same as the Term field in the </a:t>
            </a:r>
            <a:r>
              <a:rPr lang="en-US" sz="1200" kern="1200" dirty="0" err="1" smtClean="0">
                <a:solidFill>
                  <a:schemeClr val="tx1"/>
                </a:solidFill>
                <a:effectLst/>
                <a:latin typeface="+mn-lt"/>
                <a:ea typeface="+mn-ea"/>
                <a:cs typeface="+mn-cs"/>
              </a:rPr>
              <a:t>ASpace</a:t>
            </a:r>
            <a:r>
              <a:rPr lang="en-US" sz="1200" kern="1200" dirty="0" smtClean="0">
                <a:solidFill>
                  <a:schemeClr val="tx1"/>
                </a:solidFill>
                <a:effectLst/>
                <a:latin typeface="+mn-lt"/>
                <a:ea typeface="+mn-ea"/>
                <a:cs typeface="+mn-cs"/>
              </a:rPr>
              <a:t> record.  </a:t>
            </a:r>
            <a:r>
              <a:rPr lang="en-US" sz="1200" kern="1200" dirty="0" err="1" smtClean="0">
                <a:solidFill>
                  <a:schemeClr val="tx1"/>
                </a:solidFill>
                <a:effectLst/>
                <a:latin typeface="+mn-lt"/>
                <a:ea typeface="+mn-ea"/>
                <a:cs typeface="+mn-cs"/>
              </a:rPr>
              <a:t>Authority_id</a:t>
            </a:r>
            <a:r>
              <a:rPr lang="en-US" sz="1200" kern="1200" dirty="0" smtClean="0">
                <a:solidFill>
                  <a:schemeClr val="tx1"/>
                </a:solidFill>
                <a:effectLst/>
                <a:latin typeface="+mn-lt"/>
                <a:ea typeface="+mn-ea"/>
                <a:cs typeface="+mn-cs"/>
              </a:rPr>
              <a:t> is the same as the Authority ID </a:t>
            </a:r>
          </a:p>
          <a:p>
            <a:r>
              <a:rPr lang="en-US" sz="1200" kern="1200" dirty="0" smtClean="0">
                <a:solidFill>
                  <a:schemeClr val="tx1"/>
                </a:solidFill>
                <a:effectLst/>
                <a:latin typeface="+mn-lt"/>
                <a:ea typeface="+mn-ea"/>
                <a:cs typeface="+mn-cs"/>
              </a:rPr>
              <a:t>&lt;click&gt;and the id field number that I included in the query is part of the URL for the record which can be used to call up the record if needed.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DC57A8-AE18-4654-B6AF-04B3577165BE}" type="slidenum">
              <a:rPr lang="en-US" smtClean="0"/>
              <a:t>14</a:t>
            </a:fld>
            <a:endParaRPr lang="en-US"/>
          </a:p>
        </p:txBody>
      </p:sp>
    </p:spTree>
    <p:extLst>
      <p:ext uri="{BB962C8B-B14F-4D97-AF65-F5344CB8AC3E}">
        <p14:creationId xmlns:p14="http://schemas.microsoft.com/office/powerpoint/2010/main" val="699437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previous query creates a table of all the subject headings in </a:t>
            </a:r>
            <a:r>
              <a:rPr lang="en-US" sz="1200" kern="1200" dirty="0" err="1" smtClean="0">
                <a:solidFill>
                  <a:schemeClr val="tx1"/>
                </a:solidFill>
                <a:effectLst/>
                <a:latin typeface="+mn-lt"/>
                <a:ea typeface="+mn-ea"/>
                <a:cs typeface="+mn-cs"/>
              </a:rPr>
              <a:t>ASpace</a:t>
            </a:r>
            <a:r>
              <a:rPr lang="en-US" sz="1200" kern="1200" dirty="0" smtClean="0">
                <a:solidFill>
                  <a:schemeClr val="tx1"/>
                </a:solidFill>
                <a:effectLst/>
                <a:latin typeface="+mn-lt"/>
                <a:ea typeface="+mn-ea"/>
                <a:cs typeface="+mn-cs"/>
              </a:rPr>
              <a:t>, regardless of whether the heading is actually used on an accession, resource or digital objet record.  </a:t>
            </a:r>
          </a:p>
          <a:p>
            <a:r>
              <a:rPr lang="en-US" sz="1200" kern="1200" dirty="0" smtClean="0">
                <a:solidFill>
                  <a:schemeClr val="tx1"/>
                </a:solidFill>
                <a:effectLst/>
                <a:latin typeface="+mn-lt"/>
                <a:ea typeface="+mn-ea"/>
                <a:cs typeface="+mn-cs"/>
              </a:rPr>
              <a:t>In some cases during the cleanup, the fix was to remove the incorrect subject heading from the resource record altogether.  So the next step of the cleanup was to find these extraneous incorrect headings and delete them.</a:t>
            </a:r>
          </a:p>
          <a:p>
            <a:r>
              <a:rPr lang="en-US" sz="1200" kern="1200" dirty="0" smtClean="0">
                <a:solidFill>
                  <a:schemeClr val="tx1"/>
                </a:solidFill>
                <a:effectLst/>
                <a:latin typeface="+mn-lt"/>
                <a:ea typeface="+mn-ea"/>
                <a:cs typeface="+mn-cs"/>
              </a:rPr>
              <a:t>The subject table has all of the subject headings in </a:t>
            </a:r>
            <a:r>
              <a:rPr lang="en-US" sz="1200" kern="1200" dirty="0" err="1" smtClean="0">
                <a:solidFill>
                  <a:schemeClr val="tx1"/>
                </a:solidFill>
                <a:effectLst/>
                <a:latin typeface="+mn-lt"/>
                <a:ea typeface="+mn-ea"/>
                <a:cs typeface="+mn-cs"/>
              </a:rPr>
              <a:t>ASpace</a:t>
            </a:r>
            <a:r>
              <a:rPr lang="en-US" sz="1200" kern="1200" dirty="0" smtClean="0">
                <a:solidFill>
                  <a:schemeClr val="tx1"/>
                </a:solidFill>
                <a:effectLst/>
                <a:latin typeface="+mn-lt"/>
                <a:ea typeface="+mn-ea"/>
                <a:cs typeface="+mn-cs"/>
              </a:rPr>
              <a:t>, the </a:t>
            </a:r>
            <a:r>
              <a:rPr lang="en-US" sz="1200" kern="1200" dirty="0" err="1" smtClean="0">
                <a:solidFill>
                  <a:schemeClr val="tx1"/>
                </a:solidFill>
                <a:effectLst/>
                <a:latin typeface="+mn-lt"/>
                <a:ea typeface="+mn-ea"/>
                <a:cs typeface="+mn-cs"/>
              </a:rPr>
              <a:t>subject_rlship</a:t>
            </a:r>
            <a:r>
              <a:rPr lang="en-US" sz="1200" kern="1200" dirty="0" smtClean="0">
                <a:solidFill>
                  <a:schemeClr val="tx1"/>
                </a:solidFill>
                <a:effectLst/>
                <a:latin typeface="+mn-lt"/>
                <a:ea typeface="+mn-ea"/>
                <a:cs typeface="+mn-cs"/>
              </a:rPr>
              <a:t> table contains the IDs of all subject headings that are linked to an accession, resource or digital object record.  Since the same heading can be linked to multiple records, the query includes a grouping of “First” in the id field to avoid duplicates.  The subject table is linked to the </a:t>
            </a:r>
            <a:r>
              <a:rPr lang="en-US" sz="1200" kern="1200" dirty="0" err="1" smtClean="0">
                <a:solidFill>
                  <a:schemeClr val="tx1"/>
                </a:solidFill>
                <a:effectLst/>
                <a:latin typeface="+mn-lt"/>
                <a:ea typeface="+mn-ea"/>
                <a:cs typeface="+mn-cs"/>
              </a:rPr>
              <a:t>subject_rlshp</a:t>
            </a:r>
            <a:r>
              <a:rPr lang="en-US" sz="1200" kern="1200" dirty="0" smtClean="0">
                <a:solidFill>
                  <a:schemeClr val="tx1"/>
                </a:solidFill>
                <a:effectLst/>
                <a:latin typeface="+mn-lt"/>
                <a:ea typeface="+mn-ea"/>
                <a:cs typeface="+mn-cs"/>
              </a:rPr>
              <a:t> table by the matching entities, </a:t>
            </a:r>
            <a:r>
              <a:rPr lang="en-US" sz="1200" kern="1200" dirty="0" err="1" smtClean="0">
                <a:solidFill>
                  <a:schemeClr val="tx1"/>
                </a:solidFill>
                <a:effectLst/>
                <a:latin typeface="+mn-lt"/>
                <a:ea typeface="+mn-ea"/>
                <a:cs typeface="+mn-cs"/>
              </a:rPr>
              <a:t>subject_id</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type of Join shown here will give me all the subject headings that have a relationship, i.e. the query will include rows where the fields are equal.</a:t>
            </a:r>
          </a:p>
          <a:p>
            <a:r>
              <a:rPr lang="en-US" sz="1200" kern="1200" dirty="0" smtClean="0">
                <a:solidFill>
                  <a:schemeClr val="tx1"/>
                </a:solidFill>
                <a:effectLst/>
                <a:latin typeface="+mn-lt"/>
                <a:ea typeface="+mn-ea"/>
                <a:cs typeface="+mn-cs"/>
              </a:rPr>
              <a:t>&lt;click&gt; Here are the results of this query.  Notice that the data in the </a:t>
            </a:r>
            <a:r>
              <a:rPr lang="en-US" sz="1200" kern="1200" dirty="0" err="1" smtClean="0">
                <a:solidFill>
                  <a:schemeClr val="tx1"/>
                </a:solidFill>
                <a:effectLst/>
                <a:latin typeface="+mn-lt"/>
                <a:ea typeface="+mn-ea"/>
                <a:cs typeface="+mn-cs"/>
              </a:rPr>
              <a:t>FirstOfid</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subject_id</a:t>
            </a:r>
            <a:r>
              <a:rPr lang="en-US" sz="1200" kern="1200" dirty="0" smtClean="0">
                <a:solidFill>
                  <a:schemeClr val="tx1"/>
                </a:solidFill>
                <a:effectLst/>
                <a:latin typeface="+mn-lt"/>
                <a:ea typeface="+mn-ea"/>
                <a:cs typeface="+mn-cs"/>
              </a:rPr>
              <a:t> columns are equal.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DC57A8-AE18-4654-B6AF-04B3577165BE}" type="slidenum">
              <a:rPr lang="en-US" smtClean="0"/>
              <a:t>15</a:t>
            </a:fld>
            <a:endParaRPr lang="en-US"/>
          </a:p>
        </p:txBody>
      </p:sp>
    </p:spTree>
    <p:extLst>
      <p:ext uri="{BB962C8B-B14F-4D97-AF65-F5344CB8AC3E}">
        <p14:creationId xmlns:p14="http://schemas.microsoft.com/office/powerpoint/2010/main" val="2908759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I want the headings that are no longer used on a record.  Tweaking the Join properties so that all of the subject records are included and only those headings where the joined fields are equal will result in a list where the subject id column will have a matching id field if there is a record linked to the subject heading and a blank subject id column when there isn’t a linked record.</a:t>
            </a:r>
          </a:p>
          <a:p>
            <a:r>
              <a:rPr lang="en-US" sz="1200" kern="1200" dirty="0" smtClean="0">
                <a:solidFill>
                  <a:schemeClr val="tx1"/>
                </a:solidFill>
                <a:effectLst/>
                <a:latin typeface="+mn-lt"/>
                <a:ea typeface="+mn-ea"/>
                <a:cs typeface="+mn-cs"/>
              </a:rPr>
              <a:t>&lt;click&gt; Here’s what it would look like.  Christian authors—Correspondence has an id number in both the id column and the subject id column so it is linked to another record, however Christian conservatism—United States does not have anything in the subject id column so it is not linked to another record</a:t>
            </a:r>
          </a:p>
          <a:p>
            <a:r>
              <a:rPr lang="en-US" sz="1200" kern="1200" dirty="0" smtClean="0">
                <a:solidFill>
                  <a:schemeClr val="tx1"/>
                </a:solidFill>
                <a:effectLst/>
                <a:latin typeface="+mn-lt"/>
                <a:ea typeface="+mn-ea"/>
                <a:cs typeface="+mn-cs"/>
              </a:rPr>
              <a:t>&lt;click&gt; Just in case you don’t believe me, here’s what the </a:t>
            </a:r>
            <a:r>
              <a:rPr lang="en-US" sz="1200" kern="1200" dirty="0" err="1" smtClean="0">
                <a:solidFill>
                  <a:schemeClr val="tx1"/>
                </a:solidFill>
                <a:effectLst/>
                <a:latin typeface="+mn-lt"/>
                <a:ea typeface="+mn-ea"/>
                <a:cs typeface="+mn-cs"/>
              </a:rPr>
              <a:t>ASpace</a:t>
            </a:r>
            <a:r>
              <a:rPr lang="en-US" sz="1200" kern="1200" dirty="0" smtClean="0">
                <a:solidFill>
                  <a:schemeClr val="tx1"/>
                </a:solidFill>
                <a:effectLst/>
                <a:latin typeface="+mn-lt"/>
                <a:ea typeface="+mn-ea"/>
                <a:cs typeface="+mn-cs"/>
              </a:rPr>
              <a:t> records look like.  Christian authors has one record listed under Linked records and Christian conservatism has no records.</a:t>
            </a:r>
          </a:p>
          <a:p>
            <a:r>
              <a:rPr lang="en-US" sz="1200" kern="1200" dirty="0" smtClean="0">
                <a:solidFill>
                  <a:schemeClr val="tx1"/>
                </a:solidFill>
                <a:effectLst/>
                <a:latin typeface="+mn-lt"/>
                <a:ea typeface="+mn-ea"/>
                <a:cs typeface="+mn-cs"/>
              </a:rPr>
              <a:t>&lt;click&gt; But wait, there’s more!  If you add “Is null” to the </a:t>
            </a:r>
            <a:r>
              <a:rPr lang="en-US" sz="1200" kern="1200" dirty="0" err="1" smtClean="0">
                <a:solidFill>
                  <a:schemeClr val="tx1"/>
                </a:solidFill>
                <a:effectLst/>
                <a:latin typeface="+mn-lt"/>
                <a:ea typeface="+mn-ea"/>
                <a:cs typeface="+mn-cs"/>
              </a:rPr>
              <a:t>subject_id</a:t>
            </a:r>
            <a:r>
              <a:rPr lang="en-US" sz="1200" kern="1200" dirty="0" smtClean="0">
                <a:solidFill>
                  <a:schemeClr val="tx1"/>
                </a:solidFill>
                <a:effectLst/>
                <a:latin typeface="+mn-lt"/>
                <a:ea typeface="+mn-ea"/>
                <a:cs typeface="+mn-cs"/>
              </a:rPr>
              <a:t> criteria, you’ll narrow the results to only the records that are not linked to another record.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DC57A8-AE18-4654-B6AF-04B3577165BE}" type="slidenum">
              <a:rPr lang="en-US" smtClean="0"/>
              <a:t>16</a:t>
            </a:fld>
            <a:endParaRPr lang="en-US"/>
          </a:p>
        </p:txBody>
      </p:sp>
    </p:spTree>
    <p:extLst>
      <p:ext uri="{BB962C8B-B14F-4D97-AF65-F5344CB8AC3E}">
        <p14:creationId xmlns:p14="http://schemas.microsoft.com/office/powerpoint/2010/main" val="4036036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haven’t started fixing the agent records yet for a couple of reasons.  We are in the process of hiring a new person for the authority maintenance unit who will work on personal names.  This will free up some time for others in the unit to work on special projects like this one.  Since we only want to fix these headings once, I want to find out if the agent refactoring work </a:t>
            </a:r>
            <a:r>
              <a:rPr lang="en-US" sz="1200" kern="1200" dirty="0" err="1" smtClean="0">
                <a:solidFill>
                  <a:schemeClr val="tx1"/>
                </a:solidFill>
                <a:effectLst/>
                <a:latin typeface="+mn-lt"/>
                <a:ea typeface="+mn-ea"/>
                <a:cs typeface="+mn-cs"/>
              </a:rPr>
              <a:t>ASpace</a:t>
            </a:r>
            <a:r>
              <a:rPr lang="en-US" sz="1200" kern="1200" dirty="0" smtClean="0">
                <a:solidFill>
                  <a:schemeClr val="tx1"/>
                </a:solidFill>
                <a:effectLst/>
                <a:latin typeface="+mn-lt"/>
                <a:ea typeface="+mn-ea"/>
                <a:cs typeface="+mn-cs"/>
              </a:rPr>
              <a:t> is planning, is likely to require any manual editing on our part to update our headings before beginning work on this project. </a:t>
            </a:r>
          </a:p>
          <a:p>
            <a:r>
              <a:rPr lang="en-US" sz="1200" kern="1200" dirty="0" smtClean="0">
                <a:solidFill>
                  <a:schemeClr val="tx1"/>
                </a:solidFill>
                <a:effectLst/>
                <a:latin typeface="+mn-lt"/>
                <a:ea typeface="+mn-ea"/>
                <a:cs typeface="+mn-cs"/>
              </a:rPr>
              <a:t>&lt;click&gt; And the queries themselves are a little more challenging because the title/terms are in separate tables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DC57A8-AE18-4654-B6AF-04B3577165BE}" type="slidenum">
              <a:rPr lang="en-US" smtClean="0"/>
              <a:t>17</a:t>
            </a:fld>
            <a:endParaRPr lang="en-US"/>
          </a:p>
        </p:txBody>
      </p:sp>
    </p:spTree>
    <p:extLst>
      <p:ext uri="{BB962C8B-B14F-4D97-AF65-F5344CB8AC3E}">
        <p14:creationId xmlns:p14="http://schemas.microsoft.com/office/powerpoint/2010/main" val="3919516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there’s also a lot more fields you’ll need to include in your query, e.g. primary name, rest of name, subordinate name, date, etc.  </a:t>
            </a:r>
          </a:p>
          <a:p>
            <a:r>
              <a:rPr lang="en-US" sz="1200" kern="1200" dirty="0" smtClean="0">
                <a:solidFill>
                  <a:schemeClr val="tx1"/>
                </a:solidFill>
                <a:effectLst/>
                <a:latin typeface="+mn-lt"/>
                <a:ea typeface="+mn-ea"/>
                <a:cs typeface="+mn-cs"/>
              </a:rPr>
              <a:t>&lt;click&gt; And this table includes the both the authorized form of the name AND all the cross references.  Here’s a tip: If the authorized or is display name column is blank, the heading is a cross reference, if it’s a 1, the heading is the authorized access point, or 1xx field.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DC57A8-AE18-4654-B6AF-04B3577165BE}" type="slidenum">
              <a:rPr lang="en-US" smtClean="0"/>
              <a:t>18</a:t>
            </a:fld>
            <a:endParaRPr lang="en-US"/>
          </a:p>
        </p:txBody>
      </p:sp>
    </p:spTree>
    <p:extLst>
      <p:ext uri="{BB962C8B-B14F-4D97-AF65-F5344CB8AC3E}">
        <p14:creationId xmlns:p14="http://schemas.microsoft.com/office/powerpoint/2010/main" val="1239663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19</a:t>
            </a:fld>
            <a:endParaRPr lang="en-US"/>
          </a:p>
        </p:txBody>
      </p:sp>
    </p:spTree>
    <p:extLst>
      <p:ext uri="{BB962C8B-B14F-4D97-AF65-F5344CB8AC3E}">
        <p14:creationId xmlns:p14="http://schemas.microsoft.com/office/powerpoint/2010/main" val="74636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I’ll start with a brief history of EAD processing at the University of Kansas.  We began encoding finding aids in EAD starting in late 2004 and developed two workflows, one for newly processed collections and the other was a project to convert the existing paper finding aids into EAD.  </a:t>
            </a:r>
          </a:p>
          <a:p>
            <a:r>
              <a:rPr lang="en-US" sz="1200" kern="1200" dirty="0" smtClean="0">
                <a:solidFill>
                  <a:schemeClr val="tx1"/>
                </a:solidFill>
                <a:effectLst/>
                <a:latin typeface="+mn-lt"/>
                <a:ea typeface="+mn-ea"/>
                <a:cs typeface="+mn-cs"/>
              </a:rPr>
              <a:t>For new collections, staff &amp; students used the EAD Cookbook in </a:t>
            </a:r>
            <a:r>
              <a:rPr lang="en-US" sz="1200" kern="1200" dirty="0" err="1" smtClean="0">
                <a:solidFill>
                  <a:schemeClr val="tx1"/>
                </a:solidFill>
                <a:effectLst/>
                <a:latin typeface="+mn-lt"/>
                <a:ea typeface="+mn-ea"/>
                <a:cs typeface="+mn-cs"/>
              </a:rPr>
              <a:t>NoteTab</a:t>
            </a:r>
            <a:r>
              <a:rPr lang="en-US" sz="1200" kern="1200" dirty="0" smtClean="0">
                <a:solidFill>
                  <a:schemeClr val="tx1"/>
                </a:solidFill>
                <a:effectLst/>
                <a:latin typeface="+mn-lt"/>
                <a:ea typeface="+mn-ea"/>
                <a:cs typeface="+mn-cs"/>
              </a:rPr>
              <a:t> Pro to create xml files that were then converted to HTML and published on our website. We implemented XTF in 2009 which allowed us to skip the convert to HTML step (but no time was actually saved since we also started assigning handles and using version control software)</a:t>
            </a:r>
          </a:p>
          <a:p>
            <a:r>
              <a:rPr lang="en-US" sz="1200" kern="1200" dirty="0" smtClean="0">
                <a:solidFill>
                  <a:schemeClr val="tx1"/>
                </a:solidFill>
                <a:effectLst/>
                <a:latin typeface="+mn-lt"/>
                <a:ea typeface="+mn-ea"/>
                <a:cs typeface="+mn-cs"/>
              </a:rPr>
              <a:t>The retrospective project involved scanning the paper finding aids and saving as a Word document.  Using a macro in </a:t>
            </a:r>
            <a:r>
              <a:rPr lang="en-US" sz="1200" kern="1200" dirty="0" err="1" smtClean="0">
                <a:solidFill>
                  <a:schemeClr val="tx1"/>
                </a:solidFill>
                <a:effectLst/>
                <a:latin typeface="+mn-lt"/>
                <a:ea typeface="+mn-ea"/>
                <a:cs typeface="+mn-cs"/>
              </a:rPr>
              <a:t>NoteTab</a:t>
            </a:r>
            <a:r>
              <a:rPr lang="en-US" sz="1200" kern="1200" dirty="0" smtClean="0">
                <a:solidFill>
                  <a:schemeClr val="tx1"/>
                </a:solidFill>
                <a:effectLst/>
                <a:latin typeface="+mn-lt"/>
                <a:ea typeface="+mn-ea"/>
                <a:cs typeface="+mn-cs"/>
              </a:rPr>
              <a:t> Pro to step through each section, students copy/pasted information from the Word document to build an EAD record.  </a:t>
            </a:r>
          </a:p>
          <a:p>
            <a:r>
              <a:rPr lang="en-US" sz="1200" kern="1200" dirty="0" smtClean="0">
                <a:solidFill>
                  <a:schemeClr val="tx1"/>
                </a:solidFill>
                <a:effectLst/>
                <a:latin typeface="+mn-lt"/>
                <a:ea typeface="+mn-ea"/>
                <a:cs typeface="+mn-cs"/>
              </a:rPr>
              <a:t>As you can imagine, this project resulted in a lot of bad data due to poor OCR scans, lack of standardization, students pasting information in the wrong fields or not pasting information at all, etc.  </a:t>
            </a:r>
          </a:p>
          <a:p>
            <a:r>
              <a:rPr lang="en-US" sz="1200" kern="1200" dirty="0" smtClean="0">
                <a:solidFill>
                  <a:schemeClr val="tx1"/>
                </a:solidFill>
                <a:effectLst/>
                <a:latin typeface="+mn-lt"/>
                <a:ea typeface="+mn-ea"/>
                <a:cs typeface="+mn-cs"/>
              </a:rPr>
              <a:t>We currently have 3,536 finding aids on our website and more than 2,000 of the records are from the recon project.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DC57A8-AE18-4654-B6AF-04B3577165BE}" type="slidenum">
              <a:rPr lang="en-US" smtClean="0"/>
              <a:t>2</a:t>
            </a:fld>
            <a:endParaRPr lang="en-US"/>
          </a:p>
        </p:txBody>
      </p:sp>
    </p:spTree>
    <p:extLst>
      <p:ext uri="{BB962C8B-B14F-4D97-AF65-F5344CB8AC3E}">
        <p14:creationId xmlns:p14="http://schemas.microsoft.com/office/powerpoint/2010/main" val="263159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Rather than training Processing staff and students in the intricacies of AACR2, MARC, LCSH and now RDA, for newly processed collections we have a monograph cataloger create a MARC record and add it to OCLC.  As part of this process, she sets up the headings suggested by the processors following LCSH, and RDA guidelines.  For the retrospective project, the students just pasted whatever was in the paper finding aid.  </a:t>
            </a:r>
          </a:p>
          <a:p>
            <a:r>
              <a:rPr lang="en-US" sz="1200" kern="1200" dirty="0" smtClean="0">
                <a:solidFill>
                  <a:schemeClr val="tx1"/>
                </a:solidFill>
                <a:effectLst/>
                <a:latin typeface="+mn-lt"/>
                <a:ea typeface="+mn-ea"/>
                <a:cs typeface="+mn-cs"/>
              </a:rPr>
              <a:t>In theory, the heading may have been valid at the time the finding aid was created (if the typist didn’t introduce any typographical errors) but no ongoing authority maintenance was ever performed on them.</a:t>
            </a:r>
          </a:p>
          <a:p>
            <a:r>
              <a:rPr lang="en-US" sz="1200" kern="1200" dirty="0" smtClean="0">
                <a:solidFill>
                  <a:schemeClr val="tx1"/>
                </a:solidFill>
                <a:effectLst/>
                <a:latin typeface="+mn-lt"/>
                <a:ea typeface="+mn-ea"/>
                <a:cs typeface="+mn-cs"/>
              </a:rPr>
              <a:t>&lt;click&gt; Since in both workflows, the records are created by people unfamiliar with MARC, encoding errors were introduced that didn’t make a noticeable difference in how the records display on our website but they do make a significant difference when importing into </a:t>
            </a:r>
            <a:r>
              <a:rPr lang="en-US" sz="1200" kern="1200" dirty="0" err="1" smtClean="0">
                <a:solidFill>
                  <a:schemeClr val="tx1"/>
                </a:solidFill>
                <a:effectLst/>
                <a:latin typeface="+mn-lt"/>
                <a:ea typeface="+mn-ea"/>
                <a:cs typeface="+mn-cs"/>
              </a:rPr>
              <a:t>ArchivesSpace</a:t>
            </a:r>
            <a:r>
              <a:rPr lang="en-US" sz="1200" kern="1200" dirty="0" smtClean="0">
                <a:solidFill>
                  <a:schemeClr val="tx1"/>
                </a:solidFill>
                <a:effectLst/>
                <a:latin typeface="+mn-lt"/>
                <a:ea typeface="+mn-ea"/>
                <a:cs typeface="+mn-cs"/>
              </a:rPr>
              <a:t>  For instance in this example, though technically a subject, the heading Lawrence (Kan.)—Social life and customs is actually a place name subdivided by a topical heading.  This was encoded as a 650 rather than a 651.</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DC57A8-AE18-4654-B6AF-04B3577165BE}" type="slidenum">
              <a:rPr lang="en-US" smtClean="0"/>
              <a:t>3</a:t>
            </a:fld>
            <a:endParaRPr lang="en-US"/>
          </a:p>
        </p:txBody>
      </p:sp>
    </p:spTree>
    <p:extLst>
      <p:ext uri="{BB962C8B-B14F-4D97-AF65-F5344CB8AC3E}">
        <p14:creationId xmlns:p14="http://schemas.microsoft.com/office/powerpoint/2010/main" val="90085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2014, we stated migrating our legacy data into </a:t>
            </a:r>
            <a:r>
              <a:rPr lang="en-US" sz="1200" kern="1200" dirty="0" err="1" smtClean="0">
                <a:solidFill>
                  <a:schemeClr val="tx1"/>
                </a:solidFill>
                <a:effectLst/>
                <a:latin typeface="+mn-lt"/>
                <a:ea typeface="+mn-ea"/>
                <a:cs typeface="+mn-cs"/>
              </a:rPr>
              <a:t>ArchivesSpace</a:t>
            </a:r>
            <a:r>
              <a:rPr lang="en-US" sz="1200" kern="1200" dirty="0" smtClean="0">
                <a:solidFill>
                  <a:schemeClr val="tx1"/>
                </a:solidFill>
                <a:effectLst/>
                <a:latin typeface="+mn-lt"/>
                <a:ea typeface="+mn-ea"/>
                <a:cs typeface="+mn-cs"/>
              </a:rPr>
              <a:t> using the import EAD functionality; however, like most institutions, we had a lot of data to cleanup first.  We worked on this cleanup in batches so the importing of our EADs was spread out over several versions of </a:t>
            </a:r>
            <a:r>
              <a:rPr lang="en-US" sz="1200" kern="1200" dirty="0" err="1" smtClean="0">
                <a:solidFill>
                  <a:schemeClr val="tx1"/>
                </a:solidFill>
                <a:effectLst/>
                <a:latin typeface="+mn-lt"/>
                <a:ea typeface="+mn-ea"/>
                <a:cs typeface="+mn-cs"/>
              </a:rPr>
              <a:t>ArchivesSpace</a:t>
            </a:r>
            <a:r>
              <a:rPr lang="en-US" sz="1200" kern="1200" dirty="0" smtClean="0">
                <a:solidFill>
                  <a:schemeClr val="tx1"/>
                </a:solidFill>
                <a:effectLst/>
                <a:latin typeface="+mn-lt"/>
                <a:ea typeface="+mn-ea"/>
                <a:cs typeface="+mn-cs"/>
              </a:rPr>
              <a:t>.  The earliest versions of </a:t>
            </a:r>
            <a:r>
              <a:rPr lang="en-US" sz="1200" kern="1200" dirty="0" err="1" smtClean="0">
                <a:solidFill>
                  <a:schemeClr val="tx1"/>
                </a:solidFill>
                <a:effectLst/>
                <a:latin typeface="+mn-lt"/>
                <a:ea typeface="+mn-ea"/>
                <a:cs typeface="+mn-cs"/>
              </a:rPr>
              <a:t>ASpace</a:t>
            </a:r>
            <a:r>
              <a:rPr lang="en-US" sz="1200" kern="1200" dirty="0" smtClean="0">
                <a:solidFill>
                  <a:schemeClr val="tx1"/>
                </a:solidFill>
                <a:effectLst/>
                <a:latin typeface="+mn-lt"/>
                <a:ea typeface="+mn-ea"/>
                <a:cs typeface="+mn-cs"/>
              </a:rPr>
              <a:t> created new agent and subject records regardless of if there was a matching record already in the system. </a:t>
            </a:r>
          </a:p>
          <a:p>
            <a:r>
              <a:rPr lang="en-US" sz="1200" kern="1200" dirty="0" smtClean="0">
                <a:solidFill>
                  <a:schemeClr val="tx1"/>
                </a:solidFill>
                <a:effectLst/>
                <a:latin typeface="+mn-lt"/>
                <a:ea typeface="+mn-ea"/>
                <a:cs typeface="+mn-cs"/>
              </a:rPr>
              <a:t> &lt;click&gt; Fortunately, </a:t>
            </a:r>
            <a:r>
              <a:rPr lang="en-US" sz="1200" kern="1200" dirty="0" err="1" smtClean="0">
                <a:solidFill>
                  <a:schemeClr val="tx1"/>
                </a:solidFill>
                <a:effectLst/>
                <a:latin typeface="+mn-lt"/>
                <a:ea typeface="+mn-ea"/>
                <a:cs typeface="+mn-cs"/>
              </a:rPr>
              <a:t>ASpace</a:t>
            </a:r>
            <a:r>
              <a:rPr lang="en-US" sz="1200" kern="1200" dirty="0" smtClean="0">
                <a:solidFill>
                  <a:schemeClr val="tx1"/>
                </a:solidFill>
                <a:effectLst/>
                <a:latin typeface="+mn-lt"/>
                <a:ea typeface="+mn-ea"/>
                <a:cs typeface="+mn-cs"/>
              </a:rPr>
              <a:t> added duplicate checking before we imported the bulk of our records.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DC57A8-AE18-4654-B6AF-04B3577165BE}" type="slidenum">
              <a:rPr lang="en-US" smtClean="0"/>
              <a:t>4</a:t>
            </a:fld>
            <a:endParaRPr lang="en-US"/>
          </a:p>
        </p:txBody>
      </p:sp>
    </p:spTree>
    <p:extLst>
      <p:ext uri="{BB962C8B-B14F-4D97-AF65-F5344CB8AC3E}">
        <p14:creationId xmlns:p14="http://schemas.microsoft.com/office/powerpoint/2010/main" val="1618635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Due to the record massaging we had to do to get the recon records into </a:t>
            </a:r>
            <a:r>
              <a:rPr lang="en-US" sz="1200" kern="1200" dirty="0" err="1" smtClean="0">
                <a:solidFill>
                  <a:schemeClr val="tx1"/>
                </a:solidFill>
                <a:effectLst/>
                <a:latin typeface="+mn-lt"/>
                <a:ea typeface="+mn-ea"/>
                <a:cs typeface="+mn-cs"/>
              </a:rPr>
              <a:t>ArchivesSpace</a:t>
            </a:r>
            <a:r>
              <a:rPr lang="en-US" sz="1200" kern="1200" dirty="0" smtClean="0">
                <a:solidFill>
                  <a:schemeClr val="tx1"/>
                </a:solidFill>
                <a:effectLst/>
                <a:latin typeface="+mn-lt"/>
                <a:ea typeface="+mn-ea"/>
                <a:cs typeface="+mn-cs"/>
              </a:rPr>
              <a:t>, we knew that our legacy records needed to be reviewed </a:t>
            </a:r>
            <a:r>
              <a:rPr lang="en-US" sz="1200" i="1" kern="1200" dirty="0" smtClean="0">
                <a:solidFill>
                  <a:schemeClr val="tx1"/>
                </a:solidFill>
                <a:effectLst/>
                <a:latin typeface="+mn-lt"/>
                <a:ea typeface="+mn-ea"/>
                <a:cs typeface="+mn-cs"/>
              </a:rPr>
              <a:t>one of these days</a:t>
            </a:r>
            <a:r>
              <a:rPr lang="en-US" sz="1200" kern="1200" dirty="0" smtClean="0">
                <a:solidFill>
                  <a:schemeClr val="tx1"/>
                </a:solidFill>
                <a:effectLst/>
                <a:latin typeface="+mn-lt"/>
                <a:ea typeface="+mn-ea"/>
                <a:cs typeface="+mn-cs"/>
              </a:rPr>
              <a:t>.  When the paper finding aids were created, there were three different processing areas:  Kansas Collection, Special Collections and Archives.  Each department had their own way of describing materials, and the individual processors had their own styles for recording information.  </a:t>
            </a:r>
          </a:p>
          <a:p>
            <a:r>
              <a:rPr lang="en-US" sz="1200" kern="1200" dirty="0" smtClean="0">
                <a:solidFill>
                  <a:schemeClr val="tx1"/>
                </a:solidFill>
                <a:effectLst/>
                <a:latin typeface="+mn-lt"/>
                <a:ea typeface="+mn-ea"/>
                <a:cs typeface="+mn-cs"/>
              </a:rPr>
              <a:t>&lt;click&gt; For example, this is a record from our Kansas Collection which has the very generic title of “Papers” and the Quantity is listed as ½ linear foot rather that the decimal value .5 that we prefer.</a:t>
            </a:r>
          </a:p>
          <a:p>
            <a:r>
              <a:rPr lang="en-US" sz="1200" kern="1200" dirty="0" smtClean="0">
                <a:solidFill>
                  <a:schemeClr val="tx1"/>
                </a:solidFill>
                <a:effectLst/>
                <a:latin typeface="+mn-lt"/>
                <a:ea typeface="+mn-ea"/>
                <a:cs typeface="+mn-cs"/>
              </a:rPr>
              <a:t>Due to some additional issues with how we handled containers that were exposed when we upgraded to </a:t>
            </a:r>
            <a:r>
              <a:rPr lang="en-US" sz="1200" kern="1200" dirty="0" err="1" smtClean="0">
                <a:solidFill>
                  <a:schemeClr val="tx1"/>
                </a:solidFill>
                <a:effectLst/>
                <a:latin typeface="+mn-lt"/>
                <a:ea typeface="+mn-ea"/>
                <a:cs typeface="+mn-cs"/>
              </a:rPr>
              <a:t>ASpace</a:t>
            </a:r>
            <a:r>
              <a:rPr lang="en-US" sz="1200" kern="1200" dirty="0" smtClean="0">
                <a:solidFill>
                  <a:schemeClr val="tx1"/>
                </a:solidFill>
                <a:effectLst/>
                <a:latin typeface="+mn-lt"/>
                <a:ea typeface="+mn-ea"/>
                <a:cs typeface="+mn-cs"/>
              </a:rPr>
              <a:t> version 1.5, the “one of these days” record review became a “how ‘bout now” record review. We only want to do this review once so we want to fix everything possible that doesn’t require us to actually pull the collection, including updating agent and subject records.  So that we could assign as much of this cleanup as possible to students, I looked for a way to review subjects and agent records post-processing similar to what we do for our print collections.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DC57A8-AE18-4654-B6AF-04B3577165BE}" type="slidenum">
              <a:rPr lang="en-US" smtClean="0"/>
              <a:t>5</a:t>
            </a:fld>
            <a:endParaRPr lang="en-US"/>
          </a:p>
        </p:txBody>
      </p:sp>
    </p:spTree>
    <p:extLst>
      <p:ext uri="{BB962C8B-B14F-4D97-AF65-F5344CB8AC3E}">
        <p14:creationId xmlns:p14="http://schemas.microsoft.com/office/powerpoint/2010/main" val="3892294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see how bad our subject and agent data was, I used Microsoft Access with an ODBC connection to our </a:t>
            </a:r>
            <a:r>
              <a:rPr lang="en-US" sz="1200" kern="1200" dirty="0" err="1" smtClean="0">
                <a:solidFill>
                  <a:schemeClr val="tx1"/>
                </a:solidFill>
                <a:effectLst/>
                <a:latin typeface="+mn-lt"/>
                <a:ea typeface="+mn-ea"/>
                <a:cs typeface="+mn-cs"/>
              </a:rPr>
              <a:t>ArchivesSpace</a:t>
            </a:r>
            <a:r>
              <a:rPr lang="en-US" sz="1200" kern="1200" dirty="0" smtClean="0">
                <a:solidFill>
                  <a:schemeClr val="tx1"/>
                </a:solidFill>
                <a:effectLst/>
                <a:latin typeface="+mn-lt"/>
                <a:ea typeface="+mn-ea"/>
                <a:cs typeface="+mn-cs"/>
              </a:rPr>
              <a:t> backend to get a list our subject and agent records.  More about how to do this is covered later in the presentation.  We had 10,735 agent records and 4,825 subject records.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DC57A8-AE18-4654-B6AF-04B3577165BE}" type="slidenum">
              <a:rPr lang="en-US" smtClean="0"/>
              <a:t>6</a:t>
            </a:fld>
            <a:endParaRPr lang="en-US"/>
          </a:p>
        </p:txBody>
      </p:sp>
    </p:spTree>
    <p:extLst>
      <p:ext uri="{BB962C8B-B14F-4D97-AF65-F5344CB8AC3E}">
        <p14:creationId xmlns:p14="http://schemas.microsoft.com/office/powerpoint/2010/main" val="104455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you can see from this example of subject headings that start with “Kansas City”, our data could definitely benefit from a thorough review and regular authority maintenance.  Our subject authorities maintenance person was looking for a project so I showed him how to use the agent and subject record functionality in </a:t>
            </a:r>
            <a:r>
              <a:rPr lang="en-US" sz="1200" kern="1200" dirty="0" err="1" smtClean="0">
                <a:solidFill>
                  <a:schemeClr val="tx1"/>
                </a:solidFill>
                <a:effectLst/>
                <a:latin typeface="+mn-lt"/>
                <a:ea typeface="+mn-ea"/>
                <a:cs typeface="+mn-cs"/>
              </a:rPr>
              <a:t>ArchivesSpace</a:t>
            </a:r>
            <a:r>
              <a:rPr lang="en-US" sz="1200" kern="1200" dirty="0" smtClean="0">
                <a:solidFill>
                  <a:schemeClr val="tx1"/>
                </a:solidFill>
                <a:effectLst/>
                <a:latin typeface="+mn-lt"/>
                <a:ea typeface="+mn-ea"/>
                <a:cs typeface="+mn-cs"/>
              </a:rPr>
              <a:t>, mapped out some terminology differences, e.g. think bib record when you see resource record and gave him an Access table listing the subject records in </a:t>
            </a:r>
            <a:r>
              <a:rPr lang="en-US" sz="1200" kern="1200" dirty="0" err="1" smtClean="0">
                <a:solidFill>
                  <a:schemeClr val="tx1"/>
                </a:solidFill>
                <a:effectLst/>
                <a:latin typeface="+mn-lt"/>
                <a:ea typeface="+mn-ea"/>
                <a:cs typeface="+mn-cs"/>
              </a:rPr>
              <a:t>ArchivesSpace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Some of the errors he encountered as he worked through the 4,825 headings included:</a:t>
            </a:r>
          </a:p>
          <a:p>
            <a:r>
              <a:rPr lang="en-US" sz="1200" kern="1200" dirty="0" smtClean="0">
                <a:solidFill>
                  <a:schemeClr val="tx1"/>
                </a:solidFill>
                <a:effectLst/>
                <a:latin typeface="+mn-lt"/>
                <a:ea typeface="+mn-ea"/>
                <a:cs typeface="+mn-cs"/>
              </a:rPr>
              <a:t>&lt;click&gt; 670 headings that should have been agents</a:t>
            </a:r>
          </a:p>
          <a:p>
            <a:r>
              <a:rPr lang="en-US" sz="1200" kern="1200" dirty="0" smtClean="0">
                <a:solidFill>
                  <a:schemeClr val="tx1"/>
                </a:solidFill>
                <a:effectLst/>
                <a:latin typeface="+mn-lt"/>
                <a:ea typeface="+mn-ea"/>
                <a:cs typeface="+mn-cs"/>
              </a:rPr>
              <a:t>&lt;click&gt; abbreviated headings like you would have seen on card catalog cards and obsolete subdivisions like “Description – Views” or Industries used after place.  </a:t>
            </a:r>
          </a:p>
          <a:p>
            <a:r>
              <a:rPr lang="en-US" sz="1200" kern="1200" dirty="0" smtClean="0">
                <a:solidFill>
                  <a:schemeClr val="tx1"/>
                </a:solidFill>
                <a:effectLst/>
                <a:latin typeface="+mn-lt"/>
                <a:ea typeface="+mn-ea"/>
                <a:cs typeface="+mn-cs"/>
              </a:rPr>
              <a:t>&lt;click&gt; Of course, the most glaring issue is the lack of standardization.  In this example we have Missouri spelled out or abbreviated when it should be abbreviated and enclosed in parenthesis.</a:t>
            </a:r>
          </a:p>
          <a:p>
            <a:r>
              <a:rPr lang="en-US" sz="1200" kern="1200" dirty="0" smtClean="0">
                <a:solidFill>
                  <a:schemeClr val="tx1"/>
                </a:solidFill>
                <a:effectLst/>
                <a:latin typeface="+mn-lt"/>
                <a:ea typeface="+mn-ea"/>
                <a:cs typeface="+mn-cs"/>
              </a:rPr>
              <a:t>The manner in which he reviewed and edited the </a:t>
            </a:r>
            <a:r>
              <a:rPr lang="en-US" sz="1200" kern="1200" dirty="0" err="1" smtClean="0">
                <a:solidFill>
                  <a:schemeClr val="tx1"/>
                </a:solidFill>
                <a:effectLst/>
                <a:latin typeface="+mn-lt"/>
                <a:ea typeface="+mn-ea"/>
                <a:cs typeface="+mn-cs"/>
              </a:rPr>
              <a:t>ASpace</a:t>
            </a:r>
            <a:r>
              <a:rPr lang="en-US" sz="1200" kern="1200" dirty="0" smtClean="0">
                <a:solidFill>
                  <a:schemeClr val="tx1"/>
                </a:solidFill>
                <a:effectLst/>
                <a:latin typeface="+mn-lt"/>
                <a:ea typeface="+mn-ea"/>
                <a:cs typeface="+mn-cs"/>
              </a:rPr>
              <a:t> records was very similar to how we handle authority maintenance in our ILS.  Basically he searched the heading in our Voyager cataloging module to determine the appropriate form of the heading and then updated the </a:t>
            </a:r>
            <a:r>
              <a:rPr lang="en-US" sz="1200" kern="1200" dirty="0" err="1" smtClean="0">
                <a:solidFill>
                  <a:schemeClr val="tx1"/>
                </a:solidFill>
                <a:effectLst/>
                <a:latin typeface="+mn-lt"/>
                <a:ea typeface="+mn-ea"/>
                <a:cs typeface="+mn-cs"/>
              </a:rPr>
              <a:t>ASpace</a:t>
            </a:r>
            <a:r>
              <a:rPr lang="en-US" sz="1200" kern="1200" dirty="0" smtClean="0">
                <a:solidFill>
                  <a:schemeClr val="tx1"/>
                </a:solidFill>
                <a:effectLst/>
                <a:latin typeface="+mn-lt"/>
                <a:ea typeface="+mn-ea"/>
                <a:cs typeface="+mn-cs"/>
              </a:rPr>
              <a:t> subject record accordingly.  He’s able to search our ILS rather than LC/OCLC because we have all of LC’s Name and Subject authority records plus our locally created records in our catalog.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DC57A8-AE18-4654-B6AF-04B3577165BE}" type="slidenum">
              <a:rPr lang="en-US" smtClean="0"/>
              <a:t>7</a:t>
            </a:fld>
            <a:endParaRPr lang="en-US"/>
          </a:p>
        </p:txBody>
      </p:sp>
    </p:spTree>
    <p:extLst>
      <p:ext uri="{BB962C8B-B14F-4D97-AF65-F5344CB8AC3E}">
        <p14:creationId xmlns:p14="http://schemas.microsoft.com/office/powerpoint/2010/main" val="4113970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example the heading being fixed is:  Slavery in the U.S. Antislavery movement.  </a:t>
            </a:r>
          </a:p>
          <a:p>
            <a:r>
              <a:rPr lang="en-US" sz="1200" kern="1200" dirty="0" smtClean="0">
                <a:solidFill>
                  <a:schemeClr val="tx1"/>
                </a:solidFill>
                <a:effectLst/>
                <a:latin typeface="+mn-lt"/>
                <a:ea typeface="+mn-ea"/>
                <a:cs typeface="+mn-cs"/>
              </a:rPr>
              <a:t>&lt;click&gt;Thanks to cross-references, the search reveals that Slavery in the U.S. should be Slavery—United States.  </a:t>
            </a:r>
          </a:p>
          <a:p>
            <a:r>
              <a:rPr lang="en-US" sz="1200" kern="1200" dirty="0" smtClean="0">
                <a:solidFill>
                  <a:schemeClr val="tx1"/>
                </a:solidFill>
                <a:effectLst/>
                <a:latin typeface="+mn-lt"/>
                <a:ea typeface="+mn-ea"/>
                <a:cs typeface="+mn-cs"/>
              </a:rPr>
              <a:t>&lt;click&gt; Slavery—Antislavery movements is a cross-reference under Antislavery movements which can be subdivided geographically so the correct heading would be Antislavery movements—United States.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DC57A8-AE18-4654-B6AF-04B3577165BE}" type="slidenum">
              <a:rPr lang="en-US" smtClean="0"/>
              <a:t>8</a:t>
            </a:fld>
            <a:endParaRPr lang="en-US"/>
          </a:p>
        </p:txBody>
      </p:sp>
    </p:spTree>
    <p:extLst>
      <p:ext uri="{BB962C8B-B14F-4D97-AF65-F5344CB8AC3E}">
        <p14:creationId xmlns:p14="http://schemas.microsoft.com/office/powerpoint/2010/main" val="3524075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we know there are a lot of duplicates and fuzzy matches we added a step to check for them as part of validating each heading.  This was done using the Merge function in </a:t>
            </a:r>
            <a:r>
              <a:rPr lang="en-US" sz="1200" kern="1200" dirty="0" err="1" smtClean="0">
                <a:solidFill>
                  <a:schemeClr val="tx1"/>
                </a:solidFill>
                <a:effectLst/>
                <a:latin typeface="+mn-lt"/>
                <a:ea typeface="+mn-ea"/>
                <a:cs typeface="+mn-cs"/>
              </a:rPr>
              <a:t>ASpace</a:t>
            </a:r>
            <a:r>
              <a:rPr lang="en-US" sz="1200" kern="1200" dirty="0" smtClean="0">
                <a:solidFill>
                  <a:schemeClr val="tx1"/>
                </a:solidFill>
                <a:effectLst/>
                <a:latin typeface="+mn-lt"/>
                <a:ea typeface="+mn-ea"/>
                <a:cs typeface="+mn-cs"/>
              </a:rPr>
              <a:t>.  With a heading record open, clicking on the merge button opens a search box that provides a </a:t>
            </a:r>
          </a:p>
          <a:p>
            <a:r>
              <a:rPr lang="en-US" sz="1200" kern="1200" dirty="0" smtClean="0">
                <a:solidFill>
                  <a:schemeClr val="tx1"/>
                </a:solidFill>
                <a:effectLst/>
                <a:latin typeface="+mn-lt"/>
                <a:ea typeface="+mn-ea"/>
                <a:cs typeface="+mn-cs"/>
              </a:rPr>
              <a:t>&lt;click&gt; type-ahead result list so that you can quickly see if there are multiple duplicates for your search.  In this example, searching for anti-slavery finds two additional subject headings that need to be merged into the already open record. </a:t>
            </a:r>
          </a:p>
          <a:p>
            <a:r>
              <a:rPr lang="en-US" sz="1200" kern="1200" dirty="0" smtClean="0">
                <a:solidFill>
                  <a:schemeClr val="tx1"/>
                </a:solidFill>
                <a:effectLst/>
                <a:latin typeface="+mn-lt"/>
                <a:ea typeface="+mn-ea"/>
                <a:cs typeface="+mn-cs"/>
              </a:rPr>
              <a:t>&lt;click&gt; Merging records will automatically re-link the finding aid records using the merged subject headings to the remaining corrected subject heading record, so that you don’t have to do it manually.  So in this illustration the original heading Slavery in the U.S. Antislavery movement had one resource record attached.  After the merge the corrected heading Antislavery movements—United States has three records attached.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DC57A8-AE18-4654-B6AF-04B3577165BE}" type="slidenum">
              <a:rPr lang="en-US" smtClean="0"/>
              <a:t>9</a:t>
            </a:fld>
            <a:endParaRPr lang="en-US"/>
          </a:p>
        </p:txBody>
      </p:sp>
    </p:spTree>
    <p:extLst>
      <p:ext uri="{BB962C8B-B14F-4D97-AF65-F5344CB8AC3E}">
        <p14:creationId xmlns:p14="http://schemas.microsoft.com/office/powerpoint/2010/main" val="3296855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AE165847-2A60-40E1-9A25-335B384F767A}" type="datetime1">
              <a:rPr lang="en-US" smtClean="0"/>
              <a:t>7/23/2017</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35C34344-D190-4FC6-954E-0146E60D54F5}" type="datetime1">
              <a:rPr lang="en-US" smtClean="0"/>
              <a:t>7/23/2017</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1283C240-23A6-4722-B39E-D04177C0F0FD}" type="datetime1">
              <a:rPr lang="en-US" smtClean="0"/>
              <a:t>7/23/2017</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E6C80FE-A8FC-490C-8DD4-ECBFA898D257}" type="datetime1">
              <a:rPr lang="en-US" smtClean="0"/>
              <a:t>7/23/2017</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78BB4105-6E10-4CC7-83C5-A872A541A92F}" type="datetime1">
              <a:rPr lang="en-US" smtClean="0"/>
              <a:t>7/23/2017</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2D5C1A5C-8255-402D-91AC-B12FF444AF03}" type="datetime1">
              <a:rPr lang="en-US" smtClean="0"/>
              <a:t>7/23/2017</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4645AE2-4B4E-40DF-8018-1B306FCA430F}" type="datetime1">
              <a:rPr lang="en-US" smtClean="0"/>
              <a:t>7/23/2017</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0F14CB4F-A01C-4C6C-B4E8-67C5ABE2AEE0}" type="datetime1">
              <a:rPr lang="en-US" smtClean="0"/>
              <a:t>7/23/2017</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5745BF66-96B4-4182-99C3-7DAE2DC41FBD}" type="datetime1">
              <a:rPr lang="en-US" smtClean="0"/>
              <a:t>7/23/2017</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2F723C08-3D34-4F56-8032-DE9C8506A277}" type="datetime1">
              <a:rPr lang="en-US" smtClean="0"/>
              <a:t>7/23/2017</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B4E755AE-BC09-41A7-8101-EA46DBA4F19A}" type="datetime1">
              <a:rPr lang="en-US" smtClean="0"/>
              <a:t>7/23/2017</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2BC71F61-6591-488E-AD87-2AAFA56807F6}" type="datetime1">
              <a:rPr lang="en-US" smtClean="0"/>
              <a:t>7/23/2017</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E28B8C7C-7E8B-4F59-B795-4FB6FDBC1BD3}" type="datetime1">
              <a:rPr lang="en-US" smtClean="0"/>
              <a:t>7/23/2017</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ftr="0" dt="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kottman@k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hyperlink" Target="mailto:mkottman@ku.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4482" y="838200"/>
            <a:ext cx="7169130" cy="1828800"/>
          </a:xfrm>
        </p:spPr>
        <p:txBody>
          <a:bodyPr>
            <a:normAutofit fontScale="90000"/>
          </a:bodyPr>
          <a:lstStyle/>
          <a:p>
            <a:r>
              <a:rPr lang="en-US" dirty="0" smtClean="0"/>
              <a:t>Wow! We get authority control too?</a:t>
            </a:r>
            <a:endParaRPr lang="en-US" dirty="0"/>
          </a:p>
        </p:txBody>
      </p:sp>
      <p:sp>
        <p:nvSpPr>
          <p:cNvPr id="3" name="Subtitle 2"/>
          <p:cNvSpPr>
            <a:spLocks noGrp="1"/>
          </p:cNvSpPr>
          <p:nvPr>
            <p:ph type="subTitle" idx="1"/>
          </p:nvPr>
        </p:nvSpPr>
        <p:spPr>
          <a:xfrm>
            <a:off x="3548938" y="2667000"/>
            <a:ext cx="7980218" cy="1467592"/>
          </a:xfrm>
        </p:spPr>
        <p:txBody>
          <a:bodyPr>
            <a:normAutofit lnSpcReduction="10000"/>
          </a:bodyPr>
          <a:lstStyle/>
          <a:p>
            <a:r>
              <a:rPr lang="en-US" dirty="0" smtClean="0"/>
              <a:t>Miloche Kottman (</a:t>
            </a:r>
            <a:r>
              <a:rPr lang="en-US" dirty="0" smtClean="0">
                <a:hlinkClick r:id="rId3"/>
              </a:rPr>
              <a:t>mkottman@ku.edu</a:t>
            </a:r>
            <a:r>
              <a:rPr lang="en-US" dirty="0" smtClean="0"/>
              <a:t>) </a:t>
            </a:r>
          </a:p>
          <a:p>
            <a:r>
              <a:rPr lang="en-US" dirty="0" smtClean="0"/>
              <a:t>University of Kansas Libraries</a:t>
            </a:r>
          </a:p>
          <a:p>
            <a:endParaRPr lang="en-US" dirty="0" smtClean="0"/>
          </a:p>
          <a:p>
            <a:r>
              <a:rPr lang="en-US" dirty="0" smtClean="0"/>
              <a:t>ArchivesSpace </a:t>
            </a:r>
            <a:r>
              <a:rPr lang="en-US" dirty="0"/>
              <a:t>Member Forum – July 25, 2017</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cleanup</a:t>
            </a:r>
            <a:endParaRPr lang="en-US" dirty="0"/>
          </a:p>
        </p:txBody>
      </p:sp>
      <p:sp>
        <p:nvSpPr>
          <p:cNvPr id="3" name="Content Placeholder 2"/>
          <p:cNvSpPr>
            <a:spLocks noGrp="1"/>
          </p:cNvSpPr>
          <p:nvPr>
            <p:ph idx="1"/>
          </p:nvPr>
        </p:nvSpPr>
        <p:spPr/>
        <p:txBody>
          <a:bodyPr/>
          <a:lstStyle/>
          <a:p>
            <a:r>
              <a:rPr lang="en-US" dirty="0"/>
              <a:t>Change heading to authorized form per LCSH</a:t>
            </a:r>
          </a:p>
          <a:p>
            <a:pPr lvl="1"/>
            <a:r>
              <a:rPr lang="en-US" dirty="0"/>
              <a:t>Change Source field to Library of Congress Heading</a:t>
            </a:r>
          </a:p>
          <a:p>
            <a:r>
              <a:rPr lang="en-US" dirty="0"/>
              <a:t>Add 010 field to Authority ID field if SAF record exactly matches</a:t>
            </a:r>
          </a:p>
          <a:p>
            <a:r>
              <a:rPr lang="en-US" dirty="0"/>
              <a:t>Parse heading into appropriate term and subdivision fields</a:t>
            </a:r>
          </a:p>
          <a:p>
            <a:pPr marL="0" indent="0">
              <a:buNone/>
            </a:pPr>
            <a:endParaRPr lang="en-US" dirty="0"/>
          </a:p>
        </p:txBody>
      </p:sp>
      <p:pic>
        <p:nvPicPr>
          <p:cNvPr id="6" name="Picture 5"/>
          <p:cNvPicPr>
            <a:picLocks noChangeAspect="1"/>
          </p:cNvPicPr>
          <p:nvPr/>
        </p:nvPicPr>
        <p:blipFill>
          <a:blip r:embed="rId3"/>
          <a:stretch>
            <a:fillRect/>
          </a:stretch>
        </p:blipFill>
        <p:spPr>
          <a:xfrm>
            <a:off x="838200" y="507460"/>
            <a:ext cx="10345631" cy="5669503"/>
          </a:xfrm>
          <a:prstGeom prst="rect">
            <a:avLst/>
          </a:prstGeom>
        </p:spPr>
      </p:pic>
      <p:pic>
        <p:nvPicPr>
          <p:cNvPr id="7" name="Picture 6"/>
          <p:cNvPicPr>
            <a:picLocks noChangeAspect="1"/>
          </p:cNvPicPr>
          <p:nvPr/>
        </p:nvPicPr>
        <p:blipFill>
          <a:blip r:embed="rId4"/>
          <a:stretch>
            <a:fillRect/>
          </a:stretch>
        </p:blipFill>
        <p:spPr>
          <a:xfrm>
            <a:off x="838200" y="142212"/>
            <a:ext cx="6660362" cy="6396700"/>
          </a:xfrm>
          <a:prstGeom prst="rect">
            <a:avLst/>
          </a:prstGeom>
        </p:spPr>
      </p:pic>
      <p:sp>
        <p:nvSpPr>
          <p:cNvPr id="4" name="Slide Number Placeholder 3"/>
          <p:cNvSpPr>
            <a:spLocks noGrp="1"/>
          </p:cNvSpPr>
          <p:nvPr>
            <p:ph type="sldNum" sz="quarter" idx="12"/>
          </p:nvPr>
        </p:nvSpPr>
        <p:spPr/>
        <p:txBody>
          <a:bodyPr/>
          <a:lstStyle/>
          <a:p>
            <a:fld id="{022B156B-59AE-415F-B24B-8756D48BB977}" type="slidenum">
              <a:rPr lang="en-US" smtClean="0"/>
              <a:t>10</a:t>
            </a:fld>
            <a:endParaRPr lang="en-US" dirty="0"/>
          </a:p>
        </p:txBody>
      </p:sp>
    </p:spTree>
    <p:extLst>
      <p:ext uri="{BB962C8B-B14F-4D97-AF65-F5344CB8AC3E}">
        <p14:creationId xmlns:p14="http://schemas.microsoft.com/office/powerpoint/2010/main" val="94929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Access Queries</a:t>
            </a:r>
            <a:endParaRPr lang="en-US" dirty="0"/>
          </a:p>
        </p:txBody>
      </p:sp>
      <p:pic>
        <p:nvPicPr>
          <p:cNvPr id="1030" name="Picture 6" descr="Image result for cat compu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97162" y="1771650"/>
            <a:ext cx="5341937" cy="410918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22B156B-59AE-415F-B24B-8756D48BB977}" type="slidenum">
              <a:rPr lang="en-US" smtClean="0"/>
              <a:t>11</a:t>
            </a:fld>
            <a:endParaRPr lang="en-US" dirty="0"/>
          </a:p>
        </p:txBody>
      </p:sp>
    </p:spTree>
    <p:extLst>
      <p:ext uri="{BB962C8B-B14F-4D97-AF65-F5344CB8AC3E}">
        <p14:creationId xmlns:p14="http://schemas.microsoft.com/office/powerpoint/2010/main" val="375560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Determine which tables have data you need</a:t>
            </a:r>
            <a:endParaRPr lang="en-US" dirty="0"/>
          </a:p>
        </p:txBody>
      </p:sp>
      <p:pic>
        <p:nvPicPr>
          <p:cNvPr id="4" name="Content Placeholder 3"/>
          <p:cNvPicPr>
            <a:picLocks noGrp="1" noChangeAspect="1"/>
          </p:cNvPicPr>
          <p:nvPr>
            <p:ph idx="1"/>
          </p:nvPr>
        </p:nvPicPr>
        <p:blipFill>
          <a:blip r:embed="rId3"/>
          <a:stretch>
            <a:fillRect/>
          </a:stretch>
        </p:blipFill>
        <p:spPr>
          <a:xfrm>
            <a:off x="676436" y="1524000"/>
            <a:ext cx="4606763" cy="4861750"/>
          </a:xfrm>
          <a:prstGeom prst="rect">
            <a:avLst/>
          </a:prstGeom>
        </p:spPr>
      </p:pic>
      <p:pic>
        <p:nvPicPr>
          <p:cNvPr id="6" name="Picture 5"/>
          <p:cNvPicPr>
            <a:picLocks noChangeAspect="1"/>
          </p:cNvPicPr>
          <p:nvPr/>
        </p:nvPicPr>
        <p:blipFill>
          <a:blip r:embed="rId4"/>
          <a:stretch>
            <a:fillRect/>
          </a:stretch>
        </p:blipFill>
        <p:spPr>
          <a:xfrm>
            <a:off x="0" y="1087566"/>
            <a:ext cx="12136112" cy="2125534"/>
          </a:xfrm>
          <a:prstGeom prst="rect">
            <a:avLst/>
          </a:prstGeom>
        </p:spPr>
      </p:pic>
      <p:pic>
        <p:nvPicPr>
          <p:cNvPr id="7" name="Picture 6"/>
          <p:cNvPicPr>
            <a:picLocks noChangeAspect="1"/>
          </p:cNvPicPr>
          <p:nvPr/>
        </p:nvPicPr>
        <p:blipFill>
          <a:blip r:embed="rId5"/>
          <a:stretch>
            <a:fillRect/>
          </a:stretch>
        </p:blipFill>
        <p:spPr>
          <a:xfrm>
            <a:off x="158109" y="1792598"/>
            <a:ext cx="11833594" cy="3663182"/>
          </a:xfrm>
          <a:prstGeom prst="rect">
            <a:avLst/>
          </a:prstGeom>
        </p:spPr>
      </p:pic>
      <p:sp>
        <p:nvSpPr>
          <p:cNvPr id="3" name="Slide Number Placeholder 2"/>
          <p:cNvSpPr>
            <a:spLocks noGrp="1"/>
          </p:cNvSpPr>
          <p:nvPr>
            <p:ph type="sldNum" sz="quarter" idx="12"/>
          </p:nvPr>
        </p:nvSpPr>
        <p:spPr/>
        <p:txBody>
          <a:bodyPr/>
          <a:lstStyle/>
          <a:p>
            <a:fld id="{022B156B-59AE-415F-B24B-8756D48BB977}" type="slidenum">
              <a:rPr lang="en-US" smtClean="0"/>
              <a:t>12</a:t>
            </a:fld>
            <a:endParaRPr lang="en-US" dirty="0"/>
          </a:p>
        </p:txBody>
      </p:sp>
    </p:spTree>
    <p:extLst>
      <p:ext uri="{BB962C8B-B14F-4D97-AF65-F5344CB8AC3E}">
        <p14:creationId xmlns:p14="http://schemas.microsoft.com/office/powerpoint/2010/main" val="227850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112" y="190500"/>
            <a:ext cx="10058402" cy="622300"/>
          </a:xfrm>
        </p:spPr>
        <p:txBody>
          <a:bodyPr/>
          <a:lstStyle/>
          <a:p>
            <a:r>
              <a:rPr lang="en-US" dirty="0" smtClean="0"/>
              <a:t>MS Access queries – Subject Headings</a:t>
            </a:r>
            <a:endParaRPr lang="en-US" dirty="0"/>
          </a:p>
        </p:txBody>
      </p:sp>
      <p:pic>
        <p:nvPicPr>
          <p:cNvPr id="4" name="Content Placeholder 3"/>
          <p:cNvPicPr>
            <a:picLocks noGrp="1" noChangeAspect="1"/>
          </p:cNvPicPr>
          <p:nvPr>
            <p:ph idx="1"/>
          </p:nvPr>
        </p:nvPicPr>
        <p:blipFill>
          <a:blip r:embed="rId3"/>
          <a:stretch>
            <a:fillRect/>
          </a:stretch>
        </p:blipFill>
        <p:spPr>
          <a:xfrm>
            <a:off x="274690" y="812800"/>
            <a:ext cx="8132710" cy="5543988"/>
          </a:xfrm>
          <a:prstGeom prst="rect">
            <a:avLst/>
          </a:prstGeom>
        </p:spPr>
      </p:pic>
      <p:sp>
        <p:nvSpPr>
          <p:cNvPr id="5" name="TextBox 4"/>
          <p:cNvSpPr txBox="1"/>
          <p:nvPr/>
        </p:nvSpPr>
        <p:spPr>
          <a:xfrm>
            <a:off x="7137400" y="812800"/>
            <a:ext cx="4864100" cy="1754326"/>
          </a:xfrm>
          <a:prstGeom prst="rect">
            <a:avLst/>
          </a:prstGeom>
          <a:solidFill>
            <a:schemeClr val="bg2"/>
          </a:solidFill>
          <a:ln w="25400">
            <a:solidFill>
              <a:schemeClr val="accent1"/>
            </a:solidFill>
          </a:ln>
        </p:spPr>
        <p:txBody>
          <a:bodyPr wrap="square" rtlCol="0">
            <a:spAutoFit/>
          </a:bodyPr>
          <a:lstStyle/>
          <a:p>
            <a:r>
              <a:rPr lang="en-US" dirty="0"/>
              <a:t>SELECT </a:t>
            </a:r>
            <a:r>
              <a:rPr lang="en-US" dirty="0" err="1"/>
              <a:t>subject.title</a:t>
            </a:r>
            <a:r>
              <a:rPr lang="en-US" dirty="0"/>
              <a:t>, </a:t>
            </a:r>
            <a:r>
              <a:rPr lang="en-US" dirty="0" err="1"/>
              <a:t>subject.authority_id</a:t>
            </a:r>
            <a:r>
              <a:rPr lang="en-US" dirty="0"/>
              <a:t>, subject.id INTO _subjects_20170309</a:t>
            </a:r>
          </a:p>
          <a:p>
            <a:r>
              <a:rPr lang="en-US" dirty="0"/>
              <a:t>FROM subject</a:t>
            </a:r>
          </a:p>
          <a:p>
            <a:r>
              <a:rPr lang="en-US" dirty="0"/>
              <a:t>ORDER BY </a:t>
            </a:r>
            <a:r>
              <a:rPr lang="en-US" dirty="0" err="1"/>
              <a:t>subject.title</a:t>
            </a:r>
            <a:r>
              <a:rPr lang="en-US" dirty="0"/>
              <a:t>;</a:t>
            </a:r>
          </a:p>
          <a:p>
            <a:endParaRPr lang="en-US" dirty="0"/>
          </a:p>
        </p:txBody>
      </p:sp>
      <p:sp>
        <p:nvSpPr>
          <p:cNvPr id="8" name="Left Arrow 7"/>
          <p:cNvSpPr/>
          <p:nvPr/>
        </p:nvSpPr>
        <p:spPr>
          <a:xfrm>
            <a:off x="6056313" y="2199631"/>
            <a:ext cx="1778000" cy="1016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22B156B-59AE-415F-B24B-8756D48BB977}" type="slidenum">
              <a:rPr lang="en-US" smtClean="0"/>
              <a:t>13</a:t>
            </a:fld>
            <a:endParaRPr lang="en-US" dirty="0"/>
          </a:p>
        </p:txBody>
      </p:sp>
    </p:spTree>
    <p:extLst>
      <p:ext uri="{BB962C8B-B14F-4D97-AF65-F5344CB8AC3E}">
        <p14:creationId xmlns:p14="http://schemas.microsoft.com/office/powerpoint/2010/main" val="217282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80871"/>
            <a:ext cx="10058402" cy="744629"/>
          </a:xfrm>
        </p:spPr>
        <p:txBody>
          <a:bodyPr>
            <a:normAutofit/>
          </a:bodyPr>
          <a:lstStyle/>
          <a:p>
            <a:r>
              <a:rPr lang="en-US" dirty="0" smtClean="0"/>
              <a:t>Results -- Example</a:t>
            </a:r>
            <a:endParaRPr lang="en-US" dirty="0"/>
          </a:p>
        </p:txBody>
      </p:sp>
      <p:pic>
        <p:nvPicPr>
          <p:cNvPr id="5" name="Picture 4"/>
          <p:cNvPicPr>
            <a:picLocks noChangeAspect="1"/>
          </p:cNvPicPr>
          <p:nvPr/>
        </p:nvPicPr>
        <p:blipFill>
          <a:blip r:embed="rId3"/>
          <a:stretch>
            <a:fillRect/>
          </a:stretch>
        </p:blipFill>
        <p:spPr>
          <a:xfrm>
            <a:off x="146318" y="825500"/>
            <a:ext cx="8906315" cy="3251200"/>
          </a:xfrm>
          <a:prstGeom prst="rect">
            <a:avLst/>
          </a:prstGeom>
        </p:spPr>
      </p:pic>
      <p:sp>
        <p:nvSpPr>
          <p:cNvPr id="10" name="Rectangle 9"/>
          <p:cNvSpPr/>
          <p:nvPr/>
        </p:nvSpPr>
        <p:spPr>
          <a:xfrm>
            <a:off x="641350" y="2446038"/>
            <a:ext cx="8299450" cy="373362"/>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041901" y="80871"/>
            <a:ext cx="7011462" cy="6319929"/>
            <a:chOff x="6248400" y="80871"/>
            <a:chExt cx="5889625" cy="6210653"/>
          </a:xfrm>
        </p:grpSpPr>
        <p:pic>
          <p:nvPicPr>
            <p:cNvPr id="6" name="Picture 5"/>
            <p:cNvPicPr>
              <a:picLocks noChangeAspect="1"/>
            </p:cNvPicPr>
            <p:nvPr/>
          </p:nvPicPr>
          <p:blipFill>
            <a:blip r:embed="rId4"/>
            <a:stretch>
              <a:fillRect/>
            </a:stretch>
          </p:blipFill>
          <p:spPr>
            <a:xfrm>
              <a:off x="6248400" y="80871"/>
              <a:ext cx="5889625" cy="6210653"/>
            </a:xfrm>
            <a:prstGeom prst="rect">
              <a:avLst/>
            </a:prstGeom>
          </p:spPr>
        </p:pic>
        <p:sp>
          <p:nvSpPr>
            <p:cNvPr id="11" name="Up Arrow 10"/>
            <p:cNvSpPr/>
            <p:nvPr/>
          </p:nvSpPr>
          <p:spPr>
            <a:xfrm>
              <a:off x="9660377" y="496588"/>
              <a:ext cx="622300" cy="9258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9052634" y="2167029"/>
              <a:ext cx="1230043" cy="665071"/>
            </a:xfrm>
            <a:prstGeom prst="straightConnector1">
              <a:avLst/>
            </a:prstGeom>
            <a:ln w="76200" cmpd="sng">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391650" y="5253129"/>
              <a:ext cx="1230043" cy="665071"/>
            </a:xfrm>
            <a:prstGeom prst="straightConnector1">
              <a:avLst/>
            </a:prstGeom>
            <a:ln w="76200" cmpd="sng">
              <a:headEnd w="lg" len="lg"/>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022B156B-59AE-415F-B24B-8756D48BB977}" type="slidenum">
              <a:rPr lang="en-US" smtClean="0"/>
              <a:t>14</a:t>
            </a:fld>
            <a:endParaRPr lang="en-US" dirty="0"/>
          </a:p>
        </p:txBody>
      </p:sp>
    </p:spTree>
    <p:extLst>
      <p:ext uri="{BB962C8B-B14F-4D97-AF65-F5344CB8AC3E}">
        <p14:creationId xmlns:p14="http://schemas.microsoft.com/office/powerpoint/2010/main" val="390002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1" y="304800"/>
            <a:ext cx="10560731" cy="622663"/>
          </a:xfrm>
        </p:spPr>
        <p:txBody>
          <a:bodyPr/>
          <a:lstStyle/>
          <a:p>
            <a:r>
              <a:rPr lang="en-US" dirty="0" smtClean="0"/>
              <a:t>Query = Subjects actually USED on a record</a:t>
            </a:r>
            <a:endParaRPr lang="en-US" dirty="0"/>
          </a:p>
        </p:txBody>
      </p:sp>
      <p:pic>
        <p:nvPicPr>
          <p:cNvPr id="8" name="Picture 7"/>
          <p:cNvPicPr>
            <a:picLocks noChangeAspect="1"/>
          </p:cNvPicPr>
          <p:nvPr/>
        </p:nvPicPr>
        <p:blipFill>
          <a:blip r:embed="rId3"/>
          <a:stretch>
            <a:fillRect/>
          </a:stretch>
        </p:blipFill>
        <p:spPr>
          <a:xfrm>
            <a:off x="557566" y="927463"/>
            <a:ext cx="7354534" cy="5846546"/>
          </a:xfrm>
          <a:prstGeom prst="rect">
            <a:avLst/>
          </a:prstGeom>
        </p:spPr>
      </p:pic>
      <p:sp>
        <p:nvSpPr>
          <p:cNvPr id="5" name="TextBox 4"/>
          <p:cNvSpPr txBox="1"/>
          <p:nvPr/>
        </p:nvSpPr>
        <p:spPr>
          <a:xfrm>
            <a:off x="7406640" y="1149531"/>
            <a:ext cx="4650377" cy="2862322"/>
          </a:xfrm>
          <a:prstGeom prst="rect">
            <a:avLst/>
          </a:prstGeom>
          <a:solidFill>
            <a:schemeClr val="accent2"/>
          </a:solidFill>
          <a:ln w="76200">
            <a:solidFill>
              <a:schemeClr val="accent1"/>
            </a:solidFill>
          </a:ln>
        </p:spPr>
        <p:txBody>
          <a:bodyPr wrap="square" rtlCol="0">
            <a:spAutoFit/>
          </a:bodyPr>
          <a:lstStyle/>
          <a:p>
            <a:r>
              <a:rPr lang="en-US" sz="2000" dirty="0"/>
              <a:t>SELECT First(subject.id) AS </a:t>
            </a:r>
            <a:r>
              <a:rPr lang="en-US" sz="2000" dirty="0" err="1"/>
              <a:t>FirstOfid</a:t>
            </a:r>
            <a:r>
              <a:rPr lang="en-US" sz="2000" dirty="0"/>
              <a:t>, </a:t>
            </a:r>
            <a:r>
              <a:rPr lang="en-US" sz="2000" dirty="0" err="1"/>
              <a:t>subject.title</a:t>
            </a:r>
            <a:r>
              <a:rPr lang="en-US" sz="2000" dirty="0"/>
              <a:t>, </a:t>
            </a:r>
            <a:r>
              <a:rPr lang="en-US" sz="2000" dirty="0" err="1"/>
              <a:t>subject_rlshp.subject_id</a:t>
            </a:r>
            <a:r>
              <a:rPr lang="en-US" sz="2000" dirty="0"/>
              <a:t> INTO [Subjects with relationship]</a:t>
            </a:r>
          </a:p>
          <a:p>
            <a:r>
              <a:rPr lang="en-US" sz="2000" dirty="0"/>
              <a:t>FROM subject INNER JOIN </a:t>
            </a:r>
            <a:r>
              <a:rPr lang="en-US" sz="2000" dirty="0" err="1"/>
              <a:t>subject_rlshp</a:t>
            </a:r>
            <a:r>
              <a:rPr lang="en-US" sz="2000" dirty="0"/>
              <a:t> ON subject.id = </a:t>
            </a:r>
            <a:r>
              <a:rPr lang="en-US" sz="2000" dirty="0" err="1"/>
              <a:t>subject_rlshp.subject_id</a:t>
            </a:r>
            <a:endParaRPr lang="en-US" sz="2000" dirty="0"/>
          </a:p>
          <a:p>
            <a:r>
              <a:rPr lang="en-US" sz="2000" dirty="0"/>
              <a:t>GROUP BY </a:t>
            </a:r>
            <a:r>
              <a:rPr lang="en-US" sz="2000" dirty="0" err="1"/>
              <a:t>subject.title</a:t>
            </a:r>
            <a:r>
              <a:rPr lang="en-US" sz="2000" dirty="0"/>
              <a:t>, </a:t>
            </a:r>
            <a:r>
              <a:rPr lang="en-US" sz="2000" dirty="0" err="1"/>
              <a:t>subject_rlshp.subject_id</a:t>
            </a:r>
            <a:r>
              <a:rPr lang="en-US" sz="2000" dirty="0" smtClean="0"/>
              <a:t>;</a:t>
            </a:r>
            <a:endParaRPr lang="en-US" sz="2000" dirty="0"/>
          </a:p>
        </p:txBody>
      </p:sp>
      <p:pic>
        <p:nvPicPr>
          <p:cNvPr id="9" name="Picture 8"/>
          <p:cNvPicPr>
            <a:picLocks noChangeAspect="1"/>
          </p:cNvPicPr>
          <p:nvPr/>
        </p:nvPicPr>
        <p:blipFill>
          <a:blip r:embed="rId4"/>
          <a:stretch>
            <a:fillRect/>
          </a:stretch>
        </p:blipFill>
        <p:spPr>
          <a:xfrm>
            <a:off x="2435510" y="927463"/>
            <a:ext cx="9604453" cy="3484985"/>
          </a:xfrm>
          <a:prstGeom prst="rect">
            <a:avLst/>
          </a:prstGeom>
        </p:spPr>
      </p:pic>
      <p:cxnSp>
        <p:nvCxnSpPr>
          <p:cNvPr id="11" name="Straight Arrow Connector 10"/>
          <p:cNvCxnSpPr/>
          <p:nvPr/>
        </p:nvCxnSpPr>
        <p:spPr>
          <a:xfrm flipH="1">
            <a:off x="1946366" y="5734594"/>
            <a:ext cx="796834" cy="37882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022B156B-59AE-415F-B24B-8756D48BB977}" type="slidenum">
              <a:rPr lang="en-US" smtClean="0"/>
              <a:t>15</a:t>
            </a:fld>
            <a:endParaRPr lang="en-US" dirty="0"/>
          </a:p>
        </p:txBody>
      </p:sp>
    </p:spTree>
    <p:extLst>
      <p:ext uri="{BB962C8B-B14F-4D97-AF65-F5344CB8AC3E}">
        <p14:creationId xmlns:p14="http://schemas.microsoft.com/office/powerpoint/2010/main" val="342431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49300"/>
          </a:xfrm>
        </p:spPr>
        <p:txBody>
          <a:bodyPr/>
          <a:lstStyle/>
          <a:p>
            <a:r>
              <a:rPr lang="en-US" dirty="0"/>
              <a:t>Query = Subjects </a:t>
            </a:r>
            <a:r>
              <a:rPr lang="en-US" dirty="0" smtClean="0"/>
              <a:t>NOT USED </a:t>
            </a:r>
            <a:r>
              <a:rPr lang="en-US" dirty="0"/>
              <a:t>on a record</a:t>
            </a:r>
          </a:p>
        </p:txBody>
      </p:sp>
      <p:pic>
        <p:nvPicPr>
          <p:cNvPr id="5" name="Picture 4"/>
          <p:cNvPicPr>
            <a:picLocks noChangeAspect="1"/>
          </p:cNvPicPr>
          <p:nvPr/>
        </p:nvPicPr>
        <p:blipFill>
          <a:blip r:embed="rId3"/>
          <a:stretch>
            <a:fillRect/>
          </a:stretch>
        </p:blipFill>
        <p:spPr>
          <a:xfrm>
            <a:off x="286090" y="1146456"/>
            <a:ext cx="6686210" cy="5540671"/>
          </a:xfrm>
          <a:prstGeom prst="rect">
            <a:avLst/>
          </a:prstGeom>
        </p:spPr>
      </p:pic>
      <p:grpSp>
        <p:nvGrpSpPr>
          <p:cNvPr id="18" name="Group 17"/>
          <p:cNvGrpSpPr/>
          <p:nvPr/>
        </p:nvGrpSpPr>
        <p:grpSpPr>
          <a:xfrm>
            <a:off x="5640623" y="1054100"/>
            <a:ext cx="6302375" cy="3492500"/>
            <a:chOff x="5640623" y="1054100"/>
            <a:chExt cx="6302375" cy="3492500"/>
          </a:xfrm>
        </p:grpSpPr>
        <p:pic>
          <p:nvPicPr>
            <p:cNvPr id="6" name="Picture 5"/>
            <p:cNvPicPr>
              <a:picLocks noChangeAspect="1"/>
            </p:cNvPicPr>
            <p:nvPr/>
          </p:nvPicPr>
          <p:blipFill>
            <a:blip r:embed="rId4"/>
            <a:stretch>
              <a:fillRect/>
            </a:stretch>
          </p:blipFill>
          <p:spPr>
            <a:xfrm>
              <a:off x="5640623" y="1054100"/>
              <a:ext cx="6302375" cy="3492500"/>
            </a:xfrm>
            <a:prstGeom prst="rect">
              <a:avLst/>
            </a:prstGeom>
          </p:spPr>
        </p:pic>
        <p:cxnSp>
          <p:nvCxnSpPr>
            <p:cNvPr id="17" name="Straight Arrow Connector 16"/>
            <p:cNvCxnSpPr/>
            <p:nvPr/>
          </p:nvCxnSpPr>
          <p:spPr>
            <a:xfrm flipH="1">
              <a:off x="6361611" y="2468880"/>
              <a:ext cx="1092143" cy="6531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5"/>
          <a:stretch>
            <a:fillRect/>
          </a:stretch>
        </p:blipFill>
        <p:spPr>
          <a:xfrm>
            <a:off x="2278218" y="606516"/>
            <a:ext cx="7802018" cy="5492210"/>
          </a:xfrm>
          <a:prstGeom prst="rect">
            <a:avLst/>
          </a:prstGeom>
        </p:spPr>
      </p:pic>
      <p:grpSp>
        <p:nvGrpSpPr>
          <p:cNvPr id="14" name="Group 13"/>
          <p:cNvGrpSpPr/>
          <p:nvPr/>
        </p:nvGrpSpPr>
        <p:grpSpPr>
          <a:xfrm>
            <a:off x="35137" y="77991"/>
            <a:ext cx="7931385" cy="5841205"/>
            <a:chOff x="6114" y="114081"/>
            <a:chExt cx="7931385" cy="5841205"/>
          </a:xfrm>
        </p:grpSpPr>
        <p:pic>
          <p:nvPicPr>
            <p:cNvPr id="10" name="Picture 9"/>
            <p:cNvPicPr>
              <a:picLocks noChangeAspect="1"/>
            </p:cNvPicPr>
            <p:nvPr/>
          </p:nvPicPr>
          <p:blipFill>
            <a:blip r:embed="rId6"/>
            <a:stretch>
              <a:fillRect/>
            </a:stretch>
          </p:blipFill>
          <p:spPr>
            <a:xfrm>
              <a:off x="6114" y="114081"/>
              <a:ext cx="7931385" cy="5841205"/>
            </a:xfrm>
            <a:prstGeom prst="rect">
              <a:avLst/>
            </a:prstGeom>
          </p:spPr>
        </p:pic>
        <p:cxnSp>
          <p:nvCxnSpPr>
            <p:cNvPr id="12" name="Straight Arrow Connector 11"/>
            <p:cNvCxnSpPr/>
            <p:nvPr/>
          </p:nvCxnSpPr>
          <p:spPr>
            <a:xfrm flipH="1">
              <a:off x="2410368" y="4165600"/>
              <a:ext cx="713832" cy="6223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167974" y="201420"/>
            <a:ext cx="6815953" cy="6139106"/>
            <a:chOff x="5366758" y="58495"/>
            <a:chExt cx="6815953" cy="6139106"/>
          </a:xfrm>
        </p:grpSpPr>
        <p:pic>
          <p:nvPicPr>
            <p:cNvPr id="9" name="Picture 8"/>
            <p:cNvPicPr>
              <a:picLocks noChangeAspect="1"/>
            </p:cNvPicPr>
            <p:nvPr/>
          </p:nvPicPr>
          <p:blipFill>
            <a:blip r:embed="rId7"/>
            <a:stretch>
              <a:fillRect/>
            </a:stretch>
          </p:blipFill>
          <p:spPr>
            <a:xfrm>
              <a:off x="5366758" y="58495"/>
              <a:ext cx="6815953" cy="6139106"/>
            </a:xfrm>
            <a:prstGeom prst="rect">
              <a:avLst/>
            </a:prstGeom>
          </p:spPr>
        </p:pic>
        <p:cxnSp>
          <p:nvCxnSpPr>
            <p:cNvPr id="13" name="Straight Arrow Connector 12"/>
            <p:cNvCxnSpPr/>
            <p:nvPr/>
          </p:nvCxnSpPr>
          <p:spPr>
            <a:xfrm flipH="1">
              <a:off x="7451474" y="5068014"/>
              <a:ext cx="713832" cy="6223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a:off x="3485503" y="5692388"/>
            <a:ext cx="475186" cy="45361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8"/>
          <a:stretch>
            <a:fillRect/>
          </a:stretch>
        </p:blipFill>
        <p:spPr>
          <a:xfrm>
            <a:off x="5180091" y="233789"/>
            <a:ext cx="6783371" cy="3645880"/>
          </a:xfrm>
          <a:prstGeom prst="rect">
            <a:avLst/>
          </a:prstGeom>
        </p:spPr>
      </p:pic>
      <p:sp>
        <p:nvSpPr>
          <p:cNvPr id="3" name="Slide Number Placeholder 2"/>
          <p:cNvSpPr>
            <a:spLocks noGrp="1"/>
          </p:cNvSpPr>
          <p:nvPr>
            <p:ph type="sldNum" sz="quarter" idx="12"/>
          </p:nvPr>
        </p:nvSpPr>
        <p:spPr/>
        <p:txBody>
          <a:bodyPr/>
          <a:lstStyle/>
          <a:p>
            <a:fld id="{022B156B-59AE-415F-B24B-8756D48BB977}" type="slidenum">
              <a:rPr lang="en-US" smtClean="0"/>
              <a:t>16</a:t>
            </a:fld>
            <a:endParaRPr lang="en-US" dirty="0"/>
          </a:p>
        </p:txBody>
      </p:sp>
    </p:spTree>
    <p:extLst>
      <p:ext uri="{BB962C8B-B14F-4D97-AF65-F5344CB8AC3E}">
        <p14:creationId xmlns:p14="http://schemas.microsoft.com/office/powerpoint/2010/main" val="315783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 records</a:t>
            </a:r>
            <a:endParaRPr lang="en-US" dirty="0"/>
          </a:p>
        </p:txBody>
      </p:sp>
      <p:sp>
        <p:nvSpPr>
          <p:cNvPr id="3" name="Content Placeholder 2"/>
          <p:cNvSpPr>
            <a:spLocks noGrp="1"/>
          </p:cNvSpPr>
          <p:nvPr>
            <p:ph idx="1"/>
          </p:nvPr>
        </p:nvSpPr>
        <p:spPr/>
        <p:txBody>
          <a:bodyPr/>
          <a:lstStyle/>
          <a:p>
            <a:r>
              <a:rPr lang="en-US" dirty="0" smtClean="0"/>
              <a:t>We haven’t started on these yet</a:t>
            </a:r>
          </a:p>
          <a:p>
            <a:pPr lvl="1"/>
            <a:r>
              <a:rPr lang="en-US" dirty="0" smtClean="0"/>
              <a:t>Lack of staff resources (will be hiring in August for a new person)</a:t>
            </a:r>
          </a:p>
          <a:p>
            <a:pPr lvl="1"/>
            <a:r>
              <a:rPr lang="en-US" dirty="0" smtClean="0"/>
              <a:t>Waiting to see if agent refactoring will require “fixing” of existing headings</a:t>
            </a:r>
          </a:p>
          <a:p>
            <a:r>
              <a:rPr lang="en-US" dirty="0" smtClean="0"/>
              <a:t>Queries a little more challenging</a:t>
            </a:r>
          </a:p>
          <a:p>
            <a:pPr lvl="1"/>
            <a:r>
              <a:rPr lang="en-US" dirty="0" smtClean="0"/>
              <a:t>Separate tables for corporate, person, family (and software)</a:t>
            </a:r>
            <a:endParaRPr lang="en-US" dirty="0"/>
          </a:p>
        </p:txBody>
      </p:sp>
      <p:pic>
        <p:nvPicPr>
          <p:cNvPr id="9" name="Picture 8"/>
          <p:cNvPicPr>
            <a:picLocks noChangeAspect="1"/>
          </p:cNvPicPr>
          <p:nvPr/>
        </p:nvPicPr>
        <p:blipFill>
          <a:blip r:embed="rId3"/>
          <a:stretch>
            <a:fillRect/>
          </a:stretch>
        </p:blipFill>
        <p:spPr>
          <a:xfrm>
            <a:off x="5004491" y="798345"/>
            <a:ext cx="4767288" cy="3760403"/>
          </a:xfrm>
          <a:prstGeom prst="rect">
            <a:avLst/>
          </a:prstGeom>
        </p:spPr>
      </p:pic>
      <p:sp>
        <p:nvSpPr>
          <p:cNvPr id="4" name="Slide Number Placeholder 3"/>
          <p:cNvSpPr>
            <a:spLocks noGrp="1"/>
          </p:cNvSpPr>
          <p:nvPr>
            <p:ph type="sldNum" sz="quarter" idx="12"/>
          </p:nvPr>
        </p:nvSpPr>
        <p:spPr/>
        <p:txBody>
          <a:bodyPr/>
          <a:lstStyle/>
          <a:p>
            <a:fld id="{022B156B-59AE-415F-B24B-8756D48BB977}" type="slidenum">
              <a:rPr lang="en-US" smtClean="0"/>
              <a:t>17</a:t>
            </a:fld>
            <a:endParaRPr lang="en-US" dirty="0"/>
          </a:p>
        </p:txBody>
      </p:sp>
    </p:spTree>
    <p:extLst>
      <p:ext uri="{BB962C8B-B14F-4D97-AF65-F5344CB8AC3E}">
        <p14:creationId xmlns:p14="http://schemas.microsoft.com/office/powerpoint/2010/main" val="351645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 queries</a:t>
            </a:r>
            <a:endParaRPr lang="en-US" dirty="0"/>
          </a:p>
        </p:txBody>
      </p:sp>
      <p:pic>
        <p:nvPicPr>
          <p:cNvPr id="4" name="Picture 3"/>
          <p:cNvPicPr>
            <a:picLocks noChangeAspect="1"/>
          </p:cNvPicPr>
          <p:nvPr/>
        </p:nvPicPr>
        <p:blipFill>
          <a:blip r:embed="rId3"/>
          <a:stretch>
            <a:fillRect/>
          </a:stretch>
        </p:blipFill>
        <p:spPr>
          <a:xfrm>
            <a:off x="0" y="1524000"/>
            <a:ext cx="11771428" cy="2961905"/>
          </a:xfrm>
          <a:prstGeom prst="rect">
            <a:avLst/>
          </a:prstGeom>
        </p:spPr>
      </p:pic>
      <p:pic>
        <p:nvPicPr>
          <p:cNvPr id="5" name="Content Placeholder 4"/>
          <p:cNvPicPr>
            <a:picLocks noGrp="1" noChangeAspect="1"/>
          </p:cNvPicPr>
          <p:nvPr>
            <p:ph idx="1"/>
          </p:nvPr>
        </p:nvPicPr>
        <p:blipFill>
          <a:blip r:embed="rId4"/>
          <a:stretch>
            <a:fillRect/>
          </a:stretch>
        </p:blipFill>
        <p:spPr>
          <a:xfrm>
            <a:off x="2418338" y="2606094"/>
            <a:ext cx="9180952" cy="2866667"/>
          </a:xfrm>
          <a:prstGeom prst="rect">
            <a:avLst/>
          </a:prstGeom>
        </p:spPr>
      </p:pic>
      <p:sp>
        <p:nvSpPr>
          <p:cNvPr id="6" name="TextBox 5"/>
          <p:cNvSpPr txBox="1"/>
          <p:nvPr/>
        </p:nvSpPr>
        <p:spPr>
          <a:xfrm>
            <a:off x="3737113" y="1961322"/>
            <a:ext cx="3697355" cy="461665"/>
          </a:xfrm>
          <a:prstGeom prst="rect">
            <a:avLst/>
          </a:prstGeom>
          <a:noFill/>
        </p:spPr>
        <p:txBody>
          <a:bodyPr wrap="square" rtlCol="0">
            <a:spAutoFit/>
          </a:bodyPr>
          <a:lstStyle/>
          <a:p>
            <a:r>
              <a:rPr lang="en-US" sz="2400" dirty="0" smtClean="0"/>
              <a:t>Personal Names</a:t>
            </a:r>
            <a:endParaRPr lang="en-US" sz="2400" dirty="0"/>
          </a:p>
        </p:txBody>
      </p:sp>
      <p:sp>
        <p:nvSpPr>
          <p:cNvPr id="7" name="TextBox 6"/>
          <p:cNvSpPr txBox="1"/>
          <p:nvPr/>
        </p:nvSpPr>
        <p:spPr>
          <a:xfrm>
            <a:off x="4817165" y="3274248"/>
            <a:ext cx="3697355" cy="461665"/>
          </a:xfrm>
          <a:prstGeom prst="rect">
            <a:avLst/>
          </a:prstGeom>
          <a:noFill/>
        </p:spPr>
        <p:txBody>
          <a:bodyPr wrap="square" rtlCol="0">
            <a:spAutoFit/>
          </a:bodyPr>
          <a:lstStyle/>
          <a:p>
            <a:r>
              <a:rPr lang="en-US" sz="2400" dirty="0" smtClean="0"/>
              <a:t>Corporate Names</a:t>
            </a:r>
            <a:endParaRPr lang="en-US" sz="2400" dirty="0"/>
          </a:p>
        </p:txBody>
      </p:sp>
      <p:pic>
        <p:nvPicPr>
          <p:cNvPr id="1026" name="Picture 2" descr="C:\Users\mkottman\AppData\Local\Temp\SNAGHTML1048e80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452" y="1239899"/>
            <a:ext cx="11713222" cy="443203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22B156B-59AE-415F-B24B-8756D48BB977}" type="slidenum">
              <a:rPr lang="en-US" smtClean="0"/>
              <a:t>18</a:t>
            </a:fld>
            <a:endParaRPr lang="en-US" dirty="0"/>
          </a:p>
        </p:txBody>
      </p:sp>
    </p:spTree>
    <p:extLst>
      <p:ext uri="{BB962C8B-B14F-4D97-AF65-F5344CB8AC3E}">
        <p14:creationId xmlns:p14="http://schemas.microsoft.com/office/powerpoint/2010/main" val="395222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635000" y="1752600"/>
            <a:ext cx="11074400" cy="4229100"/>
          </a:xfrm>
        </p:spPr>
        <p:txBody>
          <a:bodyPr/>
          <a:lstStyle/>
          <a:p>
            <a:pPr marL="0" indent="0">
              <a:buNone/>
            </a:pPr>
            <a:r>
              <a:rPr lang="en-US" dirty="0" smtClean="0"/>
              <a:t>Contact Information:</a:t>
            </a:r>
          </a:p>
          <a:p>
            <a:pPr marL="0" indent="0">
              <a:buNone/>
            </a:pPr>
            <a:endParaRPr lang="en-US" dirty="0" smtClean="0"/>
          </a:p>
          <a:p>
            <a:pPr marL="0" indent="0" algn="ctr">
              <a:buNone/>
            </a:pPr>
            <a:r>
              <a:rPr lang="en-US" dirty="0" smtClean="0"/>
              <a:t>Miloche Kottman | </a:t>
            </a:r>
            <a:r>
              <a:rPr lang="en-US" dirty="0" smtClean="0">
                <a:hlinkClick r:id="rId3"/>
              </a:rPr>
              <a:t>mkottman@ku.edu</a:t>
            </a:r>
            <a:r>
              <a:rPr lang="en-US" dirty="0" smtClean="0"/>
              <a:t> | University of Kansas Libraries</a:t>
            </a:r>
            <a:endParaRPr lang="en-US" dirty="0"/>
          </a:p>
        </p:txBody>
      </p:sp>
      <p:sp>
        <p:nvSpPr>
          <p:cNvPr id="4" name="Slide Number Placeholder 3"/>
          <p:cNvSpPr>
            <a:spLocks noGrp="1"/>
          </p:cNvSpPr>
          <p:nvPr>
            <p:ph type="sldNum" sz="quarter" idx="12"/>
          </p:nvPr>
        </p:nvSpPr>
        <p:spPr/>
        <p:txBody>
          <a:bodyPr/>
          <a:lstStyle/>
          <a:p>
            <a:fld id="{022B156B-59AE-415F-B24B-8756D48BB977}" type="slidenum">
              <a:rPr lang="en-US" smtClean="0"/>
              <a:t>19</a:t>
            </a:fld>
            <a:endParaRPr lang="en-US" dirty="0"/>
          </a:p>
        </p:txBody>
      </p:sp>
    </p:spTree>
    <p:extLst>
      <p:ext uri="{BB962C8B-B14F-4D97-AF65-F5344CB8AC3E}">
        <p14:creationId xmlns:p14="http://schemas.microsoft.com/office/powerpoint/2010/main" val="83180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953984"/>
          </a:xfrm>
        </p:spPr>
        <p:txBody>
          <a:bodyPr/>
          <a:lstStyle/>
          <a:p>
            <a:r>
              <a:rPr lang="en-US" dirty="0"/>
              <a:t>Brief History of EAD at KU</a:t>
            </a:r>
          </a:p>
        </p:txBody>
      </p:sp>
      <p:sp>
        <p:nvSpPr>
          <p:cNvPr id="3" name="Content Placeholder 2"/>
          <p:cNvSpPr>
            <a:spLocks noGrp="1"/>
          </p:cNvSpPr>
          <p:nvPr>
            <p:ph idx="1"/>
          </p:nvPr>
        </p:nvSpPr>
        <p:spPr>
          <a:xfrm>
            <a:off x="1065214" y="1258784"/>
            <a:ext cx="10058400" cy="4722916"/>
          </a:xfrm>
        </p:spPr>
        <p:txBody>
          <a:bodyPr>
            <a:normAutofit/>
          </a:bodyPr>
          <a:lstStyle/>
          <a:p>
            <a:r>
              <a:rPr lang="en-US" dirty="0"/>
              <a:t>Started use Encoded Archival Description (EAD) in 2004/2005</a:t>
            </a:r>
          </a:p>
          <a:p>
            <a:r>
              <a:rPr lang="en-US" dirty="0"/>
              <a:t>Retrospective conversion project </a:t>
            </a:r>
          </a:p>
          <a:p>
            <a:pPr lvl="1"/>
            <a:r>
              <a:rPr lang="en-US" dirty="0"/>
              <a:t>Scanned paper finding aids (over 2,500)</a:t>
            </a:r>
          </a:p>
          <a:p>
            <a:pPr lvl="1"/>
            <a:r>
              <a:rPr lang="en-US" dirty="0"/>
              <a:t>Inserted into template created in </a:t>
            </a:r>
            <a:r>
              <a:rPr lang="en-US" dirty="0" err="1"/>
              <a:t>NoteTab</a:t>
            </a:r>
            <a:r>
              <a:rPr lang="en-US" dirty="0"/>
              <a:t> Pro</a:t>
            </a:r>
          </a:p>
          <a:p>
            <a:pPr lvl="1"/>
            <a:r>
              <a:rPr lang="en-US" dirty="0"/>
              <a:t>Work done primarily by students</a:t>
            </a:r>
          </a:p>
          <a:p>
            <a:r>
              <a:rPr lang="en-US" dirty="0"/>
              <a:t>XML file created in </a:t>
            </a:r>
            <a:r>
              <a:rPr lang="en-US" dirty="0" err="1"/>
              <a:t>NoteTab</a:t>
            </a:r>
            <a:r>
              <a:rPr lang="en-US" dirty="0"/>
              <a:t> Pro </a:t>
            </a:r>
          </a:p>
          <a:p>
            <a:pPr lvl="1"/>
            <a:r>
              <a:rPr lang="en-US" dirty="0"/>
              <a:t>Converted to HTML (2004-2008) for website</a:t>
            </a:r>
          </a:p>
          <a:p>
            <a:pPr lvl="1"/>
            <a:r>
              <a:rPr lang="en-US" dirty="0"/>
              <a:t>Currently use XTF (2009- )</a:t>
            </a:r>
          </a:p>
          <a:p>
            <a:endParaRPr lang="en-US" dirty="0"/>
          </a:p>
        </p:txBody>
      </p:sp>
      <p:sp>
        <p:nvSpPr>
          <p:cNvPr id="4" name="Slide Number Placeholder 3"/>
          <p:cNvSpPr>
            <a:spLocks noGrp="1"/>
          </p:cNvSpPr>
          <p:nvPr>
            <p:ph type="sldNum" sz="quarter" idx="12"/>
          </p:nvPr>
        </p:nvSpPr>
        <p:spPr/>
        <p:txBody>
          <a:bodyPr/>
          <a:lstStyle/>
          <a:p>
            <a:fld id="{022B156B-59AE-415F-B24B-8756D48BB977}" type="slidenum">
              <a:rPr lang="en-US" smtClean="0"/>
              <a:t>2</a:t>
            </a:fld>
            <a:endParaRPr lang="en-US" dirty="0"/>
          </a:p>
        </p:txBody>
      </p:sp>
    </p:spTree>
    <p:extLst>
      <p:ext uri="{BB962C8B-B14F-4D97-AF65-F5344CB8AC3E}">
        <p14:creationId xmlns:p14="http://schemas.microsoft.com/office/powerpoint/2010/main" val="94061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Authority Control? </a:t>
            </a:r>
          </a:p>
        </p:txBody>
      </p:sp>
      <p:sp>
        <p:nvSpPr>
          <p:cNvPr id="3" name="Content Placeholder 2"/>
          <p:cNvSpPr>
            <a:spLocks noGrp="1"/>
          </p:cNvSpPr>
          <p:nvPr>
            <p:ph idx="1"/>
          </p:nvPr>
        </p:nvSpPr>
        <p:spPr/>
        <p:txBody>
          <a:bodyPr>
            <a:normAutofit fontScale="92500" lnSpcReduction="20000"/>
          </a:bodyPr>
          <a:lstStyle/>
          <a:p>
            <a:r>
              <a:rPr lang="en-US" dirty="0"/>
              <a:t>Newly processed materials -- Used LC subject and name headings set up and/or verified by a cataloger</a:t>
            </a:r>
          </a:p>
          <a:p>
            <a:pPr lvl="1"/>
            <a:r>
              <a:rPr lang="en-US" dirty="0"/>
              <a:t>EADs are converted to MARC for addition to OCLC</a:t>
            </a:r>
          </a:p>
          <a:p>
            <a:r>
              <a:rPr lang="en-US" dirty="0"/>
              <a:t>Recon Project – Paste whatever was in the finding aid</a:t>
            </a:r>
          </a:p>
          <a:p>
            <a:r>
              <a:rPr lang="en-US" dirty="0"/>
              <a:t>Similar to card catalog</a:t>
            </a:r>
          </a:p>
          <a:p>
            <a:pPr lvl="1"/>
            <a:r>
              <a:rPr lang="en-US" dirty="0"/>
              <a:t>Headings valid at the time of entry</a:t>
            </a:r>
          </a:p>
          <a:p>
            <a:pPr lvl="1"/>
            <a:r>
              <a:rPr lang="en-US" dirty="0"/>
              <a:t>Text strings, not links – increase in potential typos</a:t>
            </a:r>
          </a:p>
          <a:p>
            <a:pPr lvl="1"/>
            <a:r>
              <a:rPr lang="en-US" dirty="0"/>
              <a:t>No cross references</a:t>
            </a:r>
          </a:p>
          <a:p>
            <a:r>
              <a:rPr lang="en-US" dirty="0"/>
              <a:t>EAD records filled out by students and staff not familiar with MARC </a:t>
            </a:r>
            <a:r>
              <a:rPr lang="en-US" dirty="0" smtClean="0"/>
              <a:t>encoding</a:t>
            </a:r>
            <a:endParaRPr lang="en-US" dirty="0"/>
          </a:p>
        </p:txBody>
      </p:sp>
      <p:pic>
        <p:nvPicPr>
          <p:cNvPr id="4" name="Picture 3"/>
          <p:cNvPicPr>
            <a:picLocks noChangeAspect="1"/>
          </p:cNvPicPr>
          <p:nvPr/>
        </p:nvPicPr>
        <p:blipFill>
          <a:blip r:embed="rId3"/>
          <a:stretch>
            <a:fillRect/>
          </a:stretch>
        </p:blipFill>
        <p:spPr>
          <a:xfrm>
            <a:off x="869929" y="1132814"/>
            <a:ext cx="11207275" cy="3449251"/>
          </a:xfrm>
          <a:prstGeom prst="rect">
            <a:avLst/>
          </a:prstGeom>
          <a:ln w="57150">
            <a:solidFill>
              <a:srgbClr val="FF0000"/>
            </a:solidFill>
          </a:ln>
        </p:spPr>
      </p:pic>
      <p:sp>
        <p:nvSpPr>
          <p:cNvPr id="5" name="Slide Number Placeholder 4"/>
          <p:cNvSpPr>
            <a:spLocks noGrp="1"/>
          </p:cNvSpPr>
          <p:nvPr>
            <p:ph type="sldNum" sz="quarter" idx="12"/>
          </p:nvPr>
        </p:nvSpPr>
        <p:spPr/>
        <p:txBody>
          <a:bodyPr/>
          <a:lstStyle/>
          <a:p>
            <a:fld id="{022B156B-59AE-415F-B24B-8756D48BB977}" type="slidenum">
              <a:rPr lang="en-US" smtClean="0"/>
              <a:t>3</a:t>
            </a:fld>
            <a:endParaRPr lang="en-US" dirty="0"/>
          </a:p>
        </p:txBody>
      </p:sp>
    </p:spTree>
    <p:extLst>
      <p:ext uri="{BB962C8B-B14F-4D97-AF65-F5344CB8AC3E}">
        <p14:creationId xmlns:p14="http://schemas.microsoft.com/office/powerpoint/2010/main" val="301007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Importing into ArchivesSpace</a:t>
            </a:r>
          </a:p>
        </p:txBody>
      </p:sp>
      <p:sp>
        <p:nvSpPr>
          <p:cNvPr id="3" name="Content Placeholder 2"/>
          <p:cNvSpPr>
            <a:spLocks noGrp="1"/>
          </p:cNvSpPr>
          <p:nvPr>
            <p:ph idx="1"/>
          </p:nvPr>
        </p:nvSpPr>
        <p:spPr/>
        <p:txBody>
          <a:bodyPr/>
          <a:lstStyle/>
          <a:p>
            <a:r>
              <a:rPr lang="en-US" dirty="0"/>
              <a:t>Imported EADs over multiple versions of software</a:t>
            </a:r>
          </a:p>
          <a:p>
            <a:pPr lvl="1"/>
            <a:r>
              <a:rPr lang="en-US" dirty="0"/>
              <a:t>Early versions did not recognize when duplicate headings were created</a:t>
            </a:r>
          </a:p>
          <a:p>
            <a:r>
              <a:rPr lang="en-US" dirty="0" smtClean="0"/>
              <a:t>Duplicates </a:t>
            </a:r>
            <a:r>
              <a:rPr lang="en-US" dirty="0"/>
              <a:t>assumed if source, type and term the </a:t>
            </a:r>
            <a:r>
              <a:rPr lang="en-US" dirty="0" smtClean="0"/>
              <a:t>same</a:t>
            </a:r>
            <a:endParaRPr lang="en-US" dirty="0"/>
          </a:p>
        </p:txBody>
      </p:sp>
      <p:pic>
        <p:nvPicPr>
          <p:cNvPr id="4" name="Picture 3"/>
          <p:cNvPicPr>
            <a:picLocks noChangeAspect="1"/>
          </p:cNvPicPr>
          <p:nvPr/>
        </p:nvPicPr>
        <p:blipFill rotWithShape="1">
          <a:blip r:embed="rId3"/>
          <a:srcRect l="1656" r="1192"/>
          <a:stretch/>
        </p:blipFill>
        <p:spPr>
          <a:xfrm>
            <a:off x="218366" y="1524000"/>
            <a:ext cx="11273383" cy="4341523"/>
          </a:xfrm>
          <a:prstGeom prst="rect">
            <a:avLst/>
          </a:prstGeom>
        </p:spPr>
      </p:pic>
      <p:sp>
        <p:nvSpPr>
          <p:cNvPr id="5" name="Slide Number Placeholder 4"/>
          <p:cNvSpPr>
            <a:spLocks noGrp="1"/>
          </p:cNvSpPr>
          <p:nvPr>
            <p:ph type="sldNum" sz="quarter" idx="12"/>
          </p:nvPr>
        </p:nvSpPr>
        <p:spPr/>
        <p:txBody>
          <a:bodyPr/>
          <a:lstStyle/>
          <a:p>
            <a:fld id="{022B156B-59AE-415F-B24B-8756D48BB977}" type="slidenum">
              <a:rPr lang="en-US" smtClean="0"/>
              <a:t>4</a:t>
            </a:fld>
            <a:endParaRPr lang="en-US" dirty="0"/>
          </a:p>
        </p:txBody>
      </p:sp>
    </p:spTree>
    <p:extLst>
      <p:ext uri="{BB962C8B-B14F-4D97-AF65-F5344CB8AC3E}">
        <p14:creationId xmlns:p14="http://schemas.microsoft.com/office/powerpoint/2010/main" val="361711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to review legacy records</a:t>
            </a:r>
            <a:endParaRPr lang="en-US" dirty="0"/>
          </a:p>
        </p:txBody>
      </p:sp>
      <p:sp>
        <p:nvSpPr>
          <p:cNvPr id="3" name="Content Placeholder 2"/>
          <p:cNvSpPr>
            <a:spLocks noGrp="1"/>
          </p:cNvSpPr>
          <p:nvPr>
            <p:ph idx="1"/>
          </p:nvPr>
        </p:nvSpPr>
        <p:spPr/>
        <p:txBody>
          <a:bodyPr/>
          <a:lstStyle/>
          <a:p>
            <a:r>
              <a:rPr lang="en-US" dirty="0" smtClean="0"/>
              <a:t>Most records converted from paper finding aids</a:t>
            </a:r>
          </a:p>
          <a:p>
            <a:pPr lvl="1"/>
            <a:r>
              <a:rPr lang="en-US" dirty="0" smtClean="0"/>
              <a:t>Merging of 3 departments</a:t>
            </a:r>
          </a:p>
          <a:p>
            <a:pPr lvl="1"/>
            <a:r>
              <a:rPr lang="en-US" dirty="0" smtClean="0"/>
              <a:t>Different description standards</a:t>
            </a:r>
          </a:p>
          <a:p>
            <a:r>
              <a:rPr lang="en-US" dirty="0" smtClean="0"/>
              <a:t>Did someone say standards?</a:t>
            </a:r>
          </a:p>
          <a:p>
            <a:r>
              <a:rPr lang="en-US" dirty="0" smtClean="0"/>
              <a:t>Container issues exposed when upgraded to version 1.5</a:t>
            </a:r>
            <a:endParaRPr lang="en-US" dirty="0"/>
          </a:p>
        </p:txBody>
      </p:sp>
      <p:pic>
        <p:nvPicPr>
          <p:cNvPr id="4" name="Picture 3"/>
          <p:cNvPicPr>
            <a:picLocks noChangeAspect="1"/>
          </p:cNvPicPr>
          <p:nvPr/>
        </p:nvPicPr>
        <p:blipFill rotWithShape="1">
          <a:blip r:embed="rId3"/>
          <a:srcRect l="1276" r="11580" b="835"/>
          <a:stretch/>
        </p:blipFill>
        <p:spPr>
          <a:xfrm>
            <a:off x="2211345" y="167013"/>
            <a:ext cx="7454900" cy="6451600"/>
          </a:xfrm>
          <a:prstGeom prst="rect">
            <a:avLst/>
          </a:prstGeom>
          <a:ln w="57150">
            <a:solidFill>
              <a:schemeClr val="accent1">
                <a:lumMod val="75000"/>
              </a:schemeClr>
            </a:solidFill>
          </a:ln>
        </p:spPr>
      </p:pic>
      <p:sp>
        <p:nvSpPr>
          <p:cNvPr id="5" name="Slide Number Placeholder 4"/>
          <p:cNvSpPr>
            <a:spLocks noGrp="1"/>
          </p:cNvSpPr>
          <p:nvPr>
            <p:ph type="sldNum" sz="quarter" idx="12"/>
          </p:nvPr>
        </p:nvSpPr>
        <p:spPr/>
        <p:txBody>
          <a:bodyPr/>
          <a:lstStyle/>
          <a:p>
            <a:fld id="{022B156B-59AE-415F-B24B-8756D48BB977}" type="slidenum">
              <a:rPr lang="en-US" smtClean="0"/>
              <a:t>5</a:t>
            </a:fld>
            <a:endParaRPr lang="en-US" dirty="0"/>
          </a:p>
        </p:txBody>
      </p:sp>
    </p:spTree>
    <p:extLst>
      <p:ext uri="{BB962C8B-B14F-4D97-AF65-F5344CB8AC3E}">
        <p14:creationId xmlns:p14="http://schemas.microsoft.com/office/powerpoint/2010/main" val="335849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data!</a:t>
            </a:r>
          </a:p>
        </p:txBody>
      </p:sp>
      <p:grpSp>
        <p:nvGrpSpPr>
          <p:cNvPr id="7" name="Group 6"/>
          <p:cNvGrpSpPr/>
          <p:nvPr/>
        </p:nvGrpSpPr>
        <p:grpSpPr>
          <a:xfrm>
            <a:off x="4065423" y="914400"/>
            <a:ext cx="3478968" cy="4089886"/>
            <a:chOff x="2550131" y="1327131"/>
            <a:chExt cx="3478968" cy="4089886"/>
          </a:xfrm>
        </p:grpSpPr>
        <p:pic>
          <p:nvPicPr>
            <p:cNvPr id="5" name="Picture 4" descr="Image result for bad d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133" y="1327131"/>
              <a:ext cx="3478966" cy="38655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50131" y="5140018"/>
              <a:ext cx="2792578" cy="276999"/>
            </a:xfrm>
            <a:prstGeom prst="rect">
              <a:avLst/>
            </a:prstGeom>
            <a:noFill/>
          </p:spPr>
          <p:txBody>
            <a:bodyPr wrap="square" rtlCol="0">
              <a:spAutoFit/>
            </a:bodyPr>
            <a:lstStyle/>
            <a:p>
              <a:r>
                <a:rPr lang="en-US" sz="1200" dirty="0"/>
                <a:t>http://www.newsusa.com</a:t>
              </a:r>
            </a:p>
          </p:txBody>
        </p:sp>
      </p:grpSp>
      <p:sp>
        <p:nvSpPr>
          <p:cNvPr id="3" name="Slide Number Placeholder 2"/>
          <p:cNvSpPr>
            <a:spLocks noGrp="1"/>
          </p:cNvSpPr>
          <p:nvPr>
            <p:ph type="sldNum" sz="quarter" idx="12"/>
          </p:nvPr>
        </p:nvSpPr>
        <p:spPr/>
        <p:txBody>
          <a:bodyPr/>
          <a:lstStyle/>
          <a:p>
            <a:fld id="{022B156B-59AE-415F-B24B-8756D48BB977}" type="slidenum">
              <a:rPr lang="en-US" smtClean="0"/>
              <a:t>6</a:t>
            </a:fld>
            <a:endParaRPr lang="en-US" dirty="0"/>
          </a:p>
        </p:txBody>
      </p:sp>
    </p:spTree>
    <p:extLst>
      <p:ext uri="{BB962C8B-B14F-4D97-AF65-F5344CB8AC3E}">
        <p14:creationId xmlns:p14="http://schemas.microsoft.com/office/powerpoint/2010/main" val="7658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review</a:t>
            </a:r>
            <a:endParaRPr lang="en-US" dirty="0"/>
          </a:p>
        </p:txBody>
      </p:sp>
      <p:sp>
        <p:nvSpPr>
          <p:cNvPr id="3" name="Content Placeholder 2"/>
          <p:cNvSpPr>
            <a:spLocks noGrp="1"/>
          </p:cNvSpPr>
          <p:nvPr>
            <p:ph idx="1"/>
          </p:nvPr>
        </p:nvSpPr>
        <p:spPr>
          <a:xfrm>
            <a:off x="423946" y="1610096"/>
            <a:ext cx="10058400" cy="4229100"/>
          </a:xfrm>
        </p:spPr>
        <p:txBody>
          <a:bodyPr/>
          <a:lstStyle/>
          <a:p>
            <a:r>
              <a:rPr lang="en-US" dirty="0"/>
              <a:t>Agents as Subjects</a:t>
            </a:r>
            <a:br>
              <a:rPr lang="en-US" dirty="0"/>
            </a:br>
            <a:r>
              <a:rPr lang="en-US" dirty="0"/>
              <a:t>(600/610s as 650s)</a:t>
            </a:r>
          </a:p>
          <a:p>
            <a:r>
              <a:rPr lang="en-US" dirty="0"/>
              <a:t>Abbreviations of subdivisions</a:t>
            </a:r>
          </a:p>
          <a:p>
            <a:r>
              <a:rPr lang="en-US" dirty="0"/>
              <a:t>Obsolete headings</a:t>
            </a:r>
          </a:p>
          <a:p>
            <a:r>
              <a:rPr lang="en-US" dirty="0" smtClean="0"/>
              <a:t>Punctuation</a:t>
            </a:r>
            <a:endParaRPr lang="en-US" dirty="0"/>
          </a:p>
        </p:txBody>
      </p:sp>
      <p:pic>
        <p:nvPicPr>
          <p:cNvPr id="4" name="Picture 3"/>
          <p:cNvPicPr>
            <a:picLocks noChangeAspect="1"/>
          </p:cNvPicPr>
          <p:nvPr/>
        </p:nvPicPr>
        <p:blipFill>
          <a:blip r:embed="rId3"/>
          <a:stretch>
            <a:fillRect/>
          </a:stretch>
        </p:blipFill>
        <p:spPr>
          <a:xfrm>
            <a:off x="5325261" y="121486"/>
            <a:ext cx="6362894" cy="6147846"/>
          </a:xfrm>
          <a:prstGeom prst="rect">
            <a:avLst/>
          </a:prstGeom>
        </p:spPr>
      </p:pic>
      <p:pic>
        <p:nvPicPr>
          <p:cNvPr id="5" name="Picture 4"/>
          <p:cNvPicPr>
            <a:picLocks noChangeAspect="1"/>
          </p:cNvPicPr>
          <p:nvPr/>
        </p:nvPicPr>
        <p:blipFill>
          <a:blip r:embed="rId4"/>
          <a:stretch>
            <a:fillRect/>
          </a:stretch>
        </p:blipFill>
        <p:spPr>
          <a:xfrm>
            <a:off x="0" y="2407175"/>
            <a:ext cx="11233009" cy="1530294"/>
          </a:xfrm>
          <a:prstGeom prst="rect">
            <a:avLst/>
          </a:prstGeom>
        </p:spPr>
      </p:pic>
      <p:pic>
        <p:nvPicPr>
          <p:cNvPr id="6" name="Picture 5"/>
          <p:cNvPicPr>
            <a:picLocks noChangeAspect="1"/>
          </p:cNvPicPr>
          <p:nvPr/>
        </p:nvPicPr>
        <p:blipFill>
          <a:blip r:embed="rId5"/>
          <a:stretch>
            <a:fillRect/>
          </a:stretch>
        </p:blipFill>
        <p:spPr>
          <a:xfrm>
            <a:off x="0" y="3175909"/>
            <a:ext cx="11233009" cy="1523120"/>
          </a:xfrm>
          <a:prstGeom prst="rect">
            <a:avLst/>
          </a:prstGeom>
        </p:spPr>
      </p:pic>
      <p:pic>
        <p:nvPicPr>
          <p:cNvPr id="7" name="Picture 6"/>
          <p:cNvPicPr>
            <a:picLocks noChangeAspect="1"/>
          </p:cNvPicPr>
          <p:nvPr/>
        </p:nvPicPr>
        <p:blipFill>
          <a:blip r:embed="rId6"/>
          <a:stretch>
            <a:fillRect/>
          </a:stretch>
        </p:blipFill>
        <p:spPr>
          <a:xfrm>
            <a:off x="62339" y="1524000"/>
            <a:ext cx="11398243" cy="3826948"/>
          </a:xfrm>
          <a:prstGeom prst="rect">
            <a:avLst/>
          </a:prstGeom>
        </p:spPr>
      </p:pic>
      <p:sp>
        <p:nvSpPr>
          <p:cNvPr id="8" name="Slide Number Placeholder 7"/>
          <p:cNvSpPr>
            <a:spLocks noGrp="1"/>
          </p:cNvSpPr>
          <p:nvPr>
            <p:ph type="sldNum" sz="quarter" idx="12"/>
          </p:nvPr>
        </p:nvSpPr>
        <p:spPr/>
        <p:txBody>
          <a:bodyPr/>
          <a:lstStyle/>
          <a:p>
            <a:fld id="{022B156B-59AE-415F-B24B-8756D48BB977}" type="slidenum">
              <a:rPr lang="en-US" smtClean="0"/>
              <a:t>7</a:t>
            </a:fld>
            <a:endParaRPr lang="en-US" dirty="0"/>
          </a:p>
        </p:txBody>
      </p:sp>
    </p:spTree>
    <p:extLst>
      <p:ext uri="{BB962C8B-B14F-4D97-AF65-F5344CB8AC3E}">
        <p14:creationId xmlns:p14="http://schemas.microsoft.com/office/powerpoint/2010/main" val="23296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Voyager</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4"/>
          <p:cNvPicPr>
            <a:picLocks noChangeAspect="1"/>
          </p:cNvPicPr>
          <p:nvPr/>
        </p:nvPicPr>
        <p:blipFill>
          <a:blip r:embed="rId3"/>
          <a:stretch>
            <a:fillRect/>
          </a:stretch>
        </p:blipFill>
        <p:spPr>
          <a:xfrm>
            <a:off x="337903" y="1855729"/>
            <a:ext cx="8986378" cy="4446386"/>
          </a:xfrm>
          <a:prstGeom prst="rect">
            <a:avLst/>
          </a:prstGeom>
        </p:spPr>
      </p:pic>
      <p:pic>
        <p:nvPicPr>
          <p:cNvPr id="5" name="Content Placeholder 3"/>
          <p:cNvPicPr>
            <a:picLocks noChangeAspect="1"/>
          </p:cNvPicPr>
          <p:nvPr/>
        </p:nvPicPr>
        <p:blipFill>
          <a:blip r:embed="rId4"/>
          <a:stretch>
            <a:fillRect/>
          </a:stretch>
        </p:blipFill>
        <p:spPr>
          <a:xfrm>
            <a:off x="337903" y="1583976"/>
            <a:ext cx="8403390" cy="4718139"/>
          </a:xfrm>
          <a:prstGeom prst="rect">
            <a:avLst/>
          </a:prstGeom>
        </p:spPr>
      </p:pic>
      <p:pic>
        <p:nvPicPr>
          <p:cNvPr id="6" name="Content Placeholder 3"/>
          <p:cNvPicPr>
            <a:picLocks noChangeAspect="1"/>
          </p:cNvPicPr>
          <p:nvPr/>
        </p:nvPicPr>
        <p:blipFill rotWithShape="1">
          <a:blip r:embed="rId5"/>
          <a:srcRect t="24801"/>
          <a:stretch/>
        </p:blipFill>
        <p:spPr>
          <a:xfrm>
            <a:off x="4831092" y="304800"/>
            <a:ext cx="7201809" cy="6389582"/>
          </a:xfrm>
          <a:prstGeom prst="rect">
            <a:avLst/>
          </a:prstGeom>
        </p:spPr>
      </p:pic>
      <p:sp>
        <p:nvSpPr>
          <p:cNvPr id="7" name="Slide Number Placeholder 6"/>
          <p:cNvSpPr>
            <a:spLocks noGrp="1"/>
          </p:cNvSpPr>
          <p:nvPr>
            <p:ph type="sldNum" sz="quarter" idx="12"/>
          </p:nvPr>
        </p:nvSpPr>
        <p:spPr/>
        <p:txBody>
          <a:bodyPr/>
          <a:lstStyle/>
          <a:p>
            <a:fld id="{022B156B-59AE-415F-B24B-8756D48BB977}" type="slidenum">
              <a:rPr lang="en-US" smtClean="0"/>
              <a:t>8</a:t>
            </a:fld>
            <a:endParaRPr lang="en-US" dirty="0"/>
          </a:p>
        </p:txBody>
      </p:sp>
    </p:spTree>
    <p:extLst>
      <p:ext uri="{BB962C8B-B14F-4D97-AF65-F5344CB8AC3E}">
        <p14:creationId xmlns:p14="http://schemas.microsoft.com/office/powerpoint/2010/main" val="302040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521" y="159506"/>
            <a:ext cx="10058402" cy="609600"/>
          </a:xfrm>
        </p:spPr>
        <p:txBody>
          <a:bodyPr/>
          <a:lstStyle/>
          <a:p>
            <a:r>
              <a:rPr lang="en-US" dirty="0" smtClean="0"/>
              <a:t>Duplicates</a:t>
            </a:r>
            <a:endParaRPr lang="en-US" dirty="0"/>
          </a:p>
        </p:txBody>
      </p:sp>
      <p:sp>
        <p:nvSpPr>
          <p:cNvPr id="3" name="Content Placeholder 2"/>
          <p:cNvSpPr>
            <a:spLocks noGrp="1"/>
          </p:cNvSpPr>
          <p:nvPr>
            <p:ph idx="1"/>
          </p:nvPr>
        </p:nvSpPr>
        <p:spPr/>
        <p:txBody>
          <a:bodyPr/>
          <a:lstStyle/>
          <a:p>
            <a:endParaRPr lang="en-US" dirty="0"/>
          </a:p>
        </p:txBody>
      </p:sp>
      <p:pic>
        <p:nvPicPr>
          <p:cNvPr id="7" name="Content Placeholder 4"/>
          <p:cNvPicPr>
            <a:picLocks noChangeAspect="1"/>
          </p:cNvPicPr>
          <p:nvPr/>
        </p:nvPicPr>
        <p:blipFill rotWithShape="1">
          <a:blip r:embed="rId3"/>
          <a:srcRect l="2304" t="4485" b="17754"/>
          <a:stretch/>
        </p:blipFill>
        <p:spPr>
          <a:xfrm>
            <a:off x="139423" y="769106"/>
            <a:ext cx="8923273" cy="5892150"/>
          </a:xfrm>
          <a:prstGeom prst="rect">
            <a:avLst/>
          </a:prstGeom>
        </p:spPr>
      </p:pic>
      <p:pic>
        <p:nvPicPr>
          <p:cNvPr id="8" name="Picture 7"/>
          <p:cNvPicPr>
            <a:picLocks noChangeAspect="1"/>
          </p:cNvPicPr>
          <p:nvPr/>
        </p:nvPicPr>
        <p:blipFill rotWithShape="1">
          <a:blip r:embed="rId4"/>
          <a:srcRect t="13556" b="6872"/>
          <a:stretch/>
        </p:blipFill>
        <p:spPr>
          <a:xfrm>
            <a:off x="3529001" y="159506"/>
            <a:ext cx="5533695" cy="6325962"/>
          </a:xfrm>
          <a:prstGeom prst="rect">
            <a:avLst/>
          </a:prstGeom>
        </p:spPr>
      </p:pic>
      <p:pic>
        <p:nvPicPr>
          <p:cNvPr id="9" name="Content Placeholder 3"/>
          <p:cNvPicPr>
            <a:picLocks noChangeAspect="1"/>
          </p:cNvPicPr>
          <p:nvPr/>
        </p:nvPicPr>
        <p:blipFill>
          <a:blip r:embed="rId5"/>
          <a:stretch>
            <a:fillRect/>
          </a:stretch>
        </p:blipFill>
        <p:spPr>
          <a:xfrm>
            <a:off x="4199722" y="92086"/>
            <a:ext cx="6923892" cy="6649755"/>
          </a:xfrm>
          <a:prstGeom prst="rect">
            <a:avLst/>
          </a:prstGeom>
        </p:spPr>
      </p:pic>
      <p:sp>
        <p:nvSpPr>
          <p:cNvPr id="10" name="Oval 9"/>
          <p:cNvSpPr/>
          <p:nvPr/>
        </p:nvSpPr>
        <p:spPr>
          <a:xfrm>
            <a:off x="4437089" y="3942413"/>
            <a:ext cx="5180885" cy="23196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1968510" y="4187427"/>
            <a:ext cx="1184223" cy="136410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22B156B-59AE-415F-B24B-8756D48BB977}" type="slidenum">
              <a:rPr lang="en-US" smtClean="0"/>
              <a:t>9</a:t>
            </a:fld>
            <a:endParaRPr lang="en-US" dirty="0"/>
          </a:p>
        </p:txBody>
      </p:sp>
    </p:spTree>
    <p:extLst>
      <p:ext uri="{BB962C8B-B14F-4D97-AF65-F5344CB8AC3E}">
        <p14:creationId xmlns:p14="http://schemas.microsoft.com/office/powerpoint/2010/main" val="211897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831</TotalTime>
  <Words>2818</Words>
  <Application>Microsoft Office PowerPoint</Application>
  <PresentationFormat>Custom</PresentationFormat>
  <Paragraphs>159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Nature Illustration 16x9</vt:lpstr>
      <vt:lpstr>Wow! We get authority control too?</vt:lpstr>
      <vt:lpstr>Brief History of EAD at KU</vt:lpstr>
      <vt:lpstr>Authority Control? </vt:lpstr>
      <vt:lpstr>Importing into ArchivesSpace</vt:lpstr>
      <vt:lpstr>Project to review legacy records</vt:lpstr>
      <vt:lpstr>Bad data!</vt:lpstr>
      <vt:lpstr>Data review</vt:lpstr>
      <vt:lpstr>Search Voyager</vt:lpstr>
      <vt:lpstr>Duplicates</vt:lpstr>
      <vt:lpstr>Additional cleanup</vt:lpstr>
      <vt:lpstr>MS Access Queries</vt:lpstr>
      <vt:lpstr>Determine which tables have data you need</vt:lpstr>
      <vt:lpstr>MS Access queries – Subject Headings</vt:lpstr>
      <vt:lpstr>Results -- Example</vt:lpstr>
      <vt:lpstr>Query = Subjects actually USED on a record</vt:lpstr>
      <vt:lpstr>Query = Subjects NOT USED on a record</vt:lpstr>
      <vt:lpstr>Agent records</vt:lpstr>
      <vt:lpstr>Agent queries</vt:lpstr>
      <vt:lpstr>Questions?</vt:lpstr>
    </vt:vector>
  </TitlesOfParts>
  <Company>The University of Kansas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Wow! We get authority control too?</dc:title>
  <dc:creator>Kottman, Miloche</dc:creator>
  <cp:lastModifiedBy>Kottman, Miloche</cp:lastModifiedBy>
  <cp:revision>59</cp:revision>
  <dcterms:created xsi:type="dcterms:W3CDTF">2017-07-07T14:50:18Z</dcterms:created>
  <dcterms:modified xsi:type="dcterms:W3CDTF">2017-07-23T20:22:10Z</dcterms:modified>
</cp:coreProperties>
</file>