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1" r:id="rId2"/>
    <p:sldId id="257" r:id="rId3"/>
    <p:sldId id="277" r:id="rId4"/>
    <p:sldId id="275" r:id="rId5"/>
    <p:sldId id="266" r:id="rId6"/>
    <p:sldId id="276" r:id="rId7"/>
    <p:sldId id="258" r:id="rId8"/>
    <p:sldId id="268" r:id="rId9"/>
    <p:sldId id="269" r:id="rId10"/>
    <p:sldId id="267" r:id="rId11"/>
    <p:sldId id="259" r:id="rId12"/>
    <p:sldId id="270" r:id="rId13"/>
    <p:sldId id="271" r:id="rId14"/>
    <p:sldId id="260" r:id="rId15"/>
    <p:sldId id="261" r:id="rId16"/>
    <p:sldId id="272" r:id="rId17"/>
    <p:sldId id="273" r:id="rId18"/>
    <p:sldId id="263" r:id="rId19"/>
    <p:sldId id="278" r:id="rId20"/>
    <p:sldId id="264" r:id="rId21"/>
    <p:sldId id="280" r:id="rId22"/>
    <p:sldId id="279" r:id="rId23"/>
    <p:sldId id="262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2BEDBA-971C-4EA4-B6BE-3599A8A1D1F9}">
          <p14:sldIdLst>
            <p14:sldId id="281"/>
            <p14:sldId id="257"/>
            <p14:sldId id="277"/>
            <p14:sldId id="275"/>
            <p14:sldId id="266"/>
            <p14:sldId id="276"/>
            <p14:sldId id="258"/>
            <p14:sldId id="268"/>
            <p14:sldId id="269"/>
            <p14:sldId id="267"/>
            <p14:sldId id="259"/>
            <p14:sldId id="270"/>
            <p14:sldId id="271"/>
            <p14:sldId id="260"/>
            <p14:sldId id="261"/>
            <p14:sldId id="272"/>
            <p14:sldId id="273"/>
            <p14:sldId id="263"/>
            <p14:sldId id="278"/>
            <p14:sldId id="264"/>
            <p14:sldId id="280"/>
            <p14:sldId id="279"/>
            <p14:sldId id="262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3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1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7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69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4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10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7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6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1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76946B-B3FE-424E-AC06-19F2EADC39A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530E50-30B7-444F-AA16-C699C4C74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9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aney.mcglohon@lyrasis.org" TargetMode="External"/><Relationship Id="rId2" Type="http://schemas.openxmlformats.org/officeDocument/2006/relationships/hyperlink" Target="mailto:nenneking@gett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sspace.atlassian.net/wiki/spaces/ADC/pages/18710568/Road+Ma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8Eo4CXKaPWrSU5FTENRd05PUmc/view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Reports and Reports Workarounds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ArchivesSpace</a:t>
            </a:r>
            <a:r>
              <a:rPr lang="en-US" dirty="0" smtClean="0"/>
              <a:t> Member Forum, July 25, 2017</a:t>
            </a:r>
            <a:endParaRPr lang="en-US" dirty="0"/>
          </a:p>
          <a:p>
            <a:r>
              <a:rPr lang="en-US" dirty="0" smtClean="0"/>
              <a:t>Nancy Enneking and Laney McGlohon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3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25" y="1299411"/>
            <a:ext cx="3932237" cy="1576136"/>
          </a:xfrm>
        </p:spPr>
        <p:txBody>
          <a:bodyPr/>
          <a:lstStyle/>
          <a:p>
            <a:r>
              <a:rPr lang="en-US" b="1" dirty="0" smtClean="0"/>
              <a:t>Fill out the resulting screen with information from your IT staff.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769" y="613611"/>
            <a:ext cx="6070757" cy="56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7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23" y="2330797"/>
            <a:ext cx="4917078" cy="3984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874" y="646008"/>
            <a:ext cx="8205538" cy="1684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3611" y="1355871"/>
            <a:ext cx="276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Connecting with Excel</a:t>
            </a:r>
            <a:endParaRPr lang="en-US" sz="4000" b="1" dirty="0"/>
          </a:p>
        </p:txBody>
      </p:sp>
      <p:sp>
        <p:nvSpPr>
          <p:cNvPr id="7" name="Down Arrow 6"/>
          <p:cNvSpPr/>
          <p:nvPr/>
        </p:nvSpPr>
        <p:spPr>
          <a:xfrm>
            <a:off x="4935915" y="491731"/>
            <a:ext cx="270876" cy="4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45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6" y="832804"/>
            <a:ext cx="5317445" cy="3761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82" y="832803"/>
            <a:ext cx="5558537" cy="38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5" y="721504"/>
            <a:ext cx="5632094" cy="40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24" y="721504"/>
            <a:ext cx="5016613" cy="40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42" y="582444"/>
            <a:ext cx="8036724" cy="55186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0" y="712858"/>
            <a:ext cx="3033052" cy="26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08" y="651955"/>
            <a:ext cx="7222576" cy="1465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132" y="2117558"/>
            <a:ext cx="5830729" cy="411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450" y="1214064"/>
            <a:ext cx="2767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Connecting with Access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1512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17" y="1076691"/>
            <a:ext cx="5272936" cy="4606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646" y="1076691"/>
            <a:ext cx="4802354" cy="46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0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716" y="943616"/>
            <a:ext cx="6117680" cy="47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92" y="609573"/>
            <a:ext cx="6150615" cy="5247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35" y="1617960"/>
            <a:ext cx="4438650" cy="452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00" y="3167180"/>
            <a:ext cx="3262948" cy="3121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2285" y="678846"/>
            <a:ext cx="2690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Connecting with Crystal Reports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148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20" y="577516"/>
            <a:ext cx="7811435" cy="4487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290" y="2580515"/>
            <a:ext cx="4317773" cy="38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854241"/>
            <a:ext cx="9692640" cy="1167063"/>
          </a:xfrm>
        </p:spPr>
        <p:txBody>
          <a:bodyPr>
            <a:normAutofit/>
          </a:bodyPr>
          <a:lstStyle/>
          <a:p>
            <a:r>
              <a:rPr lang="en-US" b="1" dirty="0" smtClean="0"/>
              <a:t>Status of Reports in </a:t>
            </a:r>
            <a:r>
              <a:rPr lang="en-US" b="1" dirty="0" err="1" smtClean="0"/>
              <a:t>ASpace</a:t>
            </a:r>
            <a:endParaRPr lang="en-US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err="1" smtClean="0"/>
              <a:t>ASpace</a:t>
            </a:r>
            <a:r>
              <a:rPr lang="en-US" sz="3000" dirty="0" smtClean="0"/>
              <a:t> 2.1.0</a:t>
            </a:r>
            <a:endParaRPr lang="en-US" sz="3000" dirty="0"/>
          </a:p>
          <a:p>
            <a:r>
              <a:rPr lang="en-US" dirty="0" smtClean="0"/>
              <a:t>Removed reports that didn’t work/were duplicative; removed </a:t>
            </a:r>
            <a:r>
              <a:rPr lang="en-US" dirty="0" err="1" smtClean="0"/>
              <a:t>xsl</a:t>
            </a:r>
            <a:r>
              <a:rPr lang="en-US" dirty="0" smtClean="0"/>
              <a:t> and improved </a:t>
            </a:r>
            <a:r>
              <a:rPr lang="en-US" dirty="0" err="1" smtClean="0"/>
              <a:t>json</a:t>
            </a:r>
            <a:r>
              <a:rPr lang="en-US" dirty="0" smtClean="0"/>
              <a:t> and csv formats</a:t>
            </a:r>
          </a:p>
          <a:p>
            <a:r>
              <a:rPr lang="en-US" dirty="0" smtClean="0"/>
              <a:t>Jasper Reports code has been removed thanks to Hudson </a:t>
            </a:r>
            <a:r>
              <a:rPr lang="en-US" dirty="0" err="1" smtClean="0"/>
              <a:t>Molonglo</a:t>
            </a:r>
            <a:endParaRPr lang="en-US" dirty="0" smtClean="0"/>
          </a:p>
          <a:p>
            <a:r>
              <a:rPr lang="en-US" dirty="0" smtClean="0"/>
              <a:t>Reports in the module will actually run and not crash the system</a:t>
            </a:r>
          </a:p>
          <a:p>
            <a:r>
              <a:rPr lang="en-US" dirty="0"/>
              <a:t>Some reports still have invisible assumptions, but some problems have been </a:t>
            </a:r>
            <a:r>
              <a:rPr lang="en-US" dirty="0" smtClean="0"/>
              <a:t>corrected (using accession date rather system date)</a:t>
            </a:r>
            <a:endParaRPr lang="en-US" dirty="0"/>
          </a:p>
          <a:p>
            <a:r>
              <a:rPr lang="en-US" dirty="0" smtClean="0"/>
              <a:t>We have a few parameter options (locations report, for example</a:t>
            </a:r>
            <a:r>
              <a:rPr lang="en-US" dirty="0" smtClean="0"/>
              <a:t>) but need more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0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75" y="1702333"/>
            <a:ext cx="8212467" cy="4493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054" y="836060"/>
            <a:ext cx="3516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Results…..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209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10" y="780350"/>
            <a:ext cx="7084021" cy="54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8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58" y="703341"/>
            <a:ext cx="8085220" cy="55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5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6791"/>
          </a:xfrm>
        </p:spPr>
        <p:txBody>
          <a:bodyPr/>
          <a:lstStyle/>
          <a:p>
            <a:r>
              <a:rPr lang="en-US" dirty="0" smtClean="0"/>
              <a:t>Talking points!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55549"/>
            <a:ext cx="9601196" cy="392031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When setting up your connections – make </a:t>
            </a:r>
            <a:r>
              <a:rPr lang="en-US" b="1" dirty="0" smtClean="0"/>
              <a:t>sure</a:t>
            </a:r>
            <a:r>
              <a:rPr lang="en-US" dirty="0" smtClean="0"/>
              <a:t> you cannot write data back to the database!!</a:t>
            </a:r>
          </a:p>
          <a:p>
            <a:r>
              <a:rPr lang="en-US" dirty="0" smtClean="0"/>
              <a:t>You will need to explore, get to know the tables, and how they link together.  Be prepared for trial and error.</a:t>
            </a:r>
          </a:p>
          <a:p>
            <a:r>
              <a:rPr lang="en-US" dirty="0" smtClean="0"/>
              <a:t>No existing Data Dictionary.  You can create your own list of tables using MySQL Workbench; obviously, tables can evolve as the system evolves.  </a:t>
            </a:r>
          </a:p>
          <a:p>
            <a:r>
              <a:rPr lang="en-US" dirty="0" smtClean="0"/>
              <a:t>Don’t forget the “Enumeration value” table! It translates the id numbers into text.  In my data:  </a:t>
            </a:r>
            <a:r>
              <a:rPr lang="en-US" dirty="0" err="1" smtClean="0"/>
              <a:t>Extent_type_id</a:t>
            </a:r>
            <a:r>
              <a:rPr lang="en-US" dirty="0" smtClean="0"/>
              <a:t> “277” = linear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54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would you like to see reports go?</a:t>
            </a:r>
          </a:p>
          <a:p>
            <a:r>
              <a:rPr lang="en-US" dirty="0" smtClean="0"/>
              <a:t>What types of reports are a priority?</a:t>
            </a:r>
          </a:p>
          <a:p>
            <a:r>
              <a:rPr lang="en-US" dirty="0" smtClean="0"/>
              <a:t>Are our assumptions correct?  Preference to manipulate data over static formatted reports?</a:t>
            </a:r>
          </a:p>
          <a:p>
            <a:r>
              <a:rPr lang="en-US" dirty="0" smtClean="0"/>
              <a:t>How can we help you with DIY situations?</a:t>
            </a:r>
          </a:p>
          <a:p>
            <a:pPr marL="0" indent="0">
              <a:buNone/>
            </a:pPr>
            <a:r>
              <a:rPr lang="en-US" dirty="0" smtClean="0"/>
              <a:t>Anything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</a:t>
            </a:r>
            <a:r>
              <a:rPr lang="en-US" dirty="0" err="1"/>
              <a:t>S</a:t>
            </a:r>
            <a:r>
              <a:rPr lang="en-US" dirty="0" err="1" smtClean="0"/>
              <a:t>ubteam</a:t>
            </a:r>
            <a:r>
              <a:rPr lang="en-US" dirty="0" smtClean="0"/>
              <a:t>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Description</a:t>
            </a:r>
            <a:r>
              <a:rPr lang="en-US" b="1" dirty="0"/>
              <a:t>: </a:t>
            </a:r>
            <a:r>
              <a:rPr lang="en-US" sz="2400" dirty="0"/>
              <a:t>This sub-team contributes to advancing the </a:t>
            </a:r>
            <a:r>
              <a:rPr lang="en-US" sz="2400" dirty="0" err="1"/>
              <a:t>ArchivesSpace</a:t>
            </a:r>
            <a:r>
              <a:rPr lang="en-US" sz="2400" dirty="0"/>
              <a:t> reports module by defining reports conceptually and technically, documenting how to use the reports module, and suggesting enhancements to the report processes. </a:t>
            </a:r>
            <a:r>
              <a:rPr lang="en-US" dirty="0"/>
              <a:t> </a:t>
            </a:r>
          </a:p>
          <a:p>
            <a:r>
              <a:rPr lang="en-US" b="1" dirty="0"/>
              <a:t>Roster:</a:t>
            </a:r>
            <a:endParaRPr lang="en-US" dirty="0"/>
          </a:p>
          <a:p>
            <a:r>
              <a:rPr lang="en-US" dirty="0"/>
              <a:t>Carolyn Runyon, University of Tennessee at Chattanooga, Leader</a:t>
            </a:r>
          </a:p>
          <a:p>
            <a:r>
              <a:rPr lang="en-US" dirty="0"/>
              <a:t>Nikki Lynn Thomas, University of North Carolina, Charlotte</a:t>
            </a:r>
          </a:p>
          <a:p>
            <a:r>
              <a:rPr lang="en-US" dirty="0"/>
              <a:t>Jasmine Jones, Smith College</a:t>
            </a:r>
          </a:p>
          <a:p>
            <a:r>
              <a:rPr lang="en-US" dirty="0"/>
              <a:t>Alston Cobourn, Texas A&amp;M University-Corpus </a:t>
            </a:r>
            <a:r>
              <a:rPr lang="en-US" dirty="0" smtClean="0"/>
              <a:t>Christi</a:t>
            </a:r>
          </a:p>
          <a:p>
            <a:r>
              <a:rPr lang="en-US" dirty="0" smtClean="0"/>
              <a:t>*ex-officio – Nancy Enneking, Getty Research Institute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Nancy Enneking – </a:t>
            </a:r>
            <a:r>
              <a:rPr lang="en-US" dirty="0" smtClean="0">
                <a:hlinkClick r:id="rId2"/>
              </a:rPr>
              <a:t>nenneking@getty.edu</a:t>
            </a:r>
            <a:endParaRPr lang="en-US" dirty="0" smtClean="0"/>
          </a:p>
          <a:p>
            <a:r>
              <a:rPr lang="en-US" dirty="0" smtClean="0"/>
              <a:t>Laney McGlohon – </a:t>
            </a:r>
            <a:r>
              <a:rPr lang="en-US" dirty="0" smtClean="0">
                <a:hlinkClick r:id="rId3"/>
              </a:rPr>
              <a:t>laney.mcglohon@lyrasis.org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1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</a:t>
            </a:r>
            <a:r>
              <a:rPr lang="en-US" b="1" dirty="0"/>
              <a:t>C</a:t>
            </a:r>
            <a:r>
              <a:rPr lang="en-US" b="1" dirty="0" smtClean="0"/>
              <a:t>oming?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Developing </a:t>
            </a:r>
            <a:r>
              <a:rPr lang="en-US" dirty="0"/>
              <a:t>more canned </a:t>
            </a:r>
            <a:r>
              <a:rPr lang="en-US" dirty="0" smtClean="0"/>
              <a:t>reports emphasizing csv output over static, formatted pages; further refinement of csv</a:t>
            </a:r>
          </a:p>
          <a:p>
            <a:r>
              <a:rPr lang="en-US" dirty="0" smtClean="0"/>
              <a:t>Improving transparency of all reports (stored procedures</a:t>
            </a:r>
            <a:r>
              <a:rPr lang="en-US" dirty="0"/>
              <a:t>, improved documentation, invisible </a:t>
            </a:r>
            <a:r>
              <a:rPr lang="en-US" dirty="0" smtClean="0"/>
              <a:t>assumptions)</a:t>
            </a:r>
          </a:p>
          <a:p>
            <a:r>
              <a:rPr lang="en-US" dirty="0" err="1"/>
              <a:t>ASpace</a:t>
            </a:r>
            <a:r>
              <a:rPr lang="en-US" dirty="0"/>
              <a:t> reports </a:t>
            </a:r>
            <a:r>
              <a:rPr lang="en-US" dirty="0" err="1" smtClean="0"/>
              <a:t>subteam</a:t>
            </a:r>
            <a:r>
              <a:rPr lang="en-US" dirty="0" smtClean="0"/>
              <a:t> </a:t>
            </a:r>
            <a:r>
              <a:rPr lang="en-US" dirty="0"/>
              <a:t>currently working on </a:t>
            </a:r>
            <a:r>
              <a:rPr lang="en-US" dirty="0" smtClean="0"/>
              <a:t>specifications and ideas </a:t>
            </a:r>
            <a:r>
              <a:rPr lang="en-US" dirty="0"/>
              <a:t>for more thorough programmatic </a:t>
            </a:r>
            <a:r>
              <a:rPr lang="en-US" dirty="0" smtClean="0"/>
              <a:t>development including the possibility of “pick your own fields” report functionality and a report preview</a:t>
            </a:r>
          </a:p>
          <a:p>
            <a:r>
              <a:rPr lang="en-US" dirty="0" smtClean="0"/>
              <a:t>Improved testing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What’s </a:t>
            </a:r>
            <a:r>
              <a:rPr lang="en-US" b="1" smtClean="0"/>
              <a:t>Holding </a:t>
            </a:r>
            <a:r>
              <a:rPr lang="en-US" b="1"/>
              <a:t>T</a:t>
            </a:r>
            <a:r>
              <a:rPr lang="en-US" b="1" smtClean="0"/>
              <a:t>hings </a:t>
            </a:r>
            <a:r>
              <a:rPr lang="en-US" b="1" dirty="0"/>
              <a:t>U</a:t>
            </a:r>
            <a:r>
              <a:rPr lang="en-US" b="1" smtClean="0"/>
              <a:t>p</a:t>
            </a:r>
            <a:r>
              <a:rPr lang="en-US" b="1" dirty="0" smtClean="0"/>
              <a:t>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culprit:  Other legitimate priorities have taken precedence</a:t>
            </a:r>
          </a:p>
          <a:p>
            <a:r>
              <a:rPr lang="en-US" dirty="0" smtClean="0"/>
              <a:t>Examples – system performance, updating core code base, new public interface; components reordering themselves; etc.</a:t>
            </a:r>
          </a:p>
          <a:p>
            <a:r>
              <a:rPr lang="en-US" dirty="0" smtClean="0"/>
              <a:t>Lack of dedicated programming staff time</a:t>
            </a:r>
            <a:endParaRPr lang="en-US" dirty="0"/>
          </a:p>
          <a:p>
            <a:r>
              <a:rPr lang="en-US" dirty="0" smtClean="0"/>
              <a:t>Current timeline is ……… see the roadmap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archivesspace.atlassian.net/wiki/spaces/ADC/pages/18710568/Road+Map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51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can you do in the meantime?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Your data is your own and you can get to it</a:t>
            </a:r>
          </a:p>
          <a:p>
            <a:r>
              <a:rPr lang="en-US" dirty="0" smtClean="0"/>
              <a:t>Caveat - if you are hosting, you need to check with your hosting provider to see if these methods can be used</a:t>
            </a:r>
          </a:p>
          <a:p>
            <a:r>
              <a:rPr lang="en-US" dirty="0" smtClean="0"/>
              <a:t>Database information</a:t>
            </a:r>
          </a:p>
          <a:p>
            <a:pPr lvl="1"/>
            <a:r>
              <a:rPr lang="en-US" dirty="0" smtClean="0"/>
              <a:t>86 tables</a:t>
            </a:r>
          </a:p>
          <a:p>
            <a:pPr lvl="1"/>
            <a:r>
              <a:rPr lang="en-US" dirty="0" smtClean="0"/>
              <a:t>64 stored procedures used for querying the database for information to include in the reports</a:t>
            </a:r>
          </a:p>
          <a:p>
            <a:r>
              <a:rPr lang="en-US" dirty="0" smtClean="0"/>
              <a:t>Data Dictionary started </a:t>
            </a:r>
            <a:r>
              <a:rPr lang="mr-IN" dirty="0" smtClean="0"/>
              <a:t>–</a:t>
            </a:r>
            <a:r>
              <a:rPr lang="en-US" dirty="0" smtClean="0"/>
              <a:t> a </a:t>
            </a:r>
            <a:r>
              <a:rPr lang="en-US" dirty="0" err="1" smtClean="0"/>
              <a:t>json</a:t>
            </a:r>
            <a:r>
              <a:rPr lang="en-US" dirty="0" smtClean="0"/>
              <a:t> file with the tables, fields, keys, and constraints can be found here: </a:t>
            </a:r>
            <a:r>
              <a:rPr lang="en-US" dirty="0" smtClean="0">
                <a:hlinkClick r:id="rId2"/>
              </a:rPr>
              <a:t>https://drive.google.com/file/d/0B8Eo4CXKaPWrSU5FTENRd05PUmc/view?usp=sharing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1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367713"/>
            <a:ext cx="11692890" cy="6037850"/>
          </a:xfrm>
        </p:spPr>
      </p:pic>
    </p:spTree>
    <p:extLst>
      <p:ext uri="{BB962C8B-B14F-4D97-AF65-F5344CB8AC3E}">
        <p14:creationId xmlns:p14="http://schemas.microsoft.com/office/powerpoint/2010/main" val="97564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831" y="815301"/>
            <a:ext cx="24303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Establishing an ODBC connection with the server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8" y="679784"/>
            <a:ext cx="7944601" cy="55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47850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Choose </a:t>
            </a:r>
            <a:r>
              <a:rPr lang="en-US" b="1" dirty="0"/>
              <a:t>the System DSN </a:t>
            </a:r>
            <a:r>
              <a:rPr lang="en-US" b="1" dirty="0" smtClean="0"/>
              <a:t>tab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Add </a:t>
            </a:r>
            <a:r>
              <a:rPr lang="en-US" b="1" dirty="0"/>
              <a:t>a new source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074" y="685799"/>
            <a:ext cx="6597721" cy="54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346" y="637674"/>
            <a:ext cx="3932237" cy="4078705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Select a </a:t>
            </a:r>
            <a:r>
              <a:rPr lang="en-US" b="1" dirty="0" err="1" smtClean="0"/>
              <a:t>MySql</a:t>
            </a:r>
            <a:r>
              <a:rPr lang="en-US" b="1" dirty="0" smtClean="0"/>
              <a:t> Unicode driver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If you don’t have one you can search for a MySQL ODBC driver and download for free.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056" y="878306"/>
            <a:ext cx="6538849" cy="48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3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1083</TotalTime>
  <Words>492</Words>
  <Application>Microsoft Office PowerPoint</Application>
  <PresentationFormat>Widescreen</PresentationFormat>
  <Paragraphs>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Mangal</vt:lpstr>
      <vt:lpstr>Organic</vt:lpstr>
      <vt:lpstr>Reports and Reports Workarounds</vt:lpstr>
      <vt:lpstr>Status of Reports in ASpace</vt:lpstr>
      <vt:lpstr>What’s Coming?</vt:lpstr>
      <vt:lpstr>What’s Holding Things Up??</vt:lpstr>
      <vt:lpstr>What can you do in the meantime?</vt:lpstr>
      <vt:lpstr>PowerPoint Presentation</vt:lpstr>
      <vt:lpstr>PowerPoint Presentation</vt:lpstr>
      <vt:lpstr> Choose the System DSN tab  Add a new source </vt:lpstr>
      <vt:lpstr> Select a MySql Unicode driver  If you don’t have one you can search for a MySQL ODBC driver and download for free.</vt:lpstr>
      <vt:lpstr>Fill out the resulting screen with information from your IT staff.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Talking points!</vt:lpstr>
      <vt:lpstr>Group Discussion</vt:lpstr>
      <vt:lpstr>Reports Subteam Members</vt:lpstr>
      <vt:lpstr>Contact Information</vt:lpstr>
    </vt:vector>
  </TitlesOfParts>
  <Company>The J. Paul Getty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 Reports in ASpace</dc:title>
  <dc:creator>nenneking</dc:creator>
  <cp:lastModifiedBy>Nancy Enneking</cp:lastModifiedBy>
  <cp:revision>54</cp:revision>
  <dcterms:created xsi:type="dcterms:W3CDTF">2016-07-11T17:26:57Z</dcterms:created>
  <dcterms:modified xsi:type="dcterms:W3CDTF">2017-07-25T20:28:38Z</dcterms:modified>
</cp:coreProperties>
</file>