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2" r:id="rId3"/>
    <p:sldMasterId id="2147483693" r:id="rId4"/>
    <p:sldMasterId id="2147483694" r:id="rId5"/>
    <p:sldMasterId id="214748369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5143500" cx="9144000"/>
  <p:notesSz cx="6858000" cy="9144000"/>
  <p:embeddedFontLst>
    <p:embeddedFont>
      <p:font typeface="Poppins"/>
      <p:regular r:id="rId34"/>
      <p:bold r:id="rId35"/>
    </p:embeddedFont>
    <p:embeddedFont>
      <p:font typeface="Oswald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Poppins-bold.fntdata"/><Relationship Id="rId12" Type="http://schemas.openxmlformats.org/officeDocument/2006/relationships/slide" Target="slides/slide5.xml"/><Relationship Id="rId34" Type="http://schemas.openxmlformats.org/officeDocument/2006/relationships/font" Target="fonts/Poppins-regular.fntdata"/><Relationship Id="rId15" Type="http://schemas.openxmlformats.org/officeDocument/2006/relationships/slide" Target="slides/slide8.xml"/><Relationship Id="rId37" Type="http://schemas.openxmlformats.org/officeDocument/2006/relationships/font" Target="fonts/Oswald-bold.fntdata"/><Relationship Id="rId14" Type="http://schemas.openxmlformats.org/officeDocument/2006/relationships/slide" Target="slides/slide7.xml"/><Relationship Id="rId36" Type="http://schemas.openxmlformats.org/officeDocument/2006/relationships/font" Target="fonts/Oswald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143000" y="841771"/>
            <a:ext cx="6858000" cy="1790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143000" y="2701527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629841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29841" y="1260871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629841" y="1878806"/>
            <a:ext cx="3868340" cy="27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629150" y="1260871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4629150" y="1878806"/>
            <a:ext cx="3887390" cy="27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87391" y="740568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715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3887391" y="740568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940247" y="-942378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350072" y="1467445"/>
            <a:ext cx="435887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349572" y="-447079"/>
            <a:ext cx="435887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ctrTitle"/>
          </p:nvPr>
        </p:nvSpPr>
        <p:spPr>
          <a:xfrm>
            <a:off x="1143000" y="841771"/>
            <a:ext cx="6858000" cy="1790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9" name="Shape 139"/>
          <p:cNvSpPr txBox="1"/>
          <p:nvPr>
            <p:ph idx="1" type="subTitle"/>
          </p:nvPr>
        </p:nvSpPr>
        <p:spPr>
          <a:xfrm>
            <a:off x="1143000" y="2701527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629841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29841" y="1260871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x="629841" y="1878806"/>
            <a:ext cx="3868340" cy="27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3" type="body"/>
          </p:nvPr>
        </p:nvSpPr>
        <p:spPr>
          <a:xfrm>
            <a:off x="4629150" y="1260871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4" type="body"/>
          </p:nvPr>
        </p:nvSpPr>
        <p:spPr>
          <a:xfrm>
            <a:off x="4629150" y="1878806"/>
            <a:ext cx="3887390" cy="27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7" name="Shape 167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887391" y="740568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715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3" name="Shape 183"/>
          <p:cNvSpPr/>
          <p:nvPr>
            <p:ph idx="2" type="pic"/>
          </p:nvPr>
        </p:nvSpPr>
        <p:spPr>
          <a:xfrm>
            <a:off x="3887391" y="740568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 rot="5400000">
            <a:off x="2940247" y="-942378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 rot="5400000">
            <a:off x="5350072" y="1467445"/>
            <a:ext cx="435887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 rot="5400000">
            <a:off x="1349572" y="-447079"/>
            <a:ext cx="435887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ctrTitle"/>
          </p:nvPr>
        </p:nvSpPr>
        <p:spPr>
          <a:xfrm>
            <a:off x="1143000" y="841771"/>
            <a:ext cx="6858000" cy="1790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4" name="Shape 214"/>
          <p:cNvSpPr txBox="1"/>
          <p:nvPr>
            <p:ph idx="1" type="subTitle"/>
          </p:nvPr>
        </p:nvSpPr>
        <p:spPr>
          <a:xfrm>
            <a:off x="1143000" y="2701527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629841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29841" y="1260871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2" type="body"/>
          </p:nvPr>
        </p:nvSpPr>
        <p:spPr>
          <a:xfrm>
            <a:off x="629841" y="1878806"/>
            <a:ext cx="3868340" cy="27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3" type="body"/>
          </p:nvPr>
        </p:nvSpPr>
        <p:spPr>
          <a:xfrm>
            <a:off x="4629150" y="1260871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4" type="body"/>
          </p:nvPr>
        </p:nvSpPr>
        <p:spPr>
          <a:xfrm>
            <a:off x="4629150" y="1878806"/>
            <a:ext cx="3887390" cy="27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2" name="Shape 242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3887391" y="740568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715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8" name="Shape 258"/>
          <p:cNvSpPr/>
          <p:nvPr>
            <p:ph idx="2" type="pic"/>
          </p:nvPr>
        </p:nvSpPr>
        <p:spPr>
          <a:xfrm>
            <a:off x="3887391" y="740568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Shape 260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 rot="5400000">
            <a:off x="2940247" y="-942378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Shape 266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Shape 267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 rot="5400000">
            <a:off x="5350072" y="1467445"/>
            <a:ext cx="435887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 rot="5400000">
            <a:off x="1349572" y="-447079"/>
            <a:ext cx="435887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0" type="dt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64579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11" Type="http://schemas.openxmlformats.org/officeDocument/2006/relationships/image" Target="../media/image6.jpg"/><Relationship Id="rId10" Type="http://schemas.openxmlformats.org/officeDocument/2006/relationships/image" Target="../media/image4.png"/><Relationship Id="rId12" Type="http://schemas.openxmlformats.org/officeDocument/2006/relationships/image" Target="../media/image9.png"/><Relationship Id="rId9" Type="http://schemas.openxmlformats.org/officeDocument/2006/relationships/image" Target="../media/image7.jpg"/><Relationship Id="rId5" Type="http://schemas.openxmlformats.org/officeDocument/2006/relationships/image" Target="../media/image2.jpg"/><Relationship Id="rId6" Type="http://schemas.openxmlformats.org/officeDocument/2006/relationships/image" Target="../media/image8.jpg"/><Relationship Id="rId7" Type="http://schemas.openxmlformats.org/officeDocument/2006/relationships/image" Target="../media/image5.jpg"/><Relationship Id="rId8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73763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ctrTitle"/>
          </p:nvPr>
        </p:nvSpPr>
        <p:spPr>
          <a:xfrm>
            <a:off x="1595044" y="1433925"/>
            <a:ext cx="6057040" cy="1537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oppins"/>
              <a:buNone/>
            </a:pPr>
            <a:r>
              <a:rPr b="0" i="0" lang="en" sz="4000" u="none" cap="none" strike="noStrike"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rPr>
              <a:t>ArchivesSpace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oppins"/>
              <a:buNone/>
            </a:pPr>
            <a:r>
              <a:rPr b="0" i="0" lang="en" sz="4000" u="none" cap="none" strike="noStrike"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rPr>
              <a:t>Public User Interface</a:t>
            </a:r>
          </a:p>
        </p:txBody>
      </p:sp>
      <p:sp>
        <p:nvSpPr>
          <p:cNvPr id="280" name="Shape 280"/>
          <p:cNvSpPr txBox="1"/>
          <p:nvPr>
            <p:ph idx="1" type="subTitle"/>
          </p:nvPr>
        </p:nvSpPr>
        <p:spPr>
          <a:xfrm>
            <a:off x="311700" y="2971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oppins"/>
              <a:buNone/>
            </a:pPr>
            <a:r>
              <a:rPr b="0" i="0" lang="en" sz="2800" u="none" cap="none" strike="noStrike"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rPr>
              <a:t>   Feature Highlights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278950" y="3915900"/>
            <a:ext cx="24798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swald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Mark Custer, Yale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swald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Susan Pyzynski, Harvard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swald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ArchivesSpace User Forum, SAA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swald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July 25,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7-07-17 at 3.43.38 PM.png"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13" y="0"/>
            <a:ext cx="8846569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7-07-17 at 3.45.10 PM.png"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4800"/>
            <a:ext cx="9144000" cy="441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7-07-17 at 3.45.39 PM.png" id="356" name="Shape 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0026"/>
            <a:ext cx="9144000" cy="4623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7-07-17 at 3.45.57 PM.png" id="363" name="Shape 3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03"/>
            <a:ext cx="9143998" cy="4367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7-07-17 at 3.47.16 PM.png" id="370" name="Shape 3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0485"/>
            <a:ext cx="9143996" cy="446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Shape 3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322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7-07-17 at 3.49.02 PM.png" id="382" name="Shape 3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525"/>
            <a:ext cx="91439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7-07-17 at 3.49.25 PM.png" id="389" name="Shape 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353"/>
            <a:ext cx="9144001" cy="486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7-07-17 at 3.50.39 PM.png" id="396" name="Shape 3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448"/>
            <a:ext cx="9143998" cy="49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7-07-17 at 3.50.56 PM.png" id="403" name="Shape 4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6769"/>
            <a:ext cx="9144001" cy="4909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628650" y="858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Poppins"/>
              <a:buNone/>
            </a:pPr>
            <a:r>
              <a:rPr b="0" i="0" lang="en" sz="33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Timeline, part 1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28650" y="905774"/>
            <a:ext cx="7886700" cy="4160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587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2014 Halloween</a:t>
            </a:r>
          </a:p>
          <a:p>
            <a:pPr indent="0" lvl="1" marL="3429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Chris Prom distributes the Illinois Report to ArchivesSpace members</a:t>
            </a:r>
          </a:p>
          <a:p>
            <a:pPr indent="-1587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2014 December 1</a:t>
            </a:r>
          </a:p>
          <a:p>
            <a:pPr indent="0" lvl="1" marL="3429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Mark Custer starts a flurry of emails with Brad Westbrook and Chris about the possibility of enhancing the PUI and Staff Interface</a:t>
            </a:r>
          </a:p>
          <a:p>
            <a:pPr indent="-1587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2015 May 7</a:t>
            </a:r>
          </a:p>
          <a:p>
            <a:pPr lvl="1" marL="457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The first request goes out for volunteers to serve on the PUI enhancement team.</a:t>
            </a:r>
          </a:p>
          <a:p>
            <a:pPr indent="-1587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2015 June 25</a:t>
            </a:r>
          </a:p>
          <a:p>
            <a:pPr indent="0" lvl="0" marL="457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The PUI Design Working group has its first meeting, led by The Cherry Hill Company.</a:t>
            </a:r>
          </a:p>
          <a:p>
            <a:pPr indent="-1587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2015 August – September </a:t>
            </a:r>
          </a:p>
          <a:p>
            <a:pPr indent="0" lvl="0" marL="457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Usability tests conducted at Harvard, Rice, and Yale on the original ArchivesSpace Public Interface</a:t>
            </a:r>
          </a:p>
          <a:p>
            <a:pPr indent="-1587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2015 December 21</a:t>
            </a:r>
          </a:p>
          <a:p>
            <a:pPr indent="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The PUI enhancement report is submitted by Cherry Hill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7-07-17 at 3.51.24 PM.png" id="410" name="Shape 4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969"/>
            <a:ext cx="9143998" cy="4805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7-07-17 at 3.51.43 PM.png" id="417" name="Shape 4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325"/>
            <a:ext cx="9143996" cy="5071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Shape 4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" y="0"/>
            <a:ext cx="90677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7-24 at 11.10.15 AM.png" id="427" name="Shape 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77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7-24 at 11.09.40 AM.png" id="432" name="Shape 4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32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type="title"/>
          </p:nvPr>
        </p:nvSpPr>
        <p:spPr>
          <a:xfrm>
            <a:off x="330200" y="-2923"/>
            <a:ext cx="78867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Poppins"/>
              <a:buNone/>
            </a:pPr>
            <a:r>
              <a:rPr b="0" i="0" lang="en" sz="33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Thanks To</a:t>
            </a:r>
          </a:p>
        </p:txBody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341450" y="841450"/>
            <a:ext cx="2155800" cy="4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Tom Adams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Laurie Gemmill Arp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Jungleen Bae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Melissa Barton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Richard Boursey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James Bullen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Lisa Calahan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Maureen Callahan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Maura Carbone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Mark Cooper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Jessica Dowd</a:t>
            </a: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Crouch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Mark Custer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Amy Deschenes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2622600" y="841450"/>
            <a:ext cx="2046300" cy="4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Kate Donovan 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Molly Dotson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Krista Ferrante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Moira Fitzgerald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Chris Fitzpatrick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Dara Flinn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Bobbi Fox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Matt Francis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Payten Giles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Matthew Gorham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Emilie Hardman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Linda Hocking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Brian Hoffman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4794300" y="841450"/>
            <a:ext cx="2046300" cy="4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Eric James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Tommy Keswick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Bill Landis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Francis Lapka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Susan Luftschein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Robin McElheny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Laney McGlohon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Rain Michaels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Cory Nimer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Elisa Piccio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Cate Putirskis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Susan Pyzynski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Mike Rush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7017375" y="841450"/>
            <a:ext cx="2046300" cy="4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Scott Schwartz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Martha Smalley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Mariella Soprano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Anna Speth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Claryn Spies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Angela Spinazzè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Kalee Sprague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Randy Stern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Amanda Strauss 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Lydia Tang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Mark Triggs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Brad Westbrook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Melissa Wisner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Shape 4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157"/>
            <a:ext cx="9144000" cy="5083184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/>
          <p:nvPr/>
        </p:nvSpPr>
        <p:spPr>
          <a:xfrm>
            <a:off x="0" y="9531"/>
            <a:ext cx="9144001" cy="650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 txBox="1"/>
          <p:nvPr>
            <p:ph type="title"/>
          </p:nvPr>
        </p:nvSpPr>
        <p:spPr>
          <a:xfrm>
            <a:off x="311700" y="2506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73763"/>
              </a:buClr>
              <a:buSzPct val="25000"/>
              <a:buFont typeface="Poppins"/>
              <a:buNone/>
            </a:pPr>
            <a:r>
              <a:rPr b="0" i="0" lang="en" sz="3300" u="none" cap="none" strike="noStrike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683650" y="858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Poppins"/>
              <a:buNone/>
            </a:pPr>
            <a:r>
              <a:rPr b="0" i="0" lang="en" sz="33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Timeline, part 2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28650" y="905774"/>
            <a:ext cx="7886700" cy="4160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587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2016</a:t>
            </a:r>
          </a:p>
          <a:p>
            <a:pPr indent="0" lvl="1" marL="3429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The first year of development, led by Brian Hoffman and Bobbi Fox</a:t>
            </a:r>
          </a:p>
          <a:p>
            <a:pPr indent="-1587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2016 May 20</a:t>
            </a:r>
          </a:p>
          <a:p>
            <a:pPr indent="0" lvl="1" marL="3429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The first sprint development call was kicked off, Brady-bunch style.</a:t>
            </a:r>
          </a:p>
          <a:p>
            <a:pPr indent="-1587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Oswald"/>
              <a:buChar char="•"/>
            </a:pPr>
            <a:r>
              <a:rPr i="0" lang="en" sz="1400" u="none" cap="none" strike="noStrike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2016 October – November </a:t>
            </a:r>
          </a:p>
          <a:p>
            <a:pPr indent="0" lvl="1" marL="3429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Usability tests conducted by Harvard on the new ArchivesSpace Public Interface</a:t>
            </a:r>
          </a:p>
          <a:p>
            <a:pPr indent="-1587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2016 November</a:t>
            </a:r>
          </a:p>
          <a:p>
            <a:pPr indent="0" lvl="1" marL="3429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Accessibility test conducted by WebAIM on the new ArchivesSpace Public Interface</a:t>
            </a:r>
          </a:p>
          <a:p>
            <a:pPr indent="-1587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Oswald"/>
              <a:buChar char="•"/>
            </a:pPr>
            <a:r>
              <a:rPr i="0" lang="en" sz="1400" u="none" cap="none" strike="noStrike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2017 January – July </a:t>
            </a:r>
          </a:p>
          <a:p>
            <a:pPr indent="0" lvl="1" marL="3429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Last round of development, led by Hudson Molonglo</a:t>
            </a:r>
          </a:p>
          <a:p>
            <a:pPr indent="-1587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2017 July 18</a:t>
            </a:r>
          </a:p>
          <a:p>
            <a:pPr indent="0" lvl="1" marL="3429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i="0" lang="en" sz="14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ArchivesSpace 2.1, which comes packaged with the new public interface, is released.</a:t>
            </a: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558" y="0"/>
            <a:ext cx="6866314" cy="514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3433" y="3480491"/>
            <a:ext cx="1662964" cy="1662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5198" y="0"/>
            <a:ext cx="1316806" cy="160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79283" y="3476676"/>
            <a:ext cx="1666824" cy="166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58996" y="3480491"/>
            <a:ext cx="1656541" cy="165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01687" y="1734041"/>
            <a:ext cx="1958218" cy="163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86899" y="1647276"/>
            <a:ext cx="1282667" cy="169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635042" y="12938"/>
            <a:ext cx="1680852" cy="154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62169" y="3575"/>
            <a:ext cx="1539533" cy="154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578862" y="1445683"/>
            <a:ext cx="1924607" cy="217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oppins"/>
              <a:buNone/>
            </a:pPr>
            <a:r>
              <a:rPr b="0" i="0" lang="en" sz="2800" u="none" cap="none" strike="noStrike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Selected Highlights of the New PUI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25000"/>
              <a:buFont typeface="Poppins"/>
              <a:buNone/>
            </a:pPr>
            <a:r>
              <a:rPr b="0" i="0" lang="en" sz="1800" u="none" cap="none" strike="noStrike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Front page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25000"/>
              <a:buFont typeface="Poppins"/>
              <a:buNone/>
            </a:pPr>
            <a:r>
              <a:rPr b="0" i="0" lang="en" sz="1800" u="none" cap="none" strike="noStrike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Searching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25000"/>
              <a:buFont typeface="Poppins"/>
              <a:buNone/>
            </a:pPr>
            <a:r>
              <a:rPr b="0" i="0" lang="en" sz="1800" u="none" cap="none" strike="noStrike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Navigating in a collection record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25000"/>
              <a:buFont typeface="Poppins"/>
              <a:buNone/>
            </a:pPr>
            <a:r>
              <a:rPr b="0" i="0" lang="en" sz="1800" u="none" cap="none" strike="noStrike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Collection overview, collection organization, container inventory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25000"/>
              <a:buFont typeface="Poppins"/>
              <a:buNone/>
            </a:pPr>
            <a:r>
              <a:rPr b="0" i="0" lang="en" sz="1800" u="none" cap="none" strike="noStrike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Citation, Request, Print PDF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25000"/>
              <a:buFont typeface="Poppins"/>
              <a:buNone/>
            </a:pPr>
            <a:r>
              <a:rPr b="0" i="0" lang="en" sz="1800" u="none" cap="none" strike="noStrike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Archival object and inheritance 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25000"/>
              <a:buFont typeface="Poppins"/>
              <a:buNone/>
            </a:pPr>
            <a:r>
              <a:rPr b="0" i="0" lang="en" sz="1800" u="none" cap="none" strike="noStrike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Front page navigation bar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25000"/>
              <a:buFont typeface="Poppins"/>
              <a:buNone/>
            </a:pPr>
            <a:r>
              <a:rPr b="0" i="0" lang="en" sz="1800" u="none" cap="none" strike="noStrike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Repository pages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25000"/>
              <a:buFont typeface="Poppins"/>
              <a:buNone/>
            </a:pPr>
            <a:r>
              <a:rPr b="0" i="0" lang="en" sz="1800" u="none" cap="none" strike="noStrike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Digital image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322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359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775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7-07-17 at 3.42.51 PM.png"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831" y="0"/>
            <a:ext cx="88103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