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8"/>
  </p:notesMasterIdLst>
  <p:sldIdLst>
    <p:sldId id="260" r:id="rId2"/>
    <p:sldId id="279" r:id="rId3"/>
    <p:sldId id="311" r:id="rId4"/>
    <p:sldId id="312" r:id="rId5"/>
    <p:sldId id="32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BBFF"/>
    <a:srgbClr val="19B7EB"/>
    <a:srgbClr val="E16D2E"/>
    <a:srgbClr val="002144"/>
    <a:srgbClr val="FF6F20"/>
    <a:srgbClr val="E88831"/>
    <a:srgbClr val="E9B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35"/>
    <p:restoredTop sz="94612"/>
  </p:normalViewPr>
  <p:slideViewPr>
    <p:cSldViewPr snapToGrid="0" snapToObjects="1">
      <p:cViewPr varScale="1">
        <p:scale>
          <a:sx n="70" d="100"/>
          <a:sy n="70" d="100"/>
        </p:scale>
        <p:origin x="65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83395-1770-4CCD-99B9-0101FA293E3C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2B055-C49B-402C-99B8-06CAC1644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6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ok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>
            <a:spLocks/>
          </p:cNvSpPr>
          <p:nvPr/>
        </p:nvSpPr>
        <p:spPr bwMode="auto">
          <a:xfrm>
            <a:off x="-108550" y="-114024"/>
            <a:ext cx="9357030" cy="6035920"/>
          </a:xfrm>
          <a:prstGeom prst="rect">
            <a:avLst/>
          </a:prstGeom>
          <a:solidFill>
            <a:srgbClr val="E16D2E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kern="1200"/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335378" y="-114024"/>
            <a:ext cx="1278566" cy="1218168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kern="1200"/>
          </a:p>
        </p:txBody>
      </p:sp>
      <p:pic>
        <p:nvPicPr>
          <p:cNvPr id="9" name="Picture 8" descr="star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471" y="308625"/>
            <a:ext cx="439413" cy="43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685800" y="4146341"/>
            <a:ext cx="78486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46284"/>
            <a:ext cx="7848600" cy="1927225"/>
          </a:xfrm>
        </p:spPr>
        <p:txBody>
          <a:bodyPr anchor="t" anchorCtr="0">
            <a:noAutofit/>
          </a:bodyPr>
          <a:lstStyle>
            <a:lvl1pPr>
              <a:defRPr sz="5400" cap="none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Main</a:t>
            </a:r>
            <a:br>
              <a:rPr lang="en-US" dirty="0" smtClean="0"/>
            </a:br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367899"/>
            <a:ext cx="7848600" cy="40854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By Jane Smith</a:t>
            </a:r>
          </a:p>
        </p:txBody>
      </p:sp>
      <p:pic>
        <p:nvPicPr>
          <p:cNvPr id="22" name="Picture 21" descr="Logo-White-Landscape.eps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118" y="6185993"/>
            <a:ext cx="2024396" cy="385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14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35750"/>
            <a:ext cx="2057400" cy="55412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35750"/>
            <a:ext cx="6019800" cy="55412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ok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>
            <a:spLocks/>
          </p:cNvSpPr>
          <p:nvPr/>
        </p:nvSpPr>
        <p:spPr bwMode="auto">
          <a:xfrm>
            <a:off x="0" y="0"/>
            <a:ext cx="9144000" cy="5921896"/>
          </a:xfrm>
          <a:prstGeom prst="rect">
            <a:avLst/>
          </a:prstGeom>
          <a:solidFill>
            <a:schemeClr val="bg1">
              <a:alpha val="94901"/>
            </a:schemeClr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kern="1200"/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335378" y="-114024"/>
            <a:ext cx="1278566" cy="1218168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kern="1200"/>
          </a:p>
        </p:txBody>
      </p:sp>
      <p:pic>
        <p:nvPicPr>
          <p:cNvPr id="9" name="Picture 8" descr="star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471" y="308625"/>
            <a:ext cx="439413" cy="43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685800" y="4146341"/>
            <a:ext cx="784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46284"/>
            <a:ext cx="7848600" cy="959695"/>
          </a:xfrm>
        </p:spPr>
        <p:txBody>
          <a:bodyPr anchor="t" anchorCtr="0">
            <a:noAutofit/>
          </a:bodyPr>
          <a:lstStyle>
            <a:lvl1pPr>
              <a:defRPr sz="5400" cap="none" baseline="0">
                <a:solidFill>
                  <a:srgbClr val="E16D2E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367899"/>
            <a:ext cx="7848600" cy="40854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 sz="1800">
                <a:solidFill>
                  <a:srgbClr val="2929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By Jane Smith</a:t>
            </a:r>
          </a:p>
        </p:txBody>
      </p:sp>
      <p:pic>
        <p:nvPicPr>
          <p:cNvPr id="22" name="Picture 21" descr="Logo-White-Landscape.eps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118" y="6185993"/>
            <a:ext cx="2024396" cy="385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86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terio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016" y="0"/>
            <a:ext cx="5205984" cy="6858000"/>
          </a:xfrm>
          <a:prstGeom prst="rect">
            <a:avLst/>
          </a:prstGeom>
        </p:spPr>
      </p:pic>
      <p:sp>
        <p:nvSpPr>
          <p:cNvPr id="12" name="Rectangle 11"/>
          <p:cNvSpPr>
            <a:spLocks/>
          </p:cNvSpPr>
          <p:nvPr userDrawn="1"/>
        </p:nvSpPr>
        <p:spPr bwMode="auto">
          <a:xfrm>
            <a:off x="244247" y="6520658"/>
            <a:ext cx="58434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000" kern="1200" dirty="0" err="1">
                <a:solidFill>
                  <a:srgbClr val="A6A6A6"/>
                </a:solidFill>
                <a:latin typeface="Arial" charset="0"/>
                <a:ea typeface="ＭＳ Ｐゴシック" charset="0"/>
                <a:cs typeface="ＭＳ Ｐゴシック" charset="0"/>
                <a:sym typeface="Roboto Regular" charset="0"/>
              </a:rPr>
              <a:t>lyrasis.org</a:t>
            </a:r>
            <a:endParaRPr lang="en-US" sz="1000" kern="1200" dirty="0">
              <a:solidFill>
                <a:srgbClr val="A6A6A6"/>
              </a:solidFill>
              <a:latin typeface="Arial" charset="0"/>
              <a:ea typeface="ＭＳ Ｐゴシック" charset="0"/>
              <a:cs typeface="ＭＳ Ｐゴシック" charset="0"/>
              <a:sym typeface="Roboto Regular" charset="0"/>
            </a:endParaRPr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36006" y="6393530"/>
            <a:ext cx="1066800" cy="32918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8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E16D2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E16D2E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F168457A-3AB9-4880-8A0C-9F8524491207}" type="datetime2">
              <a:rPr lang="en-US" smtClean="0"/>
              <a:t>Monday, July 24,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247" y="220786"/>
            <a:ext cx="6692370" cy="4556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247" y="891403"/>
            <a:ext cx="8658559" cy="5079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6006" y="6393530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292934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4247" y="747822"/>
            <a:ext cx="8658559" cy="0"/>
          </a:xfrm>
          <a:prstGeom prst="line">
            <a:avLst/>
          </a:prstGeom>
          <a:ln>
            <a:solidFill>
              <a:srgbClr val="E16D2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yrasis-landscape.eps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162" y="240650"/>
            <a:ext cx="1685644" cy="32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>
            <a:spLocks/>
          </p:cNvSpPr>
          <p:nvPr/>
        </p:nvSpPr>
        <p:spPr bwMode="auto">
          <a:xfrm>
            <a:off x="244247" y="6520658"/>
            <a:ext cx="58434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000" kern="1200" dirty="0" err="1">
                <a:solidFill>
                  <a:srgbClr val="A6A6A6"/>
                </a:solidFill>
                <a:latin typeface="Arial" charset="0"/>
                <a:ea typeface="ＭＳ Ｐゴシック" charset="0"/>
                <a:cs typeface="ＭＳ Ｐゴシック" charset="0"/>
                <a:sym typeface="Roboto Regular" charset="0"/>
              </a:rPr>
              <a:t>lyrasis.org</a:t>
            </a:r>
            <a:endParaRPr lang="en-US" sz="1000" kern="1200" dirty="0">
              <a:solidFill>
                <a:srgbClr val="A6A6A6"/>
              </a:solidFill>
              <a:latin typeface="Arial" charset="0"/>
              <a:ea typeface="ＭＳ Ｐゴシック" charset="0"/>
              <a:cs typeface="ＭＳ Ｐゴシック" charset="0"/>
              <a:sym typeface="Roboto Regular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62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5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 spc="-1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2856"/>
            <a:ext cx="7848600" cy="1927225"/>
          </a:xfrm>
        </p:spPr>
        <p:txBody>
          <a:bodyPr/>
          <a:lstStyle/>
          <a:p>
            <a:r>
              <a:rPr lang="en-US" b="1" dirty="0" smtClean="0"/>
              <a:t>Bridging Communities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err="1" smtClean="0"/>
              <a:t>ArchivesSpace</a:t>
            </a:r>
            <a:r>
              <a:rPr lang="en-US" sz="4400" dirty="0" smtClean="0"/>
              <a:t> Integrations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4242211"/>
            <a:ext cx="7848600" cy="10319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none" spc="-100" baseline="0">
                <a:solidFill>
                  <a:srgbClr val="FFFFF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000" dirty="0" err="1" smtClean="0"/>
              <a:t>ArchivesSpace</a:t>
            </a:r>
            <a:r>
              <a:rPr lang="en-US" sz="2000" dirty="0" smtClean="0"/>
              <a:t> </a:t>
            </a:r>
            <a:r>
              <a:rPr lang="en-US" sz="2000" dirty="0" smtClean="0"/>
              <a:t>Member Forum – 2017</a:t>
            </a:r>
          </a:p>
          <a:p>
            <a:r>
              <a:rPr lang="en-US" sz="2000" dirty="0" smtClean="0"/>
              <a:t>John </a:t>
            </a:r>
            <a:r>
              <a:rPr lang="en-US" sz="2000" dirty="0"/>
              <a:t>Herbert</a:t>
            </a:r>
          </a:p>
          <a:p>
            <a:r>
              <a:rPr lang="en-US" sz="2000" dirty="0" smtClean="0"/>
              <a:t>LYRASIS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13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144"/>
                </a:solidFill>
              </a:rPr>
              <a:t>Lay of the Land</a:t>
            </a:r>
            <a:endParaRPr lang="en-US" b="1" dirty="0">
              <a:solidFill>
                <a:srgbClr val="0021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47" y="1038361"/>
            <a:ext cx="8658559" cy="500139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Open-source platforms for LAMs often developed in stand-alone fashion</a:t>
            </a:r>
            <a:endParaRPr lang="en-US" sz="4000" dirty="0"/>
          </a:p>
          <a:p>
            <a:pPr lvl="1"/>
            <a:r>
              <a:rPr lang="en-US" dirty="0"/>
              <a:t>Limited funding (grants)</a:t>
            </a:r>
            <a:endParaRPr lang="en-US" sz="3200" dirty="0"/>
          </a:p>
          <a:p>
            <a:pPr lvl="1"/>
            <a:r>
              <a:rPr lang="en-US" dirty="0"/>
              <a:t>Drive by technologists, larger institutions</a:t>
            </a:r>
          </a:p>
          <a:p>
            <a:pPr lvl="0"/>
            <a:r>
              <a:rPr lang="en-US" dirty="0"/>
              <a:t>Focus on their core functionality </a:t>
            </a:r>
            <a:endParaRPr lang="en-US" sz="4000" dirty="0"/>
          </a:p>
          <a:p>
            <a:pPr lvl="1"/>
            <a:r>
              <a:rPr lang="en-US" dirty="0"/>
              <a:t>Limited resources – funding / time / developers</a:t>
            </a:r>
          </a:p>
          <a:p>
            <a:pPr lvl="1"/>
            <a:r>
              <a:rPr lang="en-US" dirty="0"/>
              <a:t>Narrow set of use cases </a:t>
            </a:r>
          </a:p>
          <a:p>
            <a:r>
              <a:rPr lang="en-US" dirty="0"/>
              <a:t>But add in thin support for a some additional functionality</a:t>
            </a:r>
          </a:p>
          <a:p>
            <a:pPr lvl="1"/>
            <a:r>
              <a:rPr lang="en-US" dirty="0"/>
              <a:t>e.g., DAMs have collection admin</a:t>
            </a:r>
          </a:p>
          <a:p>
            <a:r>
              <a:rPr lang="en-US" dirty="0"/>
              <a:t>These add-on “bits” point to potential integrations</a:t>
            </a:r>
          </a:p>
        </p:txBody>
      </p:sp>
    </p:spTree>
    <p:extLst>
      <p:ext uri="{BB962C8B-B14F-4D97-AF65-F5344CB8AC3E}">
        <p14:creationId xmlns:p14="http://schemas.microsoft.com/office/powerpoint/2010/main" val="37588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144"/>
                </a:solidFill>
              </a:rPr>
              <a:t>Why Integrate?</a:t>
            </a:r>
            <a:endParaRPr lang="en-US" b="1" dirty="0">
              <a:solidFill>
                <a:srgbClr val="0021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47" y="1038361"/>
            <a:ext cx="8658559" cy="5001395"/>
          </a:xfrm>
        </p:spPr>
        <p:txBody>
          <a:bodyPr>
            <a:normAutofit/>
          </a:bodyPr>
          <a:lstStyle/>
          <a:p>
            <a:r>
              <a:rPr lang="en-US" dirty="0"/>
              <a:t>As software/program/community </a:t>
            </a:r>
            <a:r>
              <a:rPr lang="en-US" dirty="0" smtClean="0"/>
              <a:t>matures, they </a:t>
            </a:r>
            <a:r>
              <a:rPr lang="en-US" dirty="0"/>
              <a:t>look to next step</a:t>
            </a:r>
            <a:endParaRPr lang="en-US" sz="1800" dirty="0"/>
          </a:p>
          <a:p>
            <a:r>
              <a:rPr lang="en-US" dirty="0"/>
              <a:t>Build on or integrate?</a:t>
            </a:r>
            <a:endParaRPr lang="en-US" sz="1800" dirty="0"/>
          </a:p>
          <a:p>
            <a:r>
              <a:rPr lang="en-US" dirty="0"/>
              <a:t>The Value of Integrations</a:t>
            </a:r>
          </a:p>
          <a:p>
            <a:pPr lvl="1"/>
            <a:r>
              <a:rPr lang="en-US" dirty="0"/>
              <a:t>Leverage the best functionality in each platform</a:t>
            </a:r>
          </a:p>
          <a:p>
            <a:pPr lvl="1"/>
            <a:r>
              <a:rPr lang="en-US" dirty="0"/>
              <a:t>Power of collaboration  </a:t>
            </a:r>
          </a:p>
          <a:p>
            <a:pPr lvl="2"/>
            <a:r>
              <a:rPr lang="en-US" dirty="0"/>
              <a:t>Work with best of breed</a:t>
            </a:r>
          </a:p>
          <a:p>
            <a:pPr lvl="1"/>
            <a:r>
              <a:rPr lang="en-US" dirty="0"/>
              <a:t>Sustainability</a:t>
            </a:r>
          </a:p>
          <a:p>
            <a:pPr lvl="2"/>
            <a:r>
              <a:rPr lang="en-US" dirty="0"/>
              <a:t>Happier users, more integrated</a:t>
            </a:r>
            <a:endParaRPr lang="en-US" sz="1600" dirty="0"/>
          </a:p>
          <a:p>
            <a:r>
              <a:rPr lang="en-US" sz="2600" dirty="0"/>
              <a:t>The Challenge of Integrations</a:t>
            </a:r>
          </a:p>
          <a:p>
            <a:pPr lvl="1"/>
            <a:r>
              <a:rPr lang="en-US" dirty="0"/>
              <a:t>Two platforms, communities coming together</a:t>
            </a:r>
          </a:p>
          <a:p>
            <a:pPr lvl="1"/>
            <a:r>
              <a:rPr lang="en-US" dirty="0"/>
              <a:t>Synchronizing two distinct platforms</a:t>
            </a:r>
          </a:p>
        </p:txBody>
      </p:sp>
    </p:spTree>
    <p:extLst>
      <p:ext uri="{BB962C8B-B14F-4D97-AF65-F5344CB8AC3E}">
        <p14:creationId xmlns:p14="http://schemas.microsoft.com/office/powerpoint/2010/main" val="108612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Connecting </a:t>
            </a:r>
            <a:r>
              <a:rPr lang="en-US" b="1" dirty="0" smtClean="0"/>
              <a:t>Archive </a:t>
            </a:r>
            <a:r>
              <a:rPr lang="en-US" b="1" dirty="0"/>
              <a:t>Platforms</a:t>
            </a:r>
            <a:endParaRPr lang="en-US" b="1" dirty="0">
              <a:solidFill>
                <a:srgbClr val="00214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66424" y="1688763"/>
            <a:ext cx="2866293" cy="120032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2400" kern="1200" dirty="0" smtClean="0"/>
              <a:t>Rich </a:t>
            </a:r>
            <a:r>
              <a:rPr lang="en-US" sz="2400" kern="1200" dirty="0"/>
              <a:t>contextual description of the archive</a:t>
            </a:r>
          </a:p>
        </p:txBody>
      </p:sp>
      <p:sp>
        <p:nvSpPr>
          <p:cNvPr id="5" name="Rectangle 4"/>
          <p:cNvSpPr/>
          <p:nvPr/>
        </p:nvSpPr>
        <p:spPr>
          <a:xfrm>
            <a:off x="942123" y="1517136"/>
            <a:ext cx="2893950" cy="1332780"/>
          </a:xfrm>
          <a:prstGeom prst="rect">
            <a:avLst/>
          </a:prstGeom>
          <a:noFill/>
          <a:ln w="26424">
            <a:solidFill>
              <a:srgbClr val="30B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kern="12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kern="1200" dirty="0" smtClean="0">
                <a:solidFill>
                  <a:schemeClr val="tx1"/>
                </a:solidFill>
              </a:rPr>
              <a:t>Collection </a:t>
            </a:r>
            <a:r>
              <a:rPr lang="en-US" sz="2400" kern="1200" dirty="0">
                <a:solidFill>
                  <a:schemeClr val="tx1"/>
                </a:solidFill>
              </a:rPr>
              <a:t>admin</a:t>
            </a:r>
          </a:p>
        </p:txBody>
      </p:sp>
      <p:sp>
        <p:nvSpPr>
          <p:cNvPr id="7" name="Rectangle 6"/>
          <p:cNvSpPr/>
          <p:nvPr/>
        </p:nvSpPr>
        <p:spPr>
          <a:xfrm>
            <a:off x="2705621" y="3901379"/>
            <a:ext cx="2893950" cy="16436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kern="1200" dirty="0" smtClean="0">
              <a:solidFill>
                <a:schemeClr val="tx1"/>
              </a:solidFill>
            </a:endParaRPr>
          </a:p>
          <a:p>
            <a:pPr algn="ctr"/>
            <a:endParaRPr lang="en-US" sz="2400" kern="12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kern="1200" dirty="0" smtClean="0">
                <a:solidFill>
                  <a:schemeClr val="tx1"/>
                </a:solidFill>
              </a:rPr>
              <a:t>Digital </a:t>
            </a:r>
            <a:r>
              <a:rPr lang="en-US" sz="2400" kern="1200" dirty="0">
                <a:solidFill>
                  <a:schemeClr val="tx1"/>
                </a:solidFill>
              </a:rPr>
              <a:t>assets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89098" y="2849916"/>
            <a:ext cx="1763498" cy="10514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91627" y="4344725"/>
            <a:ext cx="2866293" cy="120032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2400" kern="1200" dirty="0"/>
              <a:t>Digitized content from the archive – web access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95" y="1695108"/>
            <a:ext cx="2358205" cy="44019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43" y="4030031"/>
            <a:ext cx="1974706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65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144"/>
                </a:solidFill>
              </a:rPr>
              <a:t>Top Line</a:t>
            </a:r>
            <a:endParaRPr lang="en-US" b="1" dirty="0">
              <a:solidFill>
                <a:srgbClr val="0021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47" y="1038361"/>
            <a:ext cx="8658559" cy="5001395"/>
          </a:xfrm>
        </p:spPr>
        <p:txBody>
          <a:bodyPr>
            <a:normAutofit/>
          </a:bodyPr>
          <a:lstStyle/>
          <a:p>
            <a:r>
              <a:rPr lang="en-US" dirty="0" smtClean="0"/>
              <a:t>Equate the digital object in </a:t>
            </a:r>
            <a:r>
              <a:rPr lang="en-US" dirty="0" err="1" smtClean="0"/>
              <a:t>ASpace</a:t>
            </a:r>
            <a:r>
              <a:rPr lang="en-US" dirty="0" smtClean="0"/>
              <a:t> with an item in </a:t>
            </a:r>
            <a:r>
              <a:rPr lang="en-US" dirty="0" err="1" smtClean="0"/>
              <a:t>I’dora</a:t>
            </a:r>
            <a:endParaRPr lang="en-US" dirty="0" smtClean="0"/>
          </a:p>
          <a:p>
            <a:pPr lvl="1"/>
            <a:r>
              <a:rPr lang="en-US" dirty="0" smtClean="0"/>
              <a:t>The “official” metadata will be what is housed in </a:t>
            </a:r>
            <a:r>
              <a:rPr lang="en-US" dirty="0" err="1" smtClean="0"/>
              <a:t>ASpace</a:t>
            </a:r>
            <a:endParaRPr lang="en-US" dirty="0" smtClean="0"/>
          </a:p>
          <a:p>
            <a:r>
              <a:rPr lang="en-US" dirty="0" smtClean="0"/>
              <a:t>Use APIs from both platforms</a:t>
            </a:r>
            <a:endParaRPr lang="en-US" sz="1800" dirty="0"/>
          </a:p>
          <a:p>
            <a:r>
              <a:rPr lang="en-US" dirty="0" smtClean="0"/>
              <a:t>Bi-synchronous update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system updates the other</a:t>
            </a:r>
          </a:p>
          <a:p>
            <a:r>
              <a:rPr lang="en-US" dirty="0" smtClean="0"/>
              <a:t>General use case is adding new items to both systems </a:t>
            </a:r>
          </a:p>
          <a:p>
            <a:r>
              <a:rPr lang="en-US" dirty="0" smtClean="0"/>
              <a:t>Currently addressing: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ntegrating </a:t>
            </a:r>
            <a:r>
              <a:rPr lang="en-US" dirty="0" smtClean="0"/>
              <a:t>items that are already in one/both</a:t>
            </a:r>
          </a:p>
          <a:p>
            <a:pPr lvl="1"/>
            <a:r>
              <a:rPr lang="en-US" dirty="0" smtClean="0"/>
              <a:t>Batch </a:t>
            </a:r>
            <a:r>
              <a:rPr lang="en-US" dirty="0" smtClean="0"/>
              <a:t>processing</a:t>
            </a:r>
          </a:p>
          <a:p>
            <a:pPr lvl="1"/>
            <a:r>
              <a:rPr lang="en-US" dirty="0" smtClean="0"/>
              <a:t>Associating digital objects with archival objects in </a:t>
            </a:r>
            <a:r>
              <a:rPr lang="en-US" dirty="0" err="1" smtClean="0"/>
              <a:t>ASpace</a:t>
            </a:r>
            <a:endParaRPr lang="en-US" dirty="0" smtClean="0"/>
          </a:p>
          <a:p>
            <a:r>
              <a:rPr lang="en-US" dirty="0" smtClean="0"/>
              <a:t>Have several pilot partners lined up to test during Q3/Q4</a:t>
            </a:r>
          </a:p>
          <a:p>
            <a:r>
              <a:rPr lang="en-US" dirty="0" smtClean="0"/>
              <a:t>Stay tuned!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Herbert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642450"/>
            <a:ext cx="4538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LYRASIS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787254"/>
            <a:ext cx="634601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1A1A1A"/>
                </a:solidFill>
                <a:latin typeface="Arial" charset="0"/>
                <a:ea typeface="ＭＳ Ｐゴシック" charset="0"/>
                <a:cs typeface="ＭＳ Ｐゴシック" charset="0"/>
                <a:sym typeface="Roboto Light" charset="0"/>
              </a:rPr>
              <a:t>please contact us for more info</a:t>
            </a:r>
            <a:r>
              <a:rPr lang="en-US" dirty="0">
                <a:solidFill>
                  <a:srgbClr val="1A1A1A"/>
                </a:solidFill>
                <a:latin typeface="Arial" charset="0"/>
                <a:ea typeface="ＭＳ Ｐゴシック" charset="0"/>
                <a:cs typeface="ＭＳ Ｐゴシック" charset="0"/>
                <a:sym typeface="Roboto Light" charset="0"/>
              </a:rPr>
              <a:t>.</a:t>
            </a:r>
          </a:p>
          <a:p>
            <a:endParaRPr lang="en-US" dirty="0">
              <a:solidFill>
                <a:srgbClr val="1A1A1A"/>
              </a:solidFill>
              <a:latin typeface="Arial" charset="0"/>
              <a:ea typeface="ＭＳ Ｐゴシック" charset="0"/>
              <a:cs typeface="ＭＳ Ｐゴシック" charset="0"/>
              <a:sym typeface="Roboto Light" charset="0"/>
            </a:endParaRPr>
          </a:p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  <a:sym typeface="Roboto Light" charset="0"/>
              </a:rPr>
              <a:t>Email  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  <a:sym typeface="Roboto Medium" charset="0"/>
              </a:rPr>
              <a:t>john.herbert@lyrasis.org</a:t>
            </a:r>
            <a:endParaRPr lang="en-US" sz="2800" b="1" dirty="0">
              <a:latin typeface="Arial"/>
              <a:ea typeface="ＭＳ Ｐゴシック" charset="0"/>
              <a:cs typeface="Arial"/>
              <a:sym typeface="Roboto Medium" charset="0"/>
            </a:endParaRPr>
          </a:p>
          <a:p>
            <a:endParaRPr lang="en-US" b="1" dirty="0">
              <a:latin typeface="Arial"/>
              <a:cs typeface="Arial"/>
            </a:endParaRPr>
          </a:p>
        </p:txBody>
      </p:sp>
      <p:pic>
        <p:nvPicPr>
          <p:cNvPr id="6" name="Picture 5" descr="icon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96" y="3572358"/>
            <a:ext cx="1803400" cy="30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318" y="3572358"/>
            <a:ext cx="121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wearelyrasis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582496" y="3572358"/>
            <a:ext cx="121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lyrasis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8014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1915</TotalTime>
  <Words>248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Roboto Light</vt:lpstr>
      <vt:lpstr>Roboto Medium</vt:lpstr>
      <vt:lpstr>Roboto Regular</vt:lpstr>
      <vt:lpstr>Clarity</vt:lpstr>
      <vt:lpstr>Bridging Communities ArchivesSpace Integrations</vt:lpstr>
      <vt:lpstr>Lay of the Land</vt:lpstr>
      <vt:lpstr>Why Integrate?</vt:lpstr>
      <vt:lpstr>Connecting Archive Platforms</vt:lpstr>
      <vt:lpstr>Top Line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Mitchell</dc:creator>
  <cp:lastModifiedBy>John Herbert</cp:lastModifiedBy>
  <cp:revision>121</cp:revision>
  <dcterms:created xsi:type="dcterms:W3CDTF">2015-07-16T23:50:32Z</dcterms:created>
  <dcterms:modified xsi:type="dcterms:W3CDTF">2017-07-24T21:28:24Z</dcterms:modified>
</cp:coreProperties>
</file>