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478" autoAdjust="0"/>
  </p:normalViewPr>
  <p:slideViewPr>
    <p:cSldViewPr snapToGrid="0" snapToObjects="1">
      <p:cViewPr varScale="1">
        <p:scale>
          <a:sx n="41" d="100"/>
          <a:sy n="41" d="100"/>
        </p:scale>
        <p:origin x="-3408" y="-112"/>
      </p:cViewPr>
      <p:guideLst>
        <p:guide orient="horz" pos="2510"/>
        <p:guide pos="28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D443F-AAE1-3E4C-9EA8-C156896E32EA}" type="datetimeFigureOut">
              <a:rPr lang="en-US" smtClean="0"/>
              <a:t>7/15/17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75F0C-BE2D-9244-B733-ECB940672B37}" type="slidenum">
              <a:rPr lang="en-US" smtClean="0"/>
              <a:t>‹#›</a:t>
            </a:fld>
            <a:endParaRPr lang="en-US"/>
          </a:p>
        </p:txBody>
      </p:sp>
    </p:spTree>
    <p:extLst>
      <p:ext uri="{BB962C8B-B14F-4D97-AF65-F5344CB8AC3E}">
        <p14:creationId xmlns:p14="http://schemas.microsoft.com/office/powerpoint/2010/main" val="872461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Hi, I’m Alexandra</a:t>
            </a:r>
            <a:r>
              <a:rPr lang="en-US" sz="1200" b="0" kern="1200" baseline="0" dirty="0" smtClean="0">
                <a:solidFill>
                  <a:schemeClr val="tx1"/>
                </a:solidFill>
                <a:effectLst/>
                <a:latin typeface="+mn-lt"/>
                <a:ea typeface="+mn-ea"/>
                <a:cs typeface="+mn-cs"/>
              </a:rPr>
              <a:t> Orchard, the Technical and Metadata Archivist at the Reuther Library. I’ll be sharing how we import inventories at the Reuther </a:t>
            </a:r>
            <a:r>
              <a:rPr lang="en-US" sz="1200" b="0" kern="1200" baseline="0" dirty="0" smtClean="0">
                <a:solidFill>
                  <a:schemeClr val="tx1"/>
                </a:solidFill>
                <a:effectLst/>
                <a:latin typeface="+mn-lt"/>
                <a:ea typeface="+mn-ea"/>
                <a:cs typeface="+mn-cs"/>
              </a:rPr>
              <a:t>rather </a:t>
            </a:r>
            <a:r>
              <a:rPr lang="en-US" sz="1200" b="0" kern="1200" baseline="0" dirty="0" smtClean="0">
                <a:solidFill>
                  <a:schemeClr val="tx1"/>
                </a:solidFill>
                <a:effectLst/>
                <a:latin typeface="+mn-lt"/>
                <a:ea typeface="+mn-ea"/>
                <a:cs typeface="+mn-cs"/>
              </a:rPr>
              <a:t>than using RDE, and perhaps more importantly, why – because knowing that will help you determine if this </a:t>
            </a:r>
            <a:r>
              <a:rPr lang="en-US" sz="1200" b="0" kern="1200" baseline="0" dirty="0" smtClean="0">
                <a:solidFill>
                  <a:schemeClr val="tx1"/>
                </a:solidFill>
                <a:effectLst/>
                <a:latin typeface="+mn-lt"/>
                <a:ea typeface="+mn-ea"/>
                <a:cs typeface="+mn-cs"/>
              </a:rPr>
              <a:t>trick, or one like it would be </a:t>
            </a:r>
            <a:r>
              <a:rPr lang="en-US" sz="1200" b="0" kern="1200" baseline="0" dirty="0" smtClean="0">
                <a:solidFill>
                  <a:schemeClr val="tx1"/>
                </a:solidFill>
                <a:effectLst/>
                <a:latin typeface="+mn-lt"/>
                <a:ea typeface="+mn-ea"/>
                <a:cs typeface="+mn-cs"/>
              </a:rPr>
              <a:t>useful at your institution. </a:t>
            </a:r>
            <a:endParaRPr lang="en-US" sz="1200" b="0" kern="1200" dirty="0" smtClean="0">
              <a:solidFill>
                <a:schemeClr val="tx1"/>
              </a:solidFill>
              <a:effectLst/>
              <a:latin typeface="+mn-lt"/>
              <a:ea typeface="+mn-ea"/>
              <a:cs typeface="+mn-cs"/>
            </a:endParaRPr>
          </a:p>
          <a:p>
            <a:endParaRPr lang="en-US" b="0" dirty="0" smtClean="0"/>
          </a:p>
          <a:p>
            <a:r>
              <a:rPr lang="en-US" b="0" dirty="0" smtClean="0"/>
              <a:t>http://</a:t>
            </a:r>
            <a:r>
              <a:rPr lang="en-US" b="0" dirty="0" err="1" smtClean="0"/>
              <a:t>img.sharetv.com</a:t>
            </a:r>
            <a:r>
              <a:rPr lang="en-US" b="0" dirty="0" smtClean="0"/>
              <a:t>/shows/episodes/standard/310949.jpg</a:t>
            </a:r>
            <a:endParaRPr lang="en-US" b="0" dirty="0"/>
          </a:p>
        </p:txBody>
      </p:sp>
      <p:sp>
        <p:nvSpPr>
          <p:cNvPr id="4" name="Slide Number Placeholder 3"/>
          <p:cNvSpPr>
            <a:spLocks noGrp="1"/>
          </p:cNvSpPr>
          <p:nvPr>
            <p:ph type="sldNum" sz="quarter" idx="10"/>
          </p:nvPr>
        </p:nvSpPr>
        <p:spPr/>
        <p:txBody>
          <a:bodyPr/>
          <a:lstStyle/>
          <a:p>
            <a:fld id="{F6E75F0C-BE2D-9244-B733-ECB940672B37}" type="slidenum">
              <a:rPr lang="en-US" smtClean="0"/>
              <a:t>1</a:t>
            </a:fld>
            <a:endParaRPr lang="en-US"/>
          </a:p>
        </p:txBody>
      </p:sp>
    </p:spTree>
    <p:extLst>
      <p:ext uri="{BB962C8B-B14F-4D97-AF65-F5344CB8AC3E}">
        <p14:creationId xmlns:p14="http://schemas.microsoft.com/office/powerpoint/2010/main" val="50987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understand how we determined importing inventories was the best workflow for us, you need a little background. </a:t>
            </a:r>
            <a:r>
              <a:rPr lang="en-US" sz="1200" b="0" kern="1200" dirty="0" smtClean="0">
                <a:solidFill>
                  <a:schemeClr val="tx1"/>
                </a:solidFill>
                <a:effectLst/>
                <a:latin typeface="+mn-lt"/>
                <a:ea typeface="+mn-ea"/>
                <a:cs typeface="+mn-cs"/>
              </a:rPr>
              <a:t>We</a:t>
            </a:r>
            <a:r>
              <a:rPr lang="en-US" sz="1200" b="0" kern="1200" baseline="0" dirty="0" smtClean="0">
                <a:solidFill>
                  <a:schemeClr val="tx1"/>
                </a:solidFill>
                <a:effectLst/>
                <a:latin typeface="+mn-lt"/>
                <a:ea typeface="+mn-ea"/>
                <a:cs typeface="+mn-cs"/>
              </a:rPr>
              <a:t> began</a:t>
            </a:r>
            <a:r>
              <a:rPr lang="en-US" sz="1200" b="0" kern="1200" dirty="0" smtClean="0">
                <a:solidFill>
                  <a:schemeClr val="tx1"/>
                </a:solidFill>
                <a:effectLst/>
                <a:latin typeface="+mn-lt"/>
                <a:ea typeface="+mn-ea"/>
                <a:cs typeface="+mn-cs"/>
              </a:rPr>
              <a:t> phasing in ArchivesSpace in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2014. We started </a:t>
            </a:r>
            <a:r>
              <a:rPr lang="en-US" sz="1200" b="0" kern="1200" baseline="0" dirty="0" smtClean="0">
                <a:solidFill>
                  <a:schemeClr val="tx1"/>
                </a:solidFill>
                <a:effectLst/>
                <a:latin typeface="+mn-lt"/>
                <a:ea typeface="+mn-ea"/>
                <a:cs typeface="+mn-cs"/>
              </a:rPr>
              <a:t>making resource records in 2015 which included a project creating resource records for our legacy collections, meaning processed collections with Word and/or PDF finding aids – nearly 1,600. Less than half of those had an EAD and only 300 EADs included inventories. I quickly realized that it was faster to copy and paste the description information from the finding aids directly into resource record fields, rather than creating new or updating the existing EADs for import into ASpace.</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That led to splitting the legacy resource record project into two projects: First, create description-only resource records for legacy collections. Then after all legacy collections had resource records, add inventories. This was a beneficial solution because it meant we could get basic, intellectual control over all of our processed collections into ASpace faster and end our dependency on FileMaker Pro as a collection management system sooner.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Meanwhile, we began creating description-only resource records for collections that were currently being processed while continuing to use our Excel to PDF inventory procedure. I’ll get to why that’s important in a minute.</a:t>
            </a:r>
          </a:p>
          <a:p>
            <a:endParaRPr lang="en-US" sz="1200" b="0" kern="1200" baseline="0" dirty="0" smtClean="0">
              <a:solidFill>
                <a:schemeClr val="tx1"/>
              </a:solidFill>
              <a:effectLst/>
              <a:latin typeface="+mn-lt"/>
              <a:ea typeface="+mn-ea"/>
              <a:cs typeface="+mn-cs"/>
            </a:endParaRPr>
          </a:p>
          <a:p>
            <a:endParaRPr lang="en-US" b="0" dirty="0" smtClean="0"/>
          </a:p>
          <a:p>
            <a:r>
              <a:rPr lang="en-US" b="0" dirty="0" smtClean="0"/>
              <a:t>https://</a:t>
            </a:r>
            <a:r>
              <a:rPr lang="en-US" b="0" dirty="0" err="1" smtClean="0"/>
              <a:t>images.moviepilot.com</a:t>
            </a:r>
            <a:r>
              <a:rPr lang="en-US" b="0" dirty="0" smtClean="0"/>
              <a:t>/images/c_limit,q_auto:good,w_600/fnlildcxzsm7ai9t1hd4/masters-of-illusion-david-copperfield-the-jennings-in-the-americans.jpg</a:t>
            </a:r>
          </a:p>
        </p:txBody>
      </p:sp>
      <p:sp>
        <p:nvSpPr>
          <p:cNvPr id="4" name="Slide Number Placeholder 3"/>
          <p:cNvSpPr>
            <a:spLocks noGrp="1"/>
          </p:cNvSpPr>
          <p:nvPr>
            <p:ph type="sldNum" sz="quarter" idx="10"/>
          </p:nvPr>
        </p:nvSpPr>
        <p:spPr/>
        <p:txBody>
          <a:bodyPr/>
          <a:lstStyle/>
          <a:p>
            <a:fld id="{F6E75F0C-BE2D-9244-B733-ECB940672B37}" type="slidenum">
              <a:rPr lang="en-US" smtClean="0"/>
              <a:t>2</a:t>
            </a:fld>
            <a:endParaRPr lang="en-US"/>
          </a:p>
        </p:txBody>
      </p:sp>
    </p:spTree>
    <p:extLst>
      <p:ext uri="{BB962C8B-B14F-4D97-AF65-F5344CB8AC3E}">
        <p14:creationId xmlns:p14="http://schemas.microsoft.com/office/powerpoint/2010/main" val="287269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fall we wrapped up our legacy resource record project, and it was time to begin the inventory portion of the work. We had planned to import the inventories rather than use RDE since the beginning, for several reasons:</a:t>
            </a:r>
          </a:p>
          <a:p>
            <a:endParaRPr lang="en-US" baseline="0" dirty="0" smtClean="0"/>
          </a:p>
          <a:p>
            <a:pPr marL="228600" indent="-228600">
              <a:buFont typeface="+mj-lt"/>
              <a:buAutoNum type="arabicPeriod"/>
            </a:pPr>
            <a:r>
              <a:rPr lang="en-US" baseline="0" dirty="0" smtClean="0"/>
              <a:t>1. Collection </a:t>
            </a:r>
            <a:r>
              <a:rPr lang="en-US" baseline="0" dirty="0" smtClean="0"/>
              <a:t>size. Nearly all our collections are multi-box, </a:t>
            </a:r>
            <a:r>
              <a:rPr lang="en-US" baseline="0" dirty="0" smtClean="0"/>
              <a:t>many </a:t>
            </a:r>
            <a:r>
              <a:rPr lang="en-US" baseline="0" dirty="0" smtClean="0"/>
              <a:t>are 10, 50, or 100 linear feet </a:t>
            </a:r>
            <a:r>
              <a:rPr lang="en-US" baseline="0" dirty="0" smtClean="0"/>
              <a:t>plus so using RDE was particularly slow and unwieldy given the amount of folder titles. </a:t>
            </a:r>
          </a:p>
          <a:p>
            <a:pPr marL="228600" indent="-228600">
              <a:buFont typeface="+mj-lt"/>
              <a:buAutoNum type="arabicPeriod"/>
            </a:pPr>
            <a:r>
              <a:rPr lang="en-US" baseline="0" dirty="0" smtClean="0"/>
              <a:t>2. Also, given that many of the collections we are adding inventories to are legacy collections, we are copying and pasting. It’s easier to copy and paste a list of folder titles at once, rather than one at a time into RDE. I also ran into a few other problems with RDE including issues with making all the necessary fields wide enough to see all the text, lack of spell check, and RDE sometimes locking up and losing inventories (this may have been due to internet/browser issues rather than application issues).</a:t>
            </a:r>
            <a:endParaRPr lang="en-US" baseline="0" dirty="0" smtClean="0"/>
          </a:p>
          <a:p>
            <a:pPr marL="228600" indent="-228600">
              <a:buFont typeface="+mj-lt"/>
              <a:buAutoNum type="arabicPeriod"/>
            </a:pPr>
            <a:r>
              <a:rPr lang="en-US" baseline="0" dirty="0" smtClean="0"/>
              <a:t>3. For collections currently being processed collections, like those completed during the legacy resource record project, I mentioned that we were still using our Excel to PDF inventory procedures. By importing inventories, we could leverage this work already completed in Excel, meaning a large portion of the workflow was complete for newer collections. </a:t>
            </a:r>
          </a:p>
          <a:p>
            <a:pPr marL="228600" indent="-228600">
              <a:buFont typeface="+mj-lt"/>
              <a:buAutoNum type="arabicPeriod"/>
            </a:pPr>
            <a:r>
              <a:rPr lang="en-US" baseline="0" dirty="0" smtClean="0"/>
              <a:t>4. Finally, by importing, staff was familiar and comfortable with a large portion of the workflow which made staff buy in easier as well as training and starting more efficient. </a:t>
            </a:r>
            <a:endParaRPr lang="en-US" baseline="0" dirty="0" smtClean="0"/>
          </a:p>
          <a:p>
            <a:endParaRPr lang="en-US" baseline="0" dirty="0" smtClean="0"/>
          </a:p>
          <a:p>
            <a:r>
              <a:rPr lang="en-US" dirty="0" smtClean="0"/>
              <a:t>http://</a:t>
            </a:r>
            <a:r>
              <a:rPr lang="en-US" dirty="0" err="1" smtClean="0"/>
              <a:t>previously.tv</a:t>
            </a:r>
            <a:r>
              <a:rPr lang="en-US" dirty="0" smtClean="0"/>
              <a:t>/m/2016-02-24-love01.jpg</a:t>
            </a:r>
            <a:endParaRPr lang="en-US" dirty="0"/>
          </a:p>
        </p:txBody>
      </p:sp>
      <p:sp>
        <p:nvSpPr>
          <p:cNvPr id="4" name="Slide Number Placeholder 3"/>
          <p:cNvSpPr>
            <a:spLocks noGrp="1"/>
          </p:cNvSpPr>
          <p:nvPr>
            <p:ph type="sldNum" sz="quarter" idx="10"/>
          </p:nvPr>
        </p:nvSpPr>
        <p:spPr/>
        <p:txBody>
          <a:bodyPr/>
          <a:lstStyle/>
          <a:p>
            <a:fld id="{F6E75F0C-BE2D-9244-B733-ECB940672B37}" type="slidenum">
              <a:rPr lang="en-US" smtClean="0"/>
              <a:t>3</a:t>
            </a:fld>
            <a:endParaRPr lang="en-US"/>
          </a:p>
        </p:txBody>
      </p:sp>
    </p:spTree>
    <p:extLst>
      <p:ext uri="{BB962C8B-B14F-4D97-AF65-F5344CB8AC3E}">
        <p14:creationId xmlns:p14="http://schemas.microsoft.com/office/powerpoint/2010/main" val="261359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current and legacy collections the process is generally the same:</a:t>
            </a:r>
          </a:p>
          <a:p>
            <a:endParaRPr lang="en-US" dirty="0" smtClean="0"/>
          </a:p>
          <a:p>
            <a:pPr marL="228600" indent="-228600">
              <a:buAutoNum type="arabicPeriod"/>
            </a:pPr>
            <a:r>
              <a:rPr lang="en-US" dirty="0" smtClean="0"/>
              <a:t>1. Create </a:t>
            </a:r>
            <a:r>
              <a:rPr lang="en-US" dirty="0" smtClean="0"/>
              <a:t>the inventory</a:t>
            </a:r>
            <a:r>
              <a:rPr lang="en-US" baseline="0" dirty="0" smtClean="0"/>
              <a:t> in Excel. </a:t>
            </a:r>
            <a:endParaRPr lang="en-US" baseline="0" dirty="0" smtClean="0"/>
          </a:p>
          <a:p>
            <a:pPr marL="685800" lvl="1" indent="-228600">
              <a:buAutoNum type="arabicPeriod"/>
            </a:pPr>
            <a:r>
              <a:rPr lang="en-US" baseline="0" dirty="0" smtClean="0"/>
              <a:t>A. For </a:t>
            </a:r>
            <a:r>
              <a:rPr lang="en-US" baseline="0" dirty="0" smtClean="0"/>
              <a:t>legacy collections, this involves copying and pasting from the Word/PDF, </a:t>
            </a:r>
            <a:r>
              <a:rPr lang="en-US" baseline="0" dirty="0" smtClean="0"/>
              <a:t>- the only downside is that there can be lots </a:t>
            </a:r>
            <a:r>
              <a:rPr lang="en-US" baseline="0" dirty="0" smtClean="0"/>
              <a:t>of format </a:t>
            </a:r>
            <a:r>
              <a:rPr lang="en-US" baseline="0" dirty="0" smtClean="0"/>
              <a:t>fixing for older Word and PDF documents.  For newer collections, and those that are currently being processed</a:t>
            </a:r>
            <a:r>
              <a:rPr lang="en-US" baseline="0" dirty="0" smtClean="0"/>
              <a:t>, </a:t>
            </a:r>
            <a:r>
              <a:rPr lang="en-US" baseline="0" dirty="0" smtClean="0"/>
              <a:t>inventories are typed directly into the </a:t>
            </a:r>
            <a:r>
              <a:rPr lang="en-US" baseline="0" dirty="0" smtClean="0"/>
              <a:t>Excel template. The </a:t>
            </a:r>
            <a:r>
              <a:rPr lang="en-US" baseline="0" dirty="0" smtClean="0"/>
              <a:t>template includes hidden columns containing EAD tags.</a:t>
            </a:r>
            <a:endParaRPr lang="en-US" b="1" baseline="0" dirty="0" smtClean="0"/>
          </a:p>
          <a:p>
            <a:pPr marL="685800" lvl="1" indent="-228600">
              <a:buAutoNum type="arabicPeriod"/>
            </a:pPr>
            <a:r>
              <a:rPr lang="en-US" b="0" baseline="0" dirty="0" smtClean="0"/>
              <a:t>B. When </a:t>
            </a:r>
            <a:r>
              <a:rPr lang="en-US" b="0" baseline="0" dirty="0" smtClean="0"/>
              <a:t>the inventory is complete, unhide the columns revealing the EAD tags. Modify the tags so they accurately reflect the hierarchy of the collection.</a:t>
            </a:r>
          </a:p>
          <a:p>
            <a:pPr marL="228600" indent="-228600">
              <a:buAutoNum type="arabicPeriod"/>
            </a:pPr>
            <a:r>
              <a:rPr lang="en-US" b="0" baseline="0" dirty="0" smtClean="0"/>
              <a:t>2. Open </a:t>
            </a:r>
            <a:r>
              <a:rPr lang="en-US" b="0" baseline="0" dirty="0" smtClean="0"/>
              <a:t>the EAD xml template. This is a “dummy EAD” in the sense that it only has the very minimum tags necessary for ArchivesSpace to import it. </a:t>
            </a:r>
            <a:endParaRPr lang="en-US" b="0" baseline="0" dirty="0" smtClean="0"/>
          </a:p>
          <a:p>
            <a:pPr marL="685800" lvl="1" indent="-228600">
              <a:buAutoNum type="arabicPeriod"/>
            </a:pPr>
            <a:r>
              <a:rPr lang="en-US" b="0" baseline="0" dirty="0" smtClean="0"/>
              <a:t>A. Copy </a:t>
            </a:r>
            <a:r>
              <a:rPr lang="en-US" b="0" baseline="0" dirty="0" smtClean="0"/>
              <a:t>and paste the inventory from </a:t>
            </a:r>
            <a:r>
              <a:rPr lang="en-US" b="0" baseline="0" dirty="0" smtClean="0"/>
              <a:t>Excel into the EAD document.</a:t>
            </a:r>
          </a:p>
          <a:p>
            <a:pPr marL="685800" lvl="1" indent="-228600">
              <a:buAutoNum type="arabicPeriod"/>
            </a:pPr>
            <a:r>
              <a:rPr lang="en-US" b="0" baseline="0" dirty="0" smtClean="0"/>
              <a:t>B. Make </a:t>
            </a:r>
            <a:r>
              <a:rPr lang="en-US" b="0" baseline="0" dirty="0" smtClean="0"/>
              <a:t>a few other modifications (title, accession number with underscore “INV” appended, also extent – this doesn’t matter in the sense that ASpace will maintain the original in the resource record, but we keep these so it’s good to be accurate). Validate and save the EAD.</a:t>
            </a:r>
          </a:p>
          <a:p>
            <a:pPr marL="228600" indent="-228600">
              <a:buAutoNum type="arabicPeriod"/>
            </a:pPr>
            <a:r>
              <a:rPr lang="en-US" b="0" baseline="0" dirty="0" smtClean="0"/>
              <a:t>3. Import </a:t>
            </a:r>
            <a:r>
              <a:rPr lang="en-US" b="0" baseline="0" dirty="0" smtClean="0"/>
              <a:t>the EAD into </a:t>
            </a:r>
            <a:r>
              <a:rPr lang="en-US" b="0" baseline="0" dirty="0" smtClean="0"/>
              <a:t>ASpace. </a:t>
            </a:r>
          </a:p>
          <a:p>
            <a:pPr marL="228600" indent="-228600">
              <a:buAutoNum type="arabicPeriod"/>
            </a:pPr>
            <a:r>
              <a:rPr lang="en-US" b="0" baseline="0" dirty="0" smtClean="0"/>
              <a:t>4. Upon </a:t>
            </a:r>
            <a:r>
              <a:rPr lang="en-US" b="0" baseline="0" dirty="0" smtClean="0"/>
              <a:t>successful completion, go into the descriptive resource record that you are adding the inventory to. Select merge, and then enter the title or accession number of the inventory you just imported. Merge it.</a:t>
            </a:r>
          </a:p>
          <a:p>
            <a:pPr marL="0" indent="0">
              <a:buNone/>
            </a:pPr>
            <a:r>
              <a:rPr lang="en-US" b="0" baseline="0" dirty="0" smtClean="0"/>
              <a:t>Voila! The resource record now contains your inventory.</a:t>
            </a:r>
          </a:p>
          <a:p>
            <a:pPr marL="228600" indent="-228600">
              <a:buAutoNum type="arabicPeriod"/>
            </a:pPr>
            <a:endParaRPr lang="en-US" b="0" baseline="0" dirty="0" smtClean="0"/>
          </a:p>
          <a:p>
            <a:pPr marL="0" indent="0">
              <a:buNone/>
            </a:pPr>
            <a:r>
              <a:rPr lang="en-US" b="0" dirty="0" smtClean="0"/>
              <a:t>https://lh3.googleusercontent.com/-</a:t>
            </a:r>
            <a:r>
              <a:rPr lang="en-US" b="0" dirty="0" err="1" smtClean="0"/>
              <a:t>NCFNRfkCbVE</a:t>
            </a:r>
            <a:r>
              <a:rPr lang="en-US" b="0" dirty="0" smtClean="0"/>
              <a:t>/Vb_GfMr-j3I/AAAAAAAABC8/rDjw4hRsH_Y/s720-Ic42/sttng_s03e13_mariachi_q.jpg</a:t>
            </a:r>
            <a:endParaRPr lang="en-US" b="0" dirty="0"/>
          </a:p>
        </p:txBody>
      </p:sp>
      <p:sp>
        <p:nvSpPr>
          <p:cNvPr id="4" name="Slide Number Placeholder 3"/>
          <p:cNvSpPr>
            <a:spLocks noGrp="1"/>
          </p:cNvSpPr>
          <p:nvPr>
            <p:ph type="sldNum" sz="quarter" idx="10"/>
          </p:nvPr>
        </p:nvSpPr>
        <p:spPr/>
        <p:txBody>
          <a:bodyPr/>
          <a:lstStyle/>
          <a:p>
            <a:fld id="{F6E75F0C-BE2D-9244-B733-ECB940672B37}" type="slidenum">
              <a:rPr lang="en-US" smtClean="0"/>
              <a:t>4</a:t>
            </a:fld>
            <a:endParaRPr lang="en-US"/>
          </a:p>
        </p:txBody>
      </p:sp>
    </p:spTree>
    <p:extLst>
      <p:ext uri="{BB962C8B-B14F-4D97-AF65-F5344CB8AC3E}">
        <p14:creationId xmlns:p14="http://schemas.microsoft.com/office/powerpoint/2010/main" val="310433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though it’s a multi-step process, we still find it faster and more efficient than RDE. But what we’d really like is a one step solution where we can directly import an inventory spreadsheet into our resource records. – And it looks like a solution is well underway!</a:t>
            </a:r>
          </a:p>
          <a:p>
            <a:endParaRPr lang="en-US" baseline="0" dirty="0" smtClean="0"/>
          </a:p>
          <a:p>
            <a:r>
              <a:rPr lang="en-US" baseline="0" dirty="0" smtClean="0"/>
              <a:t>As documented in JIRA AR-935 other archivists and institutions have requested a CSV import for resource records, particularly component records like inventories. Christine noted back in April that Harvard is currently working on a plug-in for this. Other commenters mentioned a background job plug-in that has some of the functionality (although it’s geared toward a specific institution’s workflows), and that other institutions, Yale, U Albany, and UNLV, have made progress too. I think moving forward on a standard CSV file that can be merged into the main code is the way to go. I’ll be looking into these options after SAA to see if one of them is more suitable in the mean time for our efforts, since we adopted our current workflow back in January. </a:t>
            </a:r>
          </a:p>
          <a:p>
            <a:endParaRPr lang="en-US" baseline="0" dirty="0" smtClean="0"/>
          </a:p>
          <a:p>
            <a:r>
              <a:rPr lang="en-US" baseline="0" dirty="0" smtClean="0"/>
              <a:t>Existing related JIRAs:</a:t>
            </a:r>
          </a:p>
          <a:p>
            <a:pPr marL="171450" indent="-171450">
              <a:buFontTx/>
              <a:buChar char="•"/>
            </a:pPr>
            <a:r>
              <a:rPr lang="en-US" baseline="0" dirty="0" smtClean="0"/>
              <a:t>AR-1072: As an Archivist, I want to be able to import Resource/Resource Component information in CSV</a:t>
            </a:r>
          </a:p>
          <a:p>
            <a:pPr marL="171450" indent="-171450">
              <a:buFontTx/>
              <a:buChar char="•"/>
            </a:pPr>
            <a:r>
              <a:rPr lang="en-US" baseline="0" dirty="0" smtClean="0"/>
              <a:t>AR-935: Provide a CSV importer for resources</a:t>
            </a:r>
          </a:p>
          <a:p>
            <a:pPr marL="171450" indent="-171450">
              <a:buFontTx/>
              <a:buChar char="•"/>
            </a:pPr>
            <a:endParaRPr lang="en-US" baseline="0" dirty="0" smtClean="0"/>
          </a:p>
          <a:p>
            <a:endParaRPr lang="en-US" baseline="0" dirty="0" smtClean="0"/>
          </a:p>
          <a:p>
            <a:r>
              <a:rPr lang="en-US" dirty="0" smtClean="0"/>
              <a:t>https://s-media-cache-ak0.pinimg.com/originals/3e/77/</a:t>
            </a:r>
            <a:r>
              <a:rPr lang="en-US" dirty="0" err="1" smtClean="0"/>
              <a:t>ec</a:t>
            </a:r>
            <a:r>
              <a:rPr lang="en-US" dirty="0" smtClean="0"/>
              <a:t>/3e77ec0257d3b5ae50fe70e46265f61b.gif</a:t>
            </a:r>
            <a:endParaRPr lang="en-US" dirty="0"/>
          </a:p>
        </p:txBody>
      </p:sp>
      <p:sp>
        <p:nvSpPr>
          <p:cNvPr id="4" name="Slide Number Placeholder 3"/>
          <p:cNvSpPr>
            <a:spLocks noGrp="1"/>
          </p:cNvSpPr>
          <p:nvPr>
            <p:ph type="sldNum" sz="quarter" idx="10"/>
          </p:nvPr>
        </p:nvSpPr>
        <p:spPr/>
        <p:txBody>
          <a:bodyPr/>
          <a:lstStyle/>
          <a:p>
            <a:fld id="{F6E75F0C-BE2D-9244-B733-ECB940672B37}" type="slidenum">
              <a:rPr lang="en-US" smtClean="0"/>
              <a:t>5</a:t>
            </a:fld>
            <a:endParaRPr lang="en-US"/>
          </a:p>
        </p:txBody>
      </p:sp>
    </p:spTree>
    <p:extLst>
      <p:ext uri="{BB962C8B-B14F-4D97-AF65-F5344CB8AC3E}">
        <p14:creationId xmlns:p14="http://schemas.microsoft.com/office/powerpoint/2010/main" val="33660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Any questions? I’m happy to make our Excel and EAD templates available to anyone who</a:t>
            </a:r>
            <a:r>
              <a:rPr lang="en-US" baseline="0" dirty="0" smtClean="0"/>
              <a:t> would like to see them.</a:t>
            </a:r>
            <a:endParaRPr lang="en-US" dirty="0" smtClean="0"/>
          </a:p>
          <a:p>
            <a:endParaRPr lang="en-US" dirty="0"/>
          </a:p>
        </p:txBody>
      </p:sp>
      <p:sp>
        <p:nvSpPr>
          <p:cNvPr id="4" name="Slide Number Placeholder 3"/>
          <p:cNvSpPr>
            <a:spLocks noGrp="1"/>
          </p:cNvSpPr>
          <p:nvPr>
            <p:ph type="sldNum" sz="quarter" idx="10"/>
          </p:nvPr>
        </p:nvSpPr>
        <p:spPr/>
        <p:txBody>
          <a:bodyPr/>
          <a:lstStyle/>
          <a:p>
            <a:fld id="{F6E75F0C-BE2D-9244-B733-ECB940672B37}" type="slidenum">
              <a:rPr lang="en-US" smtClean="0"/>
              <a:t>6</a:t>
            </a:fld>
            <a:endParaRPr lang="en-US"/>
          </a:p>
        </p:txBody>
      </p:sp>
    </p:spTree>
    <p:extLst>
      <p:ext uri="{BB962C8B-B14F-4D97-AF65-F5344CB8AC3E}">
        <p14:creationId xmlns:p14="http://schemas.microsoft.com/office/powerpoint/2010/main" val="176413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FAB90-7F70-7649-BC41-FB4B43442858}"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87906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FAB90-7F70-7649-BC41-FB4B43442858}"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215308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FAB90-7F70-7649-BC41-FB4B43442858}"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287855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FAB90-7F70-7649-BC41-FB4B43442858}"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206824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FAB90-7F70-7649-BC41-FB4B43442858}" type="datetimeFigureOut">
              <a:rPr lang="en-US" smtClean="0"/>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238008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FAB90-7F70-7649-BC41-FB4B43442858}"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91348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FAB90-7F70-7649-BC41-FB4B43442858}" type="datetimeFigureOut">
              <a:rPr lang="en-US" smtClean="0"/>
              <a:t>7/15/17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245054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FAB90-7F70-7649-BC41-FB4B43442858}" type="datetimeFigureOut">
              <a:rPr lang="en-US" smtClean="0"/>
              <a:t>7/15/17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327525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FAB90-7F70-7649-BC41-FB4B43442858}" type="datetimeFigureOut">
              <a:rPr lang="en-US" smtClean="0"/>
              <a:t>7/15/17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360594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FAB90-7F70-7649-BC41-FB4B43442858}"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12314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FAB90-7F70-7649-BC41-FB4B43442858}" type="datetimeFigureOut">
              <a:rPr lang="en-US" smtClean="0"/>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670E8-A227-7D41-AD9B-82177ED49E16}" type="slidenum">
              <a:rPr lang="en-US" smtClean="0"/>
              <a:t>‹#›</a:t>
            </a:fld>
            <a:endParaRPr lang="en-US"/>
          </a:p>
        </p:txBody>
      </p:sp>
    </p:spTree>
    <p:extLst>
      <p:ext uri="{BB962C8B-B14F-4D97-AF65-F5344CB8AC3E}">
        <p14:creationId xmlns:p14="http://schemas.microsoft.com/office/powerpoint/2010/main" val="1951302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FAB90-7F70-7649-BC41-FB4B43442858}" type="datetimeFigureOut">
              <a:rPr lang="en-US" smtClean="0"/>
              <a:t>7/15/17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670E8-A227-7D41-AD9B-82177ED49E16}" type="slidenum">
              <a:rPr lang="en-US" smtClean="0"/>
              <a:t>‹#›</a:t>
            </a:fld>
            <a:endParaRPr lang="en-US"/>
          </a:p>
        </p:txBody>
      </p:sp>
    </p:spTree>
    <p:extLst>
      <p:ext uri="{BB962C8B-B14F-4D97-AF65-F5344CB8AC3E}">
        <p14:creationId xmlns:p14="http://schemas.microsoft.com/office/powerpoint/2010/main" val="340027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5.png"/><Relationship Id="rId1" Type="http://schemas.microsoft.com/office/2007/relationships/media" Target="../media/media1.gif"/><Relationship Id="rId2" Type="http://schemas.openxmlformats.org/officeDocument/2006/relationships/video" Target="../media/media1.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6.png"/><Relationship Id="rId1" Type="http://schemas.microsoft.com/office/2007/relationships/media" Target="../media/media2.gif"/><Relationship Id="rId2" Type="http://schemas.openxmlformats.org/officeDocument/2006/relationships/video" Target="../media/media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155"/>
            <a:ext cx="9144000" cy="1470025"/>
          </a:xfrm>
        </p:spPr>
        <p:txBody>
          <a:bodyPr/>
          <a:lstStyle/>
          <a:p>
            <a:r>
              <a:rPr lang="en-US" dirty="0" smtClean="0">
                <a:solidFill>
                  <a:schemeClr val="bg1"/>
                </a:solidFill>
              </a:rPr>
              <a:t>ArchivesSpace: Tips, Tricks, and Ideas</a:t>
            </a:r>
            <a:endParaRPr lang="en-US" dirty="0">
              <a:solidFill>
                <a:schemeClr val="bg1"/>
              </a:solidFill>
            </a:endParaRPr>
          </a:p>
        </p:txBody>
      </p:sp>
      <p:sp>
        <p:nvSpPr>
          <p:cNvPr id="3" name="Subtitle 2"/>
          <p:cNvSpPr>
            <a:spLocks noGrp="1"/>
          </p:cNvSpPr>
          <p:nvPr>
            <p:ph type="subTitle" idx="1"/>
          </p:nvPr>
        </p:nvSpPr>
        <p:spPr>
          <a:xfrm>
            <a:off x="0" y="5645903"/>
            <a:ext cx="9144000" cy="1752600"/>
          </a:xfrm>
        </p:spPr>
        <p:txBody>
          <a:bodyPr/>
          <a:lstStyle/>
          <a:p>
            <a:r>
              <a:rPr lang="en-US" dirty="0" smtClean="0">
                <a:solidFill>
                  <a:srgbClr val="FFFFFF"/>
                </a:solidFill>
              </a:rPr>
              <a:t>Importing Inventories at the Reuther Library</a:t>
            </a:r>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223361" y="1549400"/>
            <a:ext cx="5080000" cy="3810000"/>
          </a:xfrm>
          <a:prstGeom prst="rect">
            <a:avLst/>
          </a:prstGeom>
        </p:spPr>
      </p:pic>
    </p:spTree>
    <p:extLst>
      <p:ext uri="{BB962C8B-B14F-4D97-AF65-F5344CB8AC3E}">
        <p14:creationId xmlns:p14="http://schemas.microsoft.com/office/powerpoint/2010/main" val="4234822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 y="274638"/>
            <a:ext cx="9305636" cy="1143000"/>
          </a:xfrm>
        </p:spPr>
        <p:txBody>
          <a:bodyPr/>
          <a:lstStyle/>
          <a:p>
            <a:r>
              <a:rPr lang="en-US" dirty="0" smtClean="0">
                <a:solidFill>
                  <a:srgbClr val="FFFFFF"/>
                </a:solidFill>
              </a:rPr>
              <a:t>Background</a:t>
            </a:r>
            <a:endParaRPr lang="en-US" dirty="0">
              <a:solidFill>
                <a:srgbClr val="FFFFFF"/>
              </a:solidFill>
            </a:endParaRPr>
          </a:p>
        </p:txBody>
      </p:sp>
      <p:sp>
        <p:nvSpPr>
          <p:cNvPr id="5" name="Content Placeholder 2"/>
          <p:cNvSpPr txBox="1">
            <a:spLocks/>
          </p:cNvSpPr>
          <p:nvPr/>
        </p:nvSpPr>
        <p:spPr>
          <a:xfrm>
            <a:off x="457200" y="1600201"/>
            <a:ext cx="8229600" cy="241761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FFFF"/>
                </a:solidFill>
              </a:rPr>
              <a:t>Legacy collections: </a:t>
            </a:r>
          </a:p>
          <a:p>
            <a:pPr lvl="1"/>
            <a:r>
              <a:rPr lang="en-US" dirty="0" smtClean="0">
                <a:solidFill>
                  <a:srgbClr val="FFFFFF"/>
                </a:solidFill>
              </a:rPr>
              <a:t>1</a:t>
            </a:r>
            <a:r>
              <a:rPr lang="en-US" dirty="0" smtClean="0">
                <a:solidFill>
                  <a:srgbClr val="FFFFFF"/>
                </a:solidFill>
              </a:rPr>
              <a:t>,568 Total</a:t>
            </a:r>
          </a:p>
          <a:p>
            <a:pPr lvl="1"/>
            <a:r>
              <a:rPr lang="en-US" dirty="0" smtClean="0">
                <a:solidFill>
                  <a:srgbClr val="FFFFFF"/>
                </a:solidFill>
              </a:rPr>
              <a:t>700 with EAD, only 300 included inventories</a:t>
            </a:r>
          </a:p>
          <a:p>
            <a:r>
              <a:rPr lang="en-US" dirty="0" smtClean="0">
                <a:solidFill>
                  <a:srgbClr val="FFFFFF"/>
                </a:solidFill>
              </a:rPr>
              <a:t>Separate into two projects:</a:t>
            </a:r>
          </a:p>
          <a:p>
            <a:pPr lvl="1"/>
            <a:r>
              <a:rPr lang="en-US" dirty="0" smtClean="0">
                <a:solidFill>
                  <a:srgbClr val="FFFFFF"/>
                </a:solidFill>
              </a:rPr>
              <a:t>Description ONLY resource records</a:t>
            </a:r>
          </a:p>
          <a:p>
            <a:pPr lvl="1"/>
            <a:r>
              <a:rPr lang="en-US" dirty="0" smtClean="0">
                <a:solidFill>
                  <a:srgbClr val="FFFFFF"/>
                </a:solidFill>
              </a:rPr>
              <a:t>Add inventories later </a:t>
            </a:r>
            <a:endParaRPr lang="en-US" dirty="0">
              <a:solidFill>
                <a:srgbClr val="FFFFFF"/>
              </a:solidFill>
            </a:endParaRPr>
          </a:p>
        </p:txBody>
      </p:sp>
      <p:pic>
        <p:nvPicPr>
          <p:cNvPr id="9" name="Picture 8"/>
          <p:cNvPicPr>
            <a:picLocks noChangeAspect="1"/>
          </p:cNvPicPr>
          <p:nvPr/>
        </p:nvPicPr>
        <p:blipFill>
          <a:blip r:embed="rId3"/>
          <a:stretch>
            <a:fillRect/>
          </a:stretch>
        </p:blipFill>
        <p:spPr>
          <a:xfrm>
            <a:off x="2447635" y="3972008"/>
            <a:ext cx="4294910" cy="2648527"/>
          </a:xfrm>
          <a:prstGeom prst="rect">
            <a:avLst/>
          </a:prstGeom>
        </p:spPr>
      </p:pic>
    </p:spTree>
    <p:extLst>
      <p:ext uri="{BB962C8B-B14F-4D97-AF65-F5344CB8AC3E}">
        <p14:creationId xmlns:p14="http://schemas.microsoft.com/office/powerpoint/2010/main" val="40885098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FF"/>
                </a:solidFill>
              </a:rPr>
              <a:t>Why Import Inventories</a:t>
            </a:r>
            <a:r>
              <a:rPr lang="en-US" dirty="0" smtClean="0">
                <a:solidFill>
                  <a:srgbClr val="FFFFFF"/>
                </a:solidFill>
              </a:rPr>
              <a:t>? Why not RDE?</a:t>
            </a:r>
            <a:endParaRPr lang="en-US" dirty="0">
              <a:solidFill>
                <a:srgbClr val="FFFFFF"/>
              </a:solidFill>
            </a:endParaRPr>
          </a:p>
        </p:txBody>
      </p:sp>
      <p:sp>
        <p:nvSpPr>
          <p:cNvPr id="3" name="Content Placeholder 2"/>
          <p:cNvSpPr>
            <a:spLocks noGrp="1"/>
          </p:cNvSpPr>
          <p:nvPr>
            <p:ph idx="1"/>
          </p:nvPr>
        </p:nvSpPr>
        <p:spPr>
          <a:xfrm>
            <a:off x="457200" y="1600201"/>
            <a:ext cx="8229600" cy="2384424"/>
          </a:xfrm>
        </p:spPr>
        <p:txBody>
          <a:bodyPr>
            <a:normAutofit fontScale="92500"/>
          </a:bodyPr>
          <a:lstStyle/>
          <a:p>
            <a:r>
              <a:rPr lang="en-US" dirty="0" smtClean="0">
                <a:solidFill>
                  <a:srgbClr val="FFFFFF"/>
                </a:solidFill>
              </a:rPr>
              <a:t>Collection size</a:t>
            </a:r>
            <a:endParaRPr lang="en-US" dirty="0" smtClean="0">
              <a:solidFill>
                <a:srgbClr val="FFFFFF"/>
              </a:solidFill>
            </a:endParaRPr>
          </a:p>
          <a:p>
            <a:r>
              <a:rPr lang="en-US" dirty="0" smtClean="0">
                <a:solidFill>
                  <a:srgbClr val="FFFFFF"/>
                </a:solidFill>
              </a:rPr>
              <a:t>RDE slow for us (especially copy / paste)</a:t>
            </a:r>
          </a:p>
          <a:p>
            <a:r>
              <a:rPr lang="en-US" dirty="0" smtClean="0">
                <a:solidFill>
                  <a:srgbClr val="FFFFFF"/>
                </a:solidFill>
              </a:rPr>
              <a:t>Inventories already created in Excel – leverage </a:t>
            </a:r>
          </a:p>
          <a:p>
            <a:r>
              <a:rPr lang="en-US" dirty="0" smtClean="0">
                <a:solidFill>
                  <a:srgbClr val="FFFFFF"/>
                </a:solidFill>
              </a:rPr>
              <a:t>Staff familiar with Excel portion of the workflow</a:t>
            </a:r>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2229263" y="3962285"/>
            <a:ext cx="4615183" cy="2594219"/>
          </a:xfrm>
          <a:prstGeom prst="rect">
            <a:avLst/>
          </a:prstGeom>
        </p:spPr>
      </p:pic>
    </p:spTree>
    <p:extLst>
      <p:ext uri="{BB962C8B-B14F-4D97-AF65-F5344CB8AC3E}">
        <p14:creationId xmlns:p14="http://schemas.microsoft.com/office/powerpoint/2010/main" val="1560778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FF"/>
                </a:solidFill>
              </a:rPr>
              <a:t>What’s the Process?</a:t>
            </a:r>
            <a:br>
              <a:rPr lang="en-US" dirty="0" smtClean="0">
                <a:solidFill>
                  <a:srgbClr val="FFFFFF"/>
                </a:solidFill>
              </a:rPr>
            </a:br>
            <a:r>
              <a:rPr lang="en-US" sz="3600" dirty="0" smtClean="0">
                <a:solidFill>
                  <a:srgbClr val="FFFFFF"/>
                </a:solidFill>
              </a:rPr>
              <a:t>Hint: It’s not magic, and it’s not Q.</a:t>
            </a:r>
            <a:endParaRPr lang="en-US" sz="3600" dirty="0">
              <a:solidFill>
                <a:srgbClr val="FFFFFF"/>
              </a:solidFill>
            </a:endParaRPr>
          </a:p>
        </p:txBody>
      </p:sp>
      <p:pic>
        <p:nvPicPr>
          <p:cNvPr id="6" name="Picture 5"/>
          <p:cNvPicPr>
            <a:picLocks noChangeAspect="1"/>
          </p:cNvPicPr>
          <p:nvPr/>
        </p:nvPicPr>
        <p:blipFill>
          <a:blip r:embed="rId3"/>
          <a:stretch>
            <a:fillRect/>
          </a:stretch>
        </p:blipFill>
        <p:spPr>
          <a:xfrm>
            <a:off x="4895271" y="2655454"/>
            <a:ext cx="3902363" cy="2932192"/>
          </a:xfrm>
          <a:prstGeom prst="rect">
            <a:avLst/>
          </a:prstGeom>
        </p:spPr>
      </p:pic>
      <p:sp>
        <p:nvSpPr>
          <p:cNvPr id="7" name="Title 1"/>
          <p:cNvSpPr txBox="1">
            <a:spLocks/>
          </p:cNvSpPr>
          <p:nvPr/>
        </p:nvSpPr>
        <p:spPr>
          <a:xfrm>
            <a:off x="4595090" y="5408775"/>
            <a:ext cx="4387272" cy="78523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rgbClr val="FFFFFF"/>
                </a:solidFill>
              </a:rPr>
              <a:t>But it might be easier if it were...</a:t>
            </a:r>
            <a:endParaRPr lang="en-US" sz="2000" dirty="0">
              <a:solidFill>
                <a:srgbClr val="FFFFFF"/>
              </a:solidFill>
            </a:endParaRPr>
          </a:p>
        </p:txBody>
      </p:sp>
      <p:sp>
        <p:nvSpPr>
          <p:cNvPr id="5" name="Content Placeholder 2"/>
          <p:cNvSpPr txBox="1">
            <a:spLocks/>
          </p:cNvSpPr>
          <p:nvPr/>
        </p:nvSpPr>
        <p:spPr>
          <a:xfrm>
            <a:off x="503383" y="1784928"/>
            <a:ext cx="4355966" cy="519417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srgbClr val="FFFFFF"/>
                </a:solidFill>
              </a:rPr>
              <a:t>Use Excel Template:</a:t>
            </a:r>
          </a:p>
          <a:p>
            <a:pPr marL="914400" lvl="1" indent="-514350">
              <a:buFont typeface="+mj-lt"/>
              <a:buAutoNum type="alphaLcPeriod"/>
            </a:pPr>
            <a:r>
              <a:rPr lang="en-US" dirty="0" smtClean="0">
                <a:solidFill>
                  <a:srgbClr val="FFFFFF"/>
                </a:solidFill>
              </a:rPr>
              <a:t>Type or copy/paste inventory</a:t>
            </a:r>
          </a:p>
          <a:p>
            <a:pPr marL="914400" lvl="1" indent="-514350">
              <a:buFont typeface="+mj-lt"/>
              <a:buAutoNum type="alphaLcPeriod"/>
            </a:pPr>
            <a:r>
              <a:rPr lang="en-US" dirty="0" smtClean="0">
                <a:solidFill>
                  <a:srgbClr val="FFFFFF"/>
                </a:solidFill>
              </a:rPr>
              <a:t>Unhide columns with EAD tags, update tags to reflect collection hierarchy</a:t>
            </a:r>
          </a:p>
          <a:p>
            <a:pPr marL="514350" indent="-514350">
              <a:buFont typeface="+mj-lt"/>
              <a:buAutoNum type="arabicPeriod"/>
            </a:pPr>
            <a:r>
              <a:rPr lang="en-US" dirty="0" smtClean="0">
                <a:solidFill>
                  <a:srgbClr val="FFFFFF"/>
                </a:solidFill>
              </a:rPr>
              <a:t>Use EAD XML template:</a:t>
            </a:r>
          </a:p>
          <a:p>
            <a:pPr marL="914400" lvl="1" indent="-514350">
              <a:buFont typeface="+mj-lt"/>
              <a:buAutoNum type="alphaLcPeriod"/>
            </a:pPr>
            <a:r>
              <a:rPr lang="en-US" dirty="0" smtClean="0">
                <a:solidFill>
                  <a:srgbClr val="FFFFFF"/>
                </a:solidFill>
              </a:rPr>
              <a:t>Copy/paste inventory and tags</a:t>
            </a:r>
          </a:p>
          <a:p>
            <a:pPr marL="914400" lvl="1" indent="-514350">
              <a:buFont typeface="+mj-lt"/>
              <a:buAutoNum type="alphaLcPeriod"/>
            </a:pPr>
            <a:r>
              <a:rPr lang="en-US" dirty="0" smtClean="0">
                <a:solidFill>
                  <a:srgbClr val="FFFFFF"/>
                </a:solidFill>
              </a:rPr>
              <a:t>Update required tags (title, accession #, extent)</a:t>
            </a:r>
          </a:p>
          <a:p>
            <a:pPr marL="514350" indent="-514350">
              <a:buFont typeface="+mj-lt"/>
              <a:buAutoNum type="arabicPeriod"/>
            </a:pPr>
            <a:r>
              <a:rPr lang="en-US" dirty="0" smtClean="0">
                <a:solidFill>
                  <a:srgbClr val="FFFFFF"/>
                </a:solidFill>
              </a:rPr>
              <a:t>Import EAD into ASpace</a:t>
            </a:r>
          </a:p>
          <a:p>
            <a:pPr marL="514350" indent="-514350">
              <a:buFont typeface="+mj-lt"/>
              <a:buAutoNum type="arabicPeriod"/>
            </a:pPr>
            <a:r>
              <a:rPr lang="en-US" dirty="0" smtClean="0">
                <a:solidFill>
                  <a:srgbClr val="FFFFFF"/>
                </a:solidFill>
              </a:rPr>
              <a:t>Merge inventory resource record into description resource record</a:t>
            </a:r>
            <a:endParaRPr lang="en-US" dirty="0" smtClean="0">
              <a:solidFill>
                <a:srgbClr val="FFFFFF"/>
              </a:solidFill>
            </a:endParaRPr>
          </a:p>
          <a:p>
            <a:pPr marL="514350" indent="-514350">
              <a:buFont typeface="+mj-lt"/>
              <a:buAutoNum type="arabicPeriod"/>
            </a:pPr>
            <a:endParaRPr lang="en-US" dirty="0">
              <a:solidFill>
                <a:srgbClr val="FFFFFF"/>
              </a:solidFill>
            </a:endParaRPr>
          </a:p>
        </p:txBody>
      </p:sp>
    </p:spTree>
    <p:extLst>
      <p:ext uri="{BB962C8B-B14F-4D97-AF65-F5344CB8AC3E}">
        <p14:creationId xmlns:p14="http://schemas.microsoft.com/office/powerpoint/2010/main" val="1504704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But...Seriously?</a:t>
            </a:r>
            <a:endParaRPr lang="en-US" dirty="0">
              <a:solidFill>
                <a:srgbClr val="FFFFFF"/>
              </a:solidFill>
            </a:endParaRPr>
          </a:p>
        </p:txBody>
      </p:sp>
      <p:pic>
        <p:nvPicPr>
          <p:cNvPr id="9" name="BarneyBird.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75164" y="3883384"/>
            <a:ext cx="4821383" cy="2719260"/>
          </a:xfrm>
          <a:prstGeom prst="rect">
            <a:avLst/>
          </a:prstGeom>
        </p:spPr>
      </p:pic>
      <p:sp>
        <p:nvSpPr>
          <p:cNvPr id="4" name="Content Placeholder 2"/>
          <p:cNvSpPr txBox="1">
            <a:spLocks/>
          </p:cNvSpPr>
          <p:nvPr/>
        </p:nvSpPr>
        <p:spPr>
          <a:xfrm>
            <a:off x="457200" y="1600201"/>
            <a:ext cx="8229600" cy="219081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FFFF"/>
                </a:solidFill>
              </a:rPr>
              <a:t>Despite multiple steps, still faster than RDE</a:t>
            </a:r>
          </a:p>
          <a:p>
            <a:r>
              <a:rPr lang="en-US" dirty="0" smtClean="0">
                <a:solidFill>
                  <a:srgbClr val="FFFFFF"/>
                </a:solidFill>
              </a:rPr>
              <a:t>Temporary solution? – Yes, Please!</a:t>
            </a:r>
          </a:p>
          <a:p>
            <a:pPr lvl="1"/>
            <a:r>
              <a:rPr lang="en-US" dirty="0" smtClean="0">
                <a:solidFill>
                  <a:srgbClr val="FFFFFF"/>
                </a:solidFill>
              </a:rPr>
              <a:t>JIRA AR-935: Provide a CSV Importer for Resources</a:t>
            </a:r>
          </a:p>
          <a:p>
            <a:pPr lvl="1"/>
            <a:r>
              <a:rPr lang="en-US" dirty="0" smtClean="0">
                <a:solidFill>
                  <a:srgbClr val="FFFFFF"/>
                </a:solidFill>
              </a:rPr>
              <a:t>Harvard Plugin</a:t>
            </a:r>
          </a:p>
          <a:p>
            <a:pPr lvl="1"/>
            <a:r>
              <a:rPr lang="en-US" dirty="0" smtClean="0">
                <a:solidFill>
                  <a:srgbClr val="FFFFFF"/>
                </a:solidFill>
              </a:rPr>
              <a:t>Other institutions also working on this</a:t>
            </a:r>
          </a:p>
        </p:txBody>
      </p:sp>
    </p:spTree>
    <p:extLst>
      <p:ext uri="{BB962C8B-B14F-4D97-AF65-F5344CB8AC3E}">
        <p14:creationId xmlns:p14="http://schemas.microsoft.com/office/powerpoint/2010/main" val="174745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solidFill>
                  <a:srgbClr val="FFFFFF"/>
                </a:solidFill>
              </a:rPr>
              <a:t>Thanks! </a:t>
            </a:r>
            <a:r>
              <a:rPr lang="en-US" dirty="0" smtClean="0">
                <a:solidFill>
                  <a:srgbClr val="FFFFFF"/>
                </a:solidFill>
              </a:rPr>
              <a:t>Questions</a:t>
            </a:r>
            <a:r>
              <a:rPr lang="en-US" dirty="0" smtClean="0">
                <a:solidFill>
                  <a:srgbClr val="FFFFFF"/>
                </a:solidFill>
              </a:rPr>
              <a:t>?</a:t>
            </a:r>
            <a:endParaRPr lang="en-US" dirty="0">
              <a:solidFill>
                <a:srgbClr val="FFFFFF"/>
              </a:solidFill>
            </a:endParaRPr>
          </a:p>
        </p:txBody>
      </p:sp>
      <p:sp>
        <p:nvSpPr>
          <p:cNvPr id="3" name="Content Placeholder 2"/>
          <p:cNvSpPr>
            <a:spLocks noGrp="1"/>
          </p:cNvSpPr>
          <p:nvPr>
            <p:ph idx="1"/>
          </p:nvPr>
        </p:nvSpPr>
        <p:spPr>
          <a:xfrm>
            <a:off x="2523837" y="4809839"/>
            <a:ext cx="4114800" cy="1828800"/>
          </a:xfrm>
        </p:spPr>
        <p:txBody>
          <a:bodyPr/>
          <a:lstStyle/>
          <a:p>
            <a:pPr marL="0" indent="0" algn="ctr">
              <a:buNone/>
            </a:pPr>
            <a:r>
              <a:rPr lang="en-US" dirty="0" smtClean="0">
                <a:solidFill>
                  <a:srgbClr val="FFFFFF"/>
                </a:solidFill>
              </a:rPr>
              <a:t>Alexandra Orchard</a:t>
            </a:r>
          </a:p>
          <a:p>
            <a:pPr marL="0" indent="0" algn="ctr">
              <a:buNone/>
            </a:pPr>
            <a:r>
              <a:rPr lang="en-US" dirty="0" err="1" smtClean="0">
                <a:solidFill>
                  <a:srgbClr val="FFFFFF"/>
                </a:solidFill>
              </a:rPr>
              <a:t>alexandra@wayne.edu</a:t>
            </a:r>
            <a:endParaRPr lang="en-US" dirty="0" smtClean="0">
              <a:solidFill>
                <a:srgbClr val="FFFFFF"/>
              </a:solidFill>
            </a:endParaRPr>
          </a:p>
          <a:p>
            <a:pPr marL="0" indent="0" algn="ctr">
              <a:buNone/>
            </a:pPr>
            <a:r>
              <a:rPr lang="en-US" dirty="0" smtClean="0">
                <a:solidFill>
                  <a:srgbClr val="FFFFFF"/>
                </a:solidFill>
              </a:rPr>
              <a:t>@</a:t>
            </a:r>
            <a:r>
              <a:rPr lang="en-US" dirty="0" err="1" smtClean="0">
                <a:solidFill>
                  <a:srgbClr val="FFFFFF"/>
                </a:solidFill>
              </a:rPr>
              <a:t>alexandrarchivy</a:t>
            </a:r>
            <a:endParaRPr lang="en-US" dirty="0">
              <a:solidFill>
                <a:srgbClr val="FFFFFF"/>
              </a:solidFill>
            </a:endParaRPr>
          </a:p>
        </p:txBody>
      </p:sp>
      <p:pic>
        <p:nvPicPr>
          <p:cNvPr id="4" name="Gob.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7000" y="1717821"/>
            <a:ext cx="3810000" cy="2946400"/>
          </a:xfrm>
          <a:prstGeom prst="rect">
            <a:avLst/>
          </a:prstGeom>
        </p:spPr>
      </p:pic>
    </p:spTree>
    <p:extLst>
      <p:ext uri="{BB962C8B-B14F-4D97-AF65-F5344CB8AC3E}">
        <p14:creationId xmlns:p14="http://schemas.microsoft.com/office/powerpoint/2010/main" val="3170850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26756</TotalTime>
  <Words>1427</Words>
  <Application>Microsoft Macintosh PowerPoint</Application>
  <PresentationFormat>On-screen Show (4:3)</PresentationFormat>
  <Paragraphs>83</Paragraphs>
  <Slides>6</Slides>
  <Notes>6</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ArchivesSpace: Tips, Tricks, and Ideas</vt:lpstr>
      <vt:lpstr>Background</vt:lpstr>
      <vt:lpstr>Why Import Inventories? Why not RDE?</vt:lpstr>
      <vt:lpstr>What’s the Process? Hint: It’s not magic, and it’s not Q.</vt:lpstr>
      <vt:lpstr>But...Seriously?</vt:lpstr>
      <vt:lpstr>Thanks!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aorchard</dc:creator>
  <cp:lastModifiedBy>aorchard</cp:lastModifiedBy>
  <cp:revision>112</cp:revision>
  <dcterms:created xsi:type="dcterms:W3CDTF">2017-07-02T14:53:49Z</dcterms:created>
  <dcterms:modified xsi:type="dcterms:W3CDTF">2017-07-22T21:12:23Z</dcterms:modified>
</cp:coreProperties>
</file>