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Average"/>
      <p:regular r:id="rId33"/>
    </p:embeddedFont>
    <p:embeddedFont>
      <p:font typeface="Oswald"/>
      <p:regular r:id="rId34"/>
      <p:bold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Average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Oswald-bold.fntdata"/><Relationship Id="rId12" Type="http://schemas.openxmlformats.org/officeDocument/2006/relationships/slide" Target="slides/slide7.xml"/><Relationship Id="rId34" Type="http://schemas.openxmlformats.org/officeDocument/2006/relationships/font" Target="fonts/Oswald-regular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e158631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e158631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e158631e7_0_5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e158631e7_0_5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e158631e7_0_5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e158631e7_0_5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e0f65858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e0f65858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e158631e7_0_5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e158631e7_0_5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e158631e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e158631e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e158631e7_0_5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e158631e7_0_5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e0f65858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e0f65858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e158631e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e158631e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e158631e7_0_5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e158631e7_0_5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e158631e7_0_5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e158631e7_0_5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e158631e7_0_5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e158631e7_0_5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e0f65858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e0f65858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e158631e7_0_6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e158631e7_0_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e158631e7_0_6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e158631e7_0_6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e158631e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5e158631e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e0f65858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e0f65858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e0f65858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5e0f65858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5e0f65858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5e0f65858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e158631e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e158631e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e158631e7_0_5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e158631e7_0_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e0f65858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e0f65858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e158631e7_0_5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e158631e7_0_5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e158631e7_0_5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e158631e7_0_5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e158631e7_0_5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e158631e7_0_5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e158631e7_0_5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e158631e7_0_5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github.com/bentley-historical-library/donor_detail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github.com/bentley-historical-library/bhl_accession_search" TargetMode="External"/><Relationship Id="rId4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github.com/bentley-historical-library/accession_events" TargetMode="External"/><Relationship Id="rId4" Type="http://schemas.openxmlformats.org/officeDocument/2006/relationships/hyperlink" Target="https://github.com/hudmol/accession_event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github.com/bentley-historical-library/bhl_aspace_translations" TargetMode="External"/><Relationship Id="rId4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github.com/bentley-historical-library/user_defined_in_basic" TargetMode="External"/><Relationship Id="rId4" Type="http://schemas.openxmlformats.org/officeDocument/2006/relationships/hyperlink" Target="https://github.com/hudmol/user_defined_in_basic" TargetMode="External"/><Relationship Id="rId5" Type="http://schemas.openxmlformats.org/officeDocument/2006/relationships/hyperlink" Target="https://github.com/bentley-historical-library/bhl_accession_readonly_fields" TargetMode="External"/><Relationship Id="rId6" Type="http://schemas.openxmlformats.org/officeDocument/2006/relationships/image" Target="../media/image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github.com/bentley-historical-library/bhl_aspace_accessrestrict_text" TargetMode="External"/><Relationship Id="rId4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github.com/bentley-historical-library/bhl_aspace_reports" TargetMode="External"/><Relationship Id="rId4" Type="http://schemas.openxmlformats.org/officeDocument/2006/relationships/image" Target="../media/image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github.com/bentley-historical-library/bhl-ead-importer" TargetMode="External"/><Relationship Id="rId4" Type="http://schemas.openxmlformats.org/officeDocument/2006/relationships/hyperlink" Target="https://github.com/bentley-historical-library/bhl-ead-exporter" TargetMode="External"/><Relationship Id="rId5" Type="http://schemas.openxmlformats.org/officeDocument/2006/relationships/hyperlink" Target="https://github.com/bentley-historical-library/bhl_barcode" TargetMode="External"/><Relationship Id="rId6" Type="http://schemas.openxmlformats.org/officeDocument/2006/relationships/hyperlink" Target="https://github.com/bentley-historical-library/bhl_browse_pages" TargetMode="External"/><Relationship Id="rId7" Type="http://schemas.openxmlformats.org/officeDocument/2006/relationships/hyperlink" Target="https://github.com/bentley-historical-library/bhl_aspace_print_template" TargetMode="External"/><Relationship Id="rId8" Type="http://schemas.openxmlformats.org/officeDocument/2006/relationships/hyperlink" Target="https://github.com/YaleArchivesSpace/print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archivesspace.github.io/archivesspace/user/archivesspace-plug-ins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Supporting Internal Workflows with Plugins at the Bentley Historical Library</a:t>
            </a:r>
            <a:endParaRPr sz="38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4"/>
            <a:ext cx="7801500" cy="16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Dallas Pillen</a:t>
            </a:r>
            <a:endParaRPr sz="2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Archivist for Metadata and Digital Curation</a:t>
            </a:r>
            <a:endParaRPr sz="2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University of Michigan Bentley Historical Library</a:t>
            </a:r>
            <a:endParaRPr sz="2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djpillen@umich.edu</a:t>
            </a:r>
            <a:endParaRPr sz="2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604200"/>
            <a:ext cx="8520600" cy="40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700"/>
              <a:t>As a collections manager/processing archivist I need to know the donor number so that I can identify all accessions by a donor/reference the donor file/include the donor number in a finding aid/catalog record</a:t>
            </a:r>
            <a:endParaRPr sz="3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300"/>
              <a:t>As a development officer I need to update agent records with a unique identifier from the university’s donor relations database</a:t>
            </a:r>
            <a:endParaRPr sz="3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925" y="152400"/>
            <a:ext cx="7676138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Donor Details Plugin</a:t>
            </a:r>
            <a:endParaRPr/>
          </a:p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https://github.com/bentley-historical-library/donor_details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Adds 3 unique identifiers for donors of archival materials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Donor number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Local unique identifier. Corresponds to donor files with gift agreements, correspondence, etc.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DART LID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U-M Donor Alumni Relations Tool identifier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BEAL Contact ID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Legacy accessions/donor management system</a:t>
            </a:r>
            <a:endParaRPr sz="2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94875"/>
            <a:ext cx="8839201" cy="1753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800"/>
              <a:t>As a collections manager I need to search/view specific fields within an accession record so that I can find specific material and types of material</a:t>
            </a:r>
            <a:endParaRPr sz="3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22363"/>
            <a:ext cx="8839200" cy="3298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BHL Accession Search Results</a:t>
            </a:r>
            <a:endParaRPr/>
          </a:p>
        </p:txBody>
      </p:sp>
      <p:sp>
        <p:nvSpPr>
          <p:cNvPr id="147" name="Google Shape;14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https://github.com/bentley-historical-library/bhl_accession_search</a:t>
            </a:r>
            <a:endParaRPr sz="2200"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700" y="1738200"/>
            <a:ext cx="8586599" cy="307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>
            <p:ph idx="1" type="body"/>
          </p:nvPr>
        </p:nvSpPr>
        <p:spPr>
          <a:xfrm>
            <a:off x="311700" y="863550"/>
            <a:ext cx="8520600" cy="35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/>
              <a:t>As a field archivist/processing archivist I need to know the staff member responsible for accessioning/transferring material so I can generate reports for materials accessioned by a particular field archivist/ask questions related to content, context, and provenance</a:t>
            </a:r>
            <a:endParaRPr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Accession Events</a:t>
            </a:r>
            <a:endParaRPr/>
          </a:p>
        </p:txBody>
      </p:sp>
      <p:sp>
        <p:nvSpPr>
          <p:cNvPr id="159" name="Google Shape;15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Legacy system had a “staff received” field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Uncontrolled, free text field</a:t>
            </a:r>
            <a:endParaRPr sz="19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Decided to use an ArchivesSpace Event linked to staff member’s user agent record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Desire was expressed to streamline the creation of those Events</a:t>
            </a:r>
            <a:endParaRPr sz="19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1900"/>
              <a:t>Accession events plugin: </a:t>
            </a:r>
            <a:r>
              <a:rPr lang="en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https://github.com/bentley-historical-library/accession_events</a:t>
            </a:r>
            <a:endParaRPr sz="23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900"/>
              <a:t>Fork of </a:t>
            </a:r>
            <a:r>
              <a:rPr lang="en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https://github.com/hudmol/accession_events</a:t>
            </a:r>
            <a:endParaRPr sz="19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Automatically creates specified Events when a new Accession record is created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Focus on Internal Workflows?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400"/>
              <a:t>As an accessioning/processing archivist, I need to know that I am entering all required, locally preferred, and optional information correctly so that I can make sure I do not leave out pertinent information</a:t>
            </a:r>
            <a:endParaRPr sz="3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Interface Modifications</a:t>
            </a:r>
            <a:endParaRPr/>
          </a:p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900"/>
              <a:t>BHL ASpace Translations: </a:t>
            </a:r>
            <a:r>
              <a:rPr lang="en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https://github.com/bentley-historical-library/bhl_aspace_translations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Modifies field names and tool tips to match BHL’s local documentation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094" y="1942700"/>
            <a:ext cx="8364530" cy="3130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Interface Modifications</a:t>
            </a:r>
            <a:endParaRPr/>
          </a:p>
        </p:txBody>
      </p:sp>
      <p:sp>
        <p:nvSpPr>
          <p:cNvPr id="177" name="Google Shape;177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Defined in Basic: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https://github.com/bentley-historical-library/user_defined_in_basic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Fork of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https://github.com/hudmol/user_defined_in_basic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Moves specified user defined fields into the Basic Information section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BHL Accession Read Only Fields: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https://github.com/bentley-historical-library/bhl_accession_readonly_fields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Makes unused legacy fields read only</a:t>
            </a:r>
            <a:endParaRPr/>
          </a:p>
        </p:txBody>
      </p:sp>
      <p:pic>
        <p:nvPicPr>
          <p:cNvPr id="178" name="Google Shape;178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9662" y="2640751"/>
            <a:ext cx="7704675" cy="247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Interface Modifications</a:t>
            </a:r>
            <a:endParaRPr/>
          </a:p>
        </p:txBody>
      </p:sp>
      <p:sp>
        <p:nvSpPr>
          <p:cNvPr id="184" name="Google Shape;184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BHL ASpace accessrestrict Text: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https://github.com/bentley-historical-library/bhl_aspace_accessrestrict_text</a:t>
            </a:r>
            <a:endParaRPr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Populates Conditions Governing Access note based on Local Restriction Type/Restriction End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5" name="Google Shape;185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61450" y="1788125"/>
            <a:ext cx="5269125" cy="3325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/>
          <p:nvPr>
            <p:ph idx="1" type="body"/>
          </p:nvPr>
        </p:nvSpPr>
        <p:spPr>
          <a:xfrm>
            <a:off x="311700" y="508800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As a field/university archivist I need to aggregate accession data for a given donor/university unit by donor number so that I can track and compile multiple accessions for a given donor/university unit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As a field/university archivist I need to aggregate accession data for general collecting areas so that I can prioritize and manage the backlog and generate statistics for business intelligence purposes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As a development officer I need to produce reports from ArchivesSpace to add information to the university’s donor relations database</a:t>
            </a:r>
            <a:endParaRPr sz="23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</a:t>
            </a:r>
            <a:endParaRPr/>
          </a:p>
        </p:txBody>
      </p:sp>
      <p:sp>
        <p:nvSpPr>
          <p:cNvPr id="196" name="Google Shape;196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/>
              <a:t>BHL ASpace Reports: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https://github.com/bentley-historical-library/bhl_aspace_reports</a:t>
            </a:r>
            <a:endParaRPr/>
          </a:p>
        </p:txBody>
      </p:sp>
      <p:pic>
        <p:nvPicPr>
          <p:cNvPr id="197" name="Google Shape;197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731875"/>
            <a:ext cx="9144000" cy="3302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Other Plugins</a:t>
            </a:r>
            <a:endParaRPr/>
          </a:p>
        </p:txBody>
      </p:sp>
      <p:sp>
        <p:nvSpPr>
          <p:cNvPr id="203" name="Google Shape;203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BHL EAD Importer: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https://github.com/bentley-historical-library/bhl-ead-importer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migrating legacy EADs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BHL EAD Exporter: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https://github.com/bentley-historical-library/bhl-ead-exporter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Modifies EADs for BHL’s finding aid platform (DLXS)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BHL Barcode: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https://github.com/bentley-historical-library/bhl_barcode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Adds several API endpoints to return information for Aeon and digitization workflows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BHL Browse Pages: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https://github.com/bentley-historical-library/bhl_browse_pages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Updates list of finding aids on BHL’s WordPress 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BHL ASpace Print Template: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https://github.com/bentley-historical-library/bhl_aspace_print_template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Modifies print stylesheet for accession records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Heavily influenced by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https://github.com/YaleArchivesSpace/print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Thoughts</a:t>
            </a:r>
            <a:endParaRPr/>
          </a:p>
        </p:txBody>
      </p:sp>
      <p:sp>
        <p:nvSpPr>
          <p:cNvPr id="209" name="Google Shape;209;p39"/>
          <p:cNvSpPr txBox="1"/>
          <p:nvPr>
            <p:ph idx="1" type="body"/>
          </p:nvPr>
        </p:nvSpPr>
        <p:spPr>
          <a:xfrm>
            <a:off x="311700" y="1152475"/>
            <a:ext cx="8520600" cy="365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We’re using a lot of plugins!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We also have a lot of justifications: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We’ve identified specific local needs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Most plugins do one small, specific thing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Most p</a:t>
            </a:r>
            <a:r>
              <a:rPr lang="en" sz="2200"/>
              <a:t>lugins are not supporting critical functionality or modifying the ArchivesSpace data model, but make the application generally easier for BHL staff to use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Important to document what plugins are being used, how they work, which aspects of the core application they modify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ArchivesSpace Does a Lot!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Accessions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Resources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Controlled vocabularies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Container/location management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Reports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Rapid Data Entry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Import/export</a:t>
            </a:r>
            <a:endParaRPr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Community Does a Lot!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Staff Interface Enhancement Working Group (SIEWG)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Public User Interface enhancement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Dev. Pri.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Yale container management plugin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Harvard Excel import plugin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Systems integrations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User and Technical Advisory Councils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yet...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6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Generalizable ArchivesSpace core code improvements and community projects can’t support </a:t>
            </a:r>
            <a:r>
              <a:rPr i="1" lang="en" sz="2600"/>
              <a:t>all </a:t>
            </a:r>
            <a:r>
              <a:rPr lang="en" sz="2600"/>
              <a:t>local needs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BHL identified several needs during and since implementation that are very local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Interviewed users of the application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Turned results into user stories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Evaluated whether or not users’ needs were supported by default application functionality, community-supported enhancements, or local modifications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Plugins?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ArchivesSpace has a robust plugin architecture</a:t>
            </a:r>
            <a:endParaRPr sz="2400"/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http://archivesspace.github.io/archivesspace/user/archivesspace-plug-ins/</a:t>
            </a:r>
            <a:endParaRPr sz="17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Can modify most aspects of the application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Plugins can benefit all users, regardless of technical ability or system-specific expertise</a:t>
            </a:r>
            <a:endParaRPr sz="24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ArchivesSpace API is also powerful, but requires specialized knowledge and technical ability</a:t>
            </a:r>
            <a:endParaRPr sz="2400"/>
          </a:p>
        </p:txBody>
      </p:sp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Plugins are Powerful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Caveats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6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Plugin development itself requires specialized knowledge and technical ability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Depending on what you want to do, might require: Ruby, JavaScript, HTML, CSS, SQL</a:t>
            </a:r>
            <a:endParaRPr sz="20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New ArchivesSpace releases might be incompatible with existing plugins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If possible, adapt local practice to match default functionality and use plugins for small, specific, non-critical functionality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Identifying and Supporting Local Needs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