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304" r:id="rId3"/>
    <p:sldId id="495" r:id="rId4"/>
    <p:sldId id="497" r:id="rId5"/>
    <p:sldId id="288" r:id="rId6"/>
    <p:sldId id="498" r:id="rId7"/>
    <p:sldId id="257" r:id="rId8"/>
    <p:sldId id="258" r:id="rId9"/>
    <p:sldId id="259" r:id="rId10"/>
    <p:sldId id="260" r:id="rId11"/>
    <p:sldId id="499" r:id="rId12"/>
    <p:sldId id="500" r:id="rId13"/>
    <p:sldId id="262" r:id="rId14"/>
    <p:sldId id="501" r:id="rId15"/>
    <p:sldId id="266" r:id="rId16"/>
    <p:sldId id="263" r:id="rId17"/>
    <p:sldId id="267" r:id="rId18"/>
    <p:sldId id="268" r:id="rId19"/>
    <p:sldId id="269" r:id="rId20"/>
    <p:sldId id="264" r:id="rId21"/>
    <p:sldId id="270" r:id="rId22"/>
    <p:sldId id="271" r:id="rId23"/>
    <p:sldId id="261" r:id="rId24"/>
    <p:sldId id="502" r:id="rId25"/>
    <p:sldId id="503" r:id="rId26"/>
    <p:sldId id="504" r:id="rId27"/>
    <p:sldId id="505" r:id="rId28"/>
    <p:sldId id="524" r:id="rId29"/>
    <p:sldId id="645" r:id="rId30"/>
    <p:sldId id="644" r:id="rId31"/>
    <p:sldId id="646" r:id="rId32"/>
    <p:sldId id="655" r:id="rId33"/>
    <p:sldId id="649" r:id="rId34"/>
    <p:sldId id="650" r:id="rId35"/>
    <p:sldId id="647" r:id="rId36"/>
    <p:sldId id="652" r:id="rId37"/>
    <p:sldId id="648" r:id="rId38"/>
    <p:sldId id="653" r:id="rId39"/>
    <p:sldId id="656" r:id="rId40"/>
    <p:sldId id="657" r:id="rId41"/>
    <p:sldId id="658" r:id="rId42"/>
    <p:sldId id="659" r:id="rId43"/>
    <p:sldId id="660" r:id="rId44"/>
    <p:sldId id="661" r:id="rId45"/>
    <p:sldId id="662" r:id="rId46"/>
    <p:sldId id="506" r:id="rId47"/>
    <p:sldId id="507" r:id="rId48"/>
    <p:sldId id="508" r:id="rId49"/>
    <p:sldId id="509" r:id="rId50"/>
    <p:sldId id="510" r:id="rId51"/>
    <p:sldId id="511" r:id="rId52"/>
    <p:sldId id="512" r:id="rId53"/>
    <p:sldId id="513" r:id="rId54"/>
    <p:sldId id="514" r:id="rId55"/>
    <p:sldId id="515" r:id="rId56"/>
    <p:sldId id="516" r:id="rId57"/>
    <p:sldId id="517" r:id="rId58"/>
    <p:sldId id="518" r:id="rId59"/>
    <p:sldId id="519" r:id="rId60"/>
    <p:sldId id="520" r:id="rId61"/>
    <p:sldId id="521" r:id="rId62"/>
    <p:sldId id="522" r:id="rId63"/>
    <p:sldId id="523" r:id="rId64"/>
    <p:sldId id="49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D0FF"/>
    <a:srgbClr val="27457B"/>
    <a:srgbClr val="2729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57" autoAdjust="0"/>
    <p:restoredTop sz="94660"/>
  </p:normalViewPr>
  <p:slideViewPr>
    <p:cSldViewPr snapToGrid="0">
      <p:cViewPr varScale="1">
        <p:scale>
          <a:sx n="107" d="100"/>
          <a:sy n="107" d="100"/>
        </p:scale>
        <p:origin x="19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6FA98-A724-4CE9-A10B-4EAD0EC11440}" type="datetimeFigureOut">
              <a:rPr lang="en-US" smtClean="0"/>
              <a:t>11/14/19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756A8-1EBA-407D-B214-5B47C0FD8181}" type="slidenum">
              <a:rPr lang="en-US" smtClean="0"/>
              <a:t>‹#›</a:t>
            </a:fld>
            <a:endParaRPr lang="en-US"/>
          </a:p>
        </p:txBody>
      </p:sp>
    </p:spTree>
    <p:extLst>
      <p:ext uri="{BB962C8B-B14F-4D97-AF65-F5344CB8AC3E}">
        <p14:creationId xmlns:p14="http://schemas.microsoft.com/office/powerpoint/2010/main" val="227944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17900" y="450850"/>
            <a:ext cx="10588625" cy="5956300"/>
          </a:xfrm>
          <a:prstGeom prst="rect">
            <a:avLst/>
          </a:prstGeom>
        </p:spPr>
      </p:sp>
      <p:sp>
        <p:nvSpPr>
          <p:cNvPr id="4" name="Slide Number Placeholder 3"/>
          <p:cNvSpPr>
            <a:spLocks noGrp="1"/>
          </p:cNvSpPr>
          <p:nvPr>
            <p:ph type="sldNum" sz="quarter" idx="5"/>
          </p:nvPr>
        </p:nvSpPr>
        <p:spPr/>
        <p:txBody>
          <a:bodyPr/>
          <a:lstStyle/>
          <a:p>
            <a:fld id="{A93CE442-91EF-0340-87ED-EF2CEEE84742}" type="slidenum">
              <a:rPr lang="en-US" smtClean="0"/>
              <a:t>11</a:t>
            </a:fld>
            <a:endParaRPr lang="en-US"/>
          </a:p>
        </p:txBody>
      </p:sp>
      <p:sp>
        <p:nvSpPr>
          <p:cNvPr id="5" name="Notes Placeholder 4">
            <a:extLst>
              <a:ext uri="{FF2B5EF4-FFF2-40B4-BE49-F238E27FC236}">
                <a16:creationId xmlns:a16="http://schemas.microsoft.com/office/drawing/2014/main" id="{274D6E79-3285-465D-AF82-08166A72CBCF}"/>
              </a:ext>
            </a:extLst>
          </p:cNvPr>
          <p:cNvSpPr>
            <a:spLocks noGrp="1"/>
          </p:cNvSpPr>
          <p:nvPr>
            <p:ph type="body" idx="1"/>
          </p:nvPr>
        </p:nvSpPr>
        <p:spPr/>
        <p:txBody>
          <a:bodyPr/>
          <a:lstStyle/>
          <a:p>
            <a:r>
              <a:rPr lang="en-US"/>
              <a:t>Good morning! My name is Dawne Howard Lucas and I’m a Technical Services Archivist at the University of North Carolina at Chapel Hill’s Wilson Special</a:t>
            </a:r>
            <a:r>
              <a:rPr lang="en-US" baseline="0"/>
              <a:t> Collections Library</a:t>
            </a:r>
            <a:r>
              <a:rPr lang="en-US"/>
              <a:t>. I’m excited to talk to you about our recent</a:t>
            </a:r>
            <a:r>
              <a:rPr lang="mr-IN"/>
              <a:t>…</a:t>
            </a:r>
            <a:r>
              <a:rPr lang="en-US"/>
              <a:t>and ongoing</a:t>
            </a:r>
            <a:r>
              <a:rPr lang="mr-IN"/>
              <a:t>…</a:t>
            </a:r>
            <a:r>
              <a:rPr lang="en-US" err="1"/>
              <a:t>ArchivesSpace</a:t>
            </a:r>
            <a:r>
              <a:rPr lang="en-US"/>
              <a:t> implementation.</a:t>
            </a:r>
          </a:p>
        </p:txBody>
      </p:sp>
    </p:spTree>
    <p:extLst>
      <p:ext uri="{BB962C8B-B14F-4D97-AF65-F5344CB8AC3E}">
        <p14:creationId xmlns:p14="http://schemas.microsoft.com/office/powerpoint/2010/main" val="3750835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17900" y="2206625"/>
            <a:ext cx="10588625" cy="5956300"/>
          </a:xfrm>
          <a:prstGeom prst="rect">
            <a:avLst/>
          </a:prstGeom>
        </p:spPr>
      </p:sp>
      <p:sp>
        <p:nvSpPr>
          <p:cNvPr id="3" name="Notes Placeholder 2"/>
          <p:cNvSpPr>
            <a:spLocks noGrp="1"/>
          </p:cNvSpPr>
          <p:nvPr>
            <p:ph type="body" idx="1"/>
          </p:nvPr>
        </p:nvSpPr>
        <p:spPr/>
        <p:txBody>
          <a:bodyPr/>
          <a:lstStyle/>
          <a:p>
            <a:r>
              <a:rPr lang="en-US">
                <a:cs typeface="Calibri"/>
              </a:rPr>
              <a:t>Phase 3 will be importing</a:t>
            </a:r>
            <a:r>
              <a:rPr lang="en-US" baseline="0">
                <a:cs typeface="Calibri"/>
              </a:rPr>
              <a:t> our finding aids and implementing the PUI. Since we’ve have been hand-coding finding aids using more or less the same procedure for more than 20 years, this will be a major workflow shift. We anticipate that there will be a lot of necessary legacy data cleanup, and we need to determine the best way to display or digital content. [go to next slide]</a:t>
            </a:r>
          </a:p>
          <a:p>
            <a:endParaRPr lang="en-US" baseline="0">
              <a:cs typeface="Calibri"/>
            </a:endParaRPr>
          </a:p>
          <a:p>
            <a:r>
              <a:rPr lang="en-US" baseline="0">
                <a:cs typeface="Calibri"/>
              </a:rPr>
              <a:t>We know we will want </a:t>
            </a:r>
            <a:r>
              <a:rPr lang="en-US" baseline="0" err="1">
                <a:cs typeface="Calibri"/>
              </a:rPr>
              <a:t>ArchivesSpace</a:t>
            </a:r>
            <a:r>
              <a:rPr lang="en-US" baseline="0">
                <a:cs typeface="Calibri"/>
              </a:rPr>
              <a:t> to communicate with Aeon, particularly to print locations information on the </a:t>
            </a:r>
            <a:r>
              <a:rPr lang="en-US" baseline="0" err="1">
                <a:cs typeface="Calibri"/>
              </a:rPr>
              <a:t>callslips</a:t>
            </a:r>
            <a:r>
              <a:rPr lang="en-US" baseline="0">
                <a:cs typeface="Calibri"/>
              </a:rPr>
              <a:t> without having to look it up manually. That will make all of our lives so much easier.</a:t>
            </a:r>
          </a:p>
          <a:p>
            <a:endParaRPr lang="en-US" baseline="0">
              <a:cs typeface="Calibri"/>
            </a:endParaRPr>
          </a:p>
          <a:p>
            <a:r>
              <a:rPr lang="en-US" baseline="0">
                <a:cs typeface="Calibri"/>
              </a:rPr>
              <a:t>We haven’t yet decided if we’re going to use the out of the box PUI or </a:t>
            </a:r>
            <a:r>
              <a:rPr lang="en-US" baseline="0" err="1">
                <a:cs typeface="Calibri"/>
              </a:rPr>
              <a:t>ArcLight</a:t>
            </a:r>
            <a:r>
              <a:rPr lang="en-US" baseline="0">
                <a:cs typeface="Calibri"/>
              </a:rPr>
              <a:t>, but we don’t need to make that decision yet.</a:t>
            </a:r>
          </a:p>
          <a:p>
            <a:endParaRPr lang="en-US" baseline="0">
              <a:cs typeface="Calibri"/>
            </a:endParaRPr>
          </a:p>
        </p:txBody>
      </p:sp>
      <p:sp>
        <p:nvSpPr>
          <p:cNvPr id="4" name="Slide Number Placeholder 3"/>
          <p:cNvSpPr>
            <a:spLocks noGrp="1"/>
          </p:cNvSpPr>
          <p:nvPr>
            <p:ph type="sldNum" sz="quarter" idx="5"/>
          </p:nvPr>
        </p:nvSpPr>
        <p:spPr/>
        <p:txBody>
          <a:bodyPr/>
          <a:lstStyle/>
          <a:p>
            <a:fld id="{A93CE442-91EF-0340-87ED-EF2CEEE84742}" type="slidenum">
              <a:rPr lang="en-US" smtClean="0"/>
              <a:t>20</a:t>
            </a:fld>
            <a:endParaRPr lang="en-US"/>
          </a:p>
        </p:txBody>
      </p:sp>
    </p:spTree>
    <p:extLst>
      <p:ext uri="{BB962C8B-B14F-4D97-AF65-F5344CB8AC3E}">
        <p14:creationId xmlns:p14="http://schemas.microsoft.com/office/powerpoint/2010/main" val="326246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a:t>
            </a:r>
            <a:r>
              <a:rPr lang="en-US" baseline="0"/>
              <a:t> of some of our digital content linked from our finding aids.</a:t>
            </a:r>
          </a:p>
          <a:p>
            <a:endParaRPr lang="en-US" baseline="0"/>
          </a:p>
          <a:p>
            <a:r>
              <a:rPr lang="en-US" baseline="0"/>
              <a:t>[go to next slide]</a:t>
            </a:r>
            <a:endParaRPr lang="en-US"/>
          </a:p>
        </p:txBody>
      </p:sp>
      <p:sp>
        <p:nvSpPr>
          <p:cNvPr id="4" name="Slide Number Placeholder 3"/>
          <p:cNvSpPr>
            <a:spLocks noGrp="1"/>
          </p:cNvSpPr>
          <p:nvPr>
            <p:ph type="sldNum" sz="quarter" idx="10"/>
          </p:nvPr>
        </p:nvSpPr>
        <p:spPr/>
        <p:txBody>
          <a:bodyPr/>
          <a:lstStyle/>
          <a:p>
            <a:fld id="{A93CE442-91EF-0340-87ED-EF2CEEE84742}" type="slidenum">
              <a:rPr lang="en-US" smtClean="0"/>
              <a:t>21</a:t>
            </a:fld>
            <a:endParaRPr lang="en-US"/>
          </a:p>
        </p:txBody>
      </p:sp>
    </p:spTree>
    <p:extLst>
      <p:ext uri="{BB962C8B-B14F-4D97-AF65-F5344CB8AC3E}">
        <p14:creationId xmlns:p14="http://schemas.microsoft.com/office/powerpoint/2010/main" val="263539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17900" y="2206625"/>
            <a:ext cx="10588625" cy="5956300"/>
          </a:xfrm>
          <a:prstGeom prst="rect">
            <a:avLst/>
          </a:prstGeom>
        </p:spPr>
      </p:sp>
      <p:sp>
        <p:nvSpPr>
          <p:cNvPr id="3" name="Notes Placeholder 2"/>
          <p:cNvSpPr>
            <a:spLocks noGrp="1"/>
          </p:cNvSpPr>
          <p:nvPr>
            <p:ph type="body" idx="1"/>
          </p:nvPr>
        </p:nvSpPr>
        <p:spPr/>
        <p:txBody>
          <a:bodyPr/>
          <a:lstStyle/>
          <a:p>
            <a:r>
              <a:rPr lang="en-US" baseline="0">
                <a:cs typeface="Calibri"/>
              </a:rPr>
              <a:t>We know we will want </a:t>
            </a:r>
            <a:r>
              <a:rPr lang="en-US" baseline="0" err="1">
                <a:cs typeface="Calibri"/>
              </a:rPr>
              <a:t>ArchivesSpace</a:t>
            </a:r>
            <a:r>
              <a:rPr lang="en-US" baseline="0">
                <a:cs typeface="Calibri"/>
              </a:rPr>
              <a:t> to communicate with Aeon, particularly to print locations information on the </a:t>
            </a:r>
            <a:r>
              <a:rPr lang="en-US" baseline="0" err="1">
                <a:cs typeface="Calibri"/>
              </a:rPr>
              <a:t>callslips</a:t>
            </a:r>
            <a:r>
              <a:rPr lang="en-US" baseline="0">
                <a:cs typeface="Calibri"/>
              </a:rPr>
              <a:t> without having to look it up manually. That will make all of our lives so much easier.</a:t>
            </a:r>
          </a:p>
          <a:p>
            <a:endParaRPr lang="en-US" baseline="0">
              <a:cs typeface="Calibri"/>
            </a:endParaRPr>
          </a:p>
          <a:p>
            <a:r>
              <a:rPr lang="en-US" baseline="0">
                <a:cs typeface="Calibri"/>
              </a:rPr>
              <a:t>We haven’t yet decided if we’re going to use the out of the box PUI or </a:t>
            </a:r>
            <a:r>
              <a:rPr lang="en-US" baseline="0" err="1">
                <a:cs typeface="Calibri"/>
              </a:rPr>
              <a:t>ArcLight</a:t>
            </a:r>
            <a:r>
              <a:rPr lang="en-US" baseline="0">
                <a:cs typeface="Calibri"/>
              </a:rPr>
              <a:t>, but we don’t need to make that decision yet.</a:t>
            </a:r>
          </a:p>
          <a:p>
            <a:endParaRPr lang="en-US" baseline="0">
              <a:cs typeface="Calibri"/>
            </a:endParaRPr>
          </a:p>
        </p:txBody>
      </p:sp>
      <p:sp>
        <p:nvSpPr>
          <p:cNvPr id="4" name="Slide Number Placeholder 3"/>
          <p:cNvSpPr>
            <a:spLocks noGrp="1"/>
          </p:cNvSpPr>
          <p:nvPr>
            <p:ph type="sldNum" sz="quarter" idx="5"/>
          </p:nvPr>
        </p:nvSpPr>
        <p:spPr/>
        <p:txBody>
          <a:bodyPr/>
          <a:lstStyle/>
          <a:p>
            <a:fld id="{A93CE442-91EF-0340-87ED-EF2CEEE84742}" type="slidenum">
              <a:rPr lang="en-US" smtClean="0"/>
              <a:t>22</a:t>
            </a:fld>
            <a:endParaRPr lang="en-US"/>
          </a:p>
        </p:txBody>
      </p:sp>
    </p:spTree>
    <p:extLst>
      <p:ext uri="{BB962C8B-B14F-4D97-AF65-F5344CB8AC3E}">
        <p14:creationId xmlns:p14="http://schemas.microsoft.com/office/powerpoint/2010/main" val="4071560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17900" y="2206625"/>
            <a:ext cx="10588625" cy="5956300"/>
          </a:xfrm>
          <a:prstGeom prst="rect">
            <a:avLst/>
          </a:prstGeom>
        </p:spPr>
      </p:sp>
      <p:sp>
        <p:nvSpPr>
          <p:cNvPr id="3" name="Notes Placeholder 2"/>
          <p:cNvSpPr>
            <a:spLocks noGrp="1"/>
          </p:cNvSpPr>
          <p:nvPr>
            <p:ph type="body" idx="1"/>
          </p:nvPr>
        </p:nvSpPr>
        <p:spPr/>
        <p:txBody>
          <a:bodyPr/>
          <a:lstStyle/>
          <a:p>
            <a:r>
              <a:rPr lang="en-US">
                <a:cs typeface="Calibri"/>
              </a:rPr>
              <a:t>Please feel free to contact me if</a:t>
            </a:r>
            <a:r>
              <a:rPr lang="en-US" baseline="0">
                <a:cs typeface="Calibri"/>
              </a:rPr>
              <a:t> you have questions or words of wisdom. Just note that although I do have a Twitter account I never check it, so don’t contact me that way.</a:t>
            </a:r>
          </a:p>
          <a:p>
            <a:endParaRPr lang="en-US" baseline="0">
              <a:cs typeface="Calibri"/>
            </a:endParaRPr>
          </a:p>
          <a:p>
            <a:r>
              <a:rPr lang="en-US" baseline="0">
                <a:cs typeface="Calibri"/>
              </a:rPr>
              <a:t>Thanks!</a:t>
            </a:r>
            <a:endParaRPr lang="en-US">
              <a:cs typeface="Calibri"/>
            </a:endParaRPr>
          </a:p>
        </p:txBody>
      </p:sp>
      <p:sp>
        <p:nvSpPr>
          <p:cNvPr id="4" name="Slide Number Placeholder 3"/>
          <p:cNvSpPr>
            <a:spLocks noGrp="1"/>
          </p:cNvSpPr>
          <p:nvPr>
            <p:ph type="sldNum" sz="quarter" idx="5"/>
          </p:nvPr>
        </p:nvSpPr>
        <p:spPr/>
        <p:txBody>
          <a:bodyPr/>
          <a:lstStyle/>
          <a:p>
            <a:fld id="{A93CE442-91EF-0340-87ED-EF2CEEE84742}" type="slidenum">
              <a:rPr lang="en-US" smtClean="0"/>
              <a:t>23</a:t>
            </a:fld>
            <a:endParaRPr lang="en-US"/>
          </a:p>
        </p:txBody>
      </p:sp>
    </p:spTree>
    <p:extLst>
      <p:ext uri="{BB962C8B-B14F-4D97-AF65-F5344CB8AC3E}">
        <p14:creationId xmlns:p14="http://schemas.microsoft.com/office/powerpoint/2010/main" val="3198912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6B848-9088-EC44-85BA-F98B6C6299DB}" type="slidenum">
              <a:rPr lang="en-US" smtClean="0"/>
              <a:t>28</a:t>
            </a:fld>
            <a:endParaRPr lang="en-US"/>
          </a:p>
        </p:txBody>
      </p:sp>
    </p:spTree>
    <p:extLst>
      <p:ext uri="{BB962C8B-B14F-4D97-AF65-F5344CB8AC3E}">
        <p14:creationId xmlns:p14="http://schemas.microsoft.com/office/powerpoint/2010/main" val="1514111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6B848-9088-EC44-85BA-F98B6C6299DB}" type="slidenum">
              <a:rPr lang="en-US" smtClean="0"/>
              <a:t>29</a:t>
            </a:fld>
            <a:endParaRPr lang="en-US"/>
          </a:p>
        </p:txBody>
      </p:sp>
    </p:spTree>
    <p:extLst>
      <p:ext uri="{BB962C8B-B14F-4D97-AF65-F5344CB8AC3E}">
        <p14:creationId xmlns:p14="http://schemas.microsoft.com/office/powerpoint/2010/main" val="1195937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6B848-9088-EC44-85BA-F98B6C6299DB}" type="slidenum">
              <a:rPr lang="en-US" smtClean="0"/>
              <a:t>30</a:t>
            </a:fld>
            <a:endParaRPr lang="en-US"/>
          </a:p>
        </p:txBody>
      </p:sp>
    </p:spTree>
    <p:extLst>
      <p:ext uri="{BB962C8B-B14F-4D97-AF65-F5344CB8AC3E}">
        <p14:creationId xmlns:p14="http://schemas.microsoft.com/office/powerpoint/2010/main" val="1514571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6B848-9088-EC44-85BA-F98B6C6299DB}" type="slidenum">
              <a:rPr lang="en-US" smtClean="0"/>
              <a:t>31</a:t>
            </a:fld>
            <a:endParaRPr lang="en-US"/>
          </a:p>
        </p:txBody>
      </p:sp>
    </p:spTree>
    <p:extLst>
      <p:ext uri="{BB962C8B-B14F-4D97-AF65-F5344CB8AC3E}">
        <p14:creationId xmlns:p14="http://schemas.microsoft.com/office/powerpoint/2010/main" val="332357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6B848-9088-EC44-85BA-F98B6C6299DB}" type="slidenum">
              <a:rPr lang="en-US" smtClean="0"/>
              <a:t>32</a:t>
            </a:fld>
            <a:endParaRPr lang="en-US"/>
          </a:p>
        </p:txBody>
      </p:sp>
    </p:spTree>
    <p:extLst>
      <p:ext uri="{BB962C8B-B14F-4D97-AF65-F5344CB8AC3E}">
        <p14:creationId xmlns:p14="http://schemas.microsoft.com/office/powerpoint/2010/main" val="225816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B848-9088-EC44-85BA-F98B6C6299DB}" type="slidenum">
              <a:rPr lang="en-US" smtClean="0"/>
              <a:t>33</a:t>
            </a:fld>
            <a:endParaRPr lang="en-US"/>
          </a:p>
        </p:txBody>
      </p:sp>
    </p:spTree>
    <p:extLst>
      <p:ext uri="{BB962C8B-B14F-4D97-AF65-F5344CB8AC3E}">
        <p14:creationId xmlns:p14="http://schemas.microsoft.com/office/powerpoint/2010/main" val="145283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17900" y="2206625"/>
            <a:ext cx="10588625" cy="5956300"/>
          </a:xfrm>
          <a:prstGeom prst="rect">
            <a:avLst/>
          </a:prstGeom>
        </p:spPr>
      </p:sp>
      <p:sp>
        <p:nvSpPr>
          <p:cNvPr id="3" name="Notes Placeholder 2"/>
          <p:cNvSpPr>
            <a:spLocks noGrp="1"/>
          </p:cNvSpPr>
          <p:nvPr>
            <p:ph type="body" idx="1"/>
          </p:nvPr>
        </p:nvSpPr>
        <p:spPr/>
        <p:txBody>
          <a:bodyPr/>
          <a:lstStyle/>
          <a:p>
            <a:r>
              <a:rPr lang="en-US" dirty="0">
                <a:cs typeface="Calibri"/>
              </a:rPr>
              <a:t>First I want to give you a very quick overview of Wilson Library just so you understand the scale of our organization. We have five different collections, about 50 full-time employees, plus students on top of that, and we have more than 10,000 accession records and more than 7,000 archives and manuscript collections. Since we are trying to break down the silos that exist between the collections, all of this information is part of one repository profile instead of 5 different repository profiles. There are 3 software developers involved in the implementation, with a fourth person serving as an advisor and strategist</a:t>
            </a:r>
          </a:p>
        </p:txBody>
      </p:sp>
      <p:sp>
        <p:nvSpPr>
          <p:cNvPr id="4" name="Slide Number Placeholder 3"/>
          <p:cNvSpPr>
            <a:spLocks noGrp="1"/>
          </p:cNvSpPr>
          <p:nvPr>
            <p:ph type="sldNum" sz="quarter" idx="5"/>
          </p:nvPr>
        </p:nvSpPr>
        <p:spPr/>
        <p:txBody>
          <a:bodyPr/>
          <a:lstStyle/>
          <a:p>
            <a:fld id="{A93CE442-91EF-0340-87ED-EF2CEEE84742}" type="slidenum">
              <a:rPr lang="en-US" smtClean="0"/>
              <a:t>12</a:t>
            </a:fld>
            <a:endParaRPr lang="en-US"/>
          </a:p>
        </p:txBody>
      </p:sp>
    </p:spTree>
    <p:extLst>
      <p:ext uri="{BB962C8B-B14F-4D97-AF65-F5344CB8AC3E}">
        <p14:creationId xmlns:p14="http://schemas.microsoft.com/office/powerpoint/2010/main" val="3567866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6B848-9088-EC44-85BA-F98B6C6299DB}" type="slidenum">
              <a:rPr lang="en-US" smtClean="0"/>
              <a:t>34</a:t>
            </a:fld>
            <a:endParaRPr lang="en-US"/>
          </a:p>
        </p:txBody>
      </p:sp>
    </p:spTree>
    <p:extLst>
      <p:ext uri="{BB962C8B-B14F-4D97-AF65-F5344CB8AC3E}">
        <p14:creationId xmlns:p14="http://schemas.microsoft.com/office/powerpoint/2010/main" val="150658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16B848-9088-EC44-85BA-F98B6C6299DB}" type="slidenum">
              <a:rPr lang="en-US" smtClean="0"/>
              <a:t>35</a:t>
            </a:fld>
            <a:endParaRPr lang="en-US"/>
          </a:p>
        </p:txBody>
      </p:sp>
    </p:spTree>
    <p:extLst>
      <p:ext uri="{BB962C8B-B14F-4D97-AF65-F5344CB8AC3E}">
        <p14:creationId xmlns:p14="http://schemas.microsoft.com/office/powerpoint/2010/main" val="425123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B848-9088-EC44-85BA-F98B6C6299DB}" type="slidenum">
              <a:rPr lang="en-US" smtClean="0"/>
              <a:t>36</a:t>
            </a:fld>
            <a:endParaRPr lang="en-US"/>
          </a:p>
        </p:txBody>
      </p:sp>
    </p:spTree>
    <p:extLst>
      <p:ext uri="{BB962C8B-B14F-4D97-AF65-F5344CB8AC3E}">
        <p14:creationId xmlns:p14="http://schemas.microsoft.com/office/powerpoint/2010/main" val="3554911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16B848-9088-EC44-85BA-F98B6C6299DB}" type="slidenum">
              <a:rPr lang="en-US" smtClean="0"/>
              <a:t>37</a:t>
            </a:fld>
            <a:endParaRPr lang="en-US"/>
          </a:p>
        </p:txBody>
      </p:sp>
    </p:spTree>
    <p:extLst>
      <p:ext uri="{BB962C8B-B14F-4D97-AF65-F5344CB8AC3E}">
        <p14:creationId xmlns:p14="http://schemas.microsoft.com/office/powerpoint/2010/main" val="2107902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16B848-9088-EC44-85BA-F98B6C6299DB}" type="slidenum">
              <a:rPr lang="en-US" smtClean="0"/>
              <a:t>38</a:t>
            </a:fld>
            <a:endParaRPr lang="en-US"/>
          </a:p>
        </p:txBody>
      </p:sp>
    </p:spTree>
    <p:extLst>
      <p:ext uri="{BB962C8B-B14F-4D97-AF65-F5344CB8AC3E}">
        <p14:creationId xmlns:p14="http://schemas.microsoft.com/office/powerpoint/2010/main" val="2030995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16B848-9088-EC44-85BA-F98B6C6299DB}" type="slidenum">
              <a:rPr lang="en-US" smtClean="0"/>
              <a:t>39</a:t>
            </a:fld>
            <a:endParaRPr lang="en-US"/>
          </a:p>
        </p:txBody>
      </p:sp>
    </p:spTree>
    <p:extLst>
      <p:ext uri="{BB962C8B-B14F-4D97-AF65-F5344CB8AC3E}">
        <p14:creationId xmlns:p14="http://schemas.microsoft.com/office/powerpoint/2010/main" val="3087885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9182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448a28d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448a28d1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7448a28d1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extLst>
      <p:ext uri="{BB962C8B-B14F-4D97-AF65-F5344CB8AC3E}">
        <p14:creationId xmlns:p14="http://schemas.microsoft.com/office/powerpoint/2010/main" val="961578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extLst>
      <p:ext uri="{BB962C8B-B14F-4D97-AF65-F5344CB8AC3E}">
        <p14:creationId xmlns:p14="http://schemas.microsoft.com/office/powerpoint/2010/main" val="4189690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b14bae63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6b14bae631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g6b14bae631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extLst>
      <p:ext uri="{BB962C8B-B14F-4D97-AF65-F5344CB8AC3E}">
        <p14:creationId xmlns:p14="http://schemas.microsoft.com/office/powerpoint/2010/main" val="1983474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17900" y="2206625"/>
            <a:ext cx="10588625" cy="5956300"/>
          </a:xfrm>
          <a:prstGeom prst="rect">
            <a:avLst/>
          </a:prstGeom>
        </p:spPr>
      </p:sp>
      <p:sp>
        <p:nvSpPr>
          <p:cNvPr id="3" name="Notes Placeholder 2"/>
          <p:cNvSpPr>
            <a:spLocks noGrp="1"/>
          </p:cNvSpPr>
          <p:nvPr>
            <p:ph type="body" idx="1"/>
          </p:nvPr>
        </p:nvSpPr>
        <p:spPr/>
        <p:txBody>
          <a:bodyPr/>
          <a:lstStyle/>
          <a:p>
            <a:r>
              <a:rPr lang="en-US">
                <a:cs typeface="Calibri"/>
              </a:rPr>
              <a:t>Before 2011, our accessions information was tracked in a Microsoft Access database. Information from that database was imported into Archivists’ Toolkit in 2011. We used Archivists’ Toolkit from 2011 until last month for accessions information only. We did not use the other AT modules in any sort of consistent or robust way. As of last month, we are using </a:t>
            </a:r>
            <a:r>
              <a:rPr lang="en-US" err="1">
                <a:cs typeface="Calibri"/>
              </a:rPr>
              <a:t>ArchivesSpace</a:t>
            </a:r>
            <a:r>
              <a:rPr lang="en-US">
                <a:cs typeface="Calibri"/>
              </a:rPr>
              <a:t> to record and track accessions information. It’s really exciting! </a:t>
            </a:r>
          </a:p>
          <a:p>
            <a:endParaRPr lang="en-US">
              <a:cs typeface="Calibri"/>
            </a:endParaRPr>
          </a:p>
          <a:p>
            <a:r>
              <a:rPr lang="en-US">
                <a:cs typeface="Calibri"/>
              </a:rPr>
              <a:t>We did create stub </a:t>
            </a:r>
            <a:r>
              <a:rPr lang="en-US" baseline="0">
                <a:cs typeface="Calibri"/>
              </a:rPr>
              <a:t>resource records in AT, but we have never used AT to generate finding aids. We create finding aids using EAD templates in </a:t>
            </a:r>
            <a:r>
              <a:rPr lang="en-US" baseline="0" err="1">
                <a:cs typeface="Calibri"/>
              </a:rPr>
              <a:t>NoteTab</a:t>
            </a:r>
            <a:r>
              <a:rPr lang="en-US" baseline="0">
                <a:cs typeface="Calibri"/>
              </a:rPr>
              <a:t> and Oxygen, and we manage version control via </a:t>
            </a:r>
            <a:r>
              <a:rPr lang="en-US">
                <a:cs typeface="Calibri"/>
              </a:rPr>
              <a:t>GitLab</a:t>
            </a:r>
            <a:r>
              <a:rPr lang="en-US" baseline="0">
                <a:cs typeface="Calibri"/>
              </a:rPr>
              <a:t>.</a:t>
            </a:r>
            <a:endParaRPr lang="en-US">
              <a:cs typeface="Calibri"/>
            </a:endParaRPr>
          </a:p>
        </p:txBody>
      </p:sp>
      <p:sp>
        <p:nvSpPr>
          <p:cNvPr id="4" name="Slide Number Placeholder 3"/>
          <p:cNvSpPr>
            <a:spLocks noGrp="1"/>
          </p:cNvSpPr>
          <p:nvPr>
            <p:ph type="sldNum" sz="quarter" idx="5"/>
          </p:nvPr>
        </p:nvSpPr>
        <p:spPr/>
        <p:txBody>
          <a:bodyPr/>
          <a:lstStyle/>
          <a:p>
            <a:fld id="{A93CE442-91EF-0340-87ED-EF2CEEE84742}" type="slidenum">
              <a:rPr lang="en-US" smtClean="0"/>
              <a:t>13</a:t>
            </a:fld>
            <a:endParaRPr lang="en-US"/>
          </a:p>
        </p:txBody>
      </p:sp>
    </p:spTree>
    <p:extLst>
      <p:ext uri="{BB962C8B-B14F-4D97-AF65-F5344CB8AC3E}">
        <p14:creationId xmlns:p14="http://schemas.microsoft.com/office/powerpoint/2010/main" val="99058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5681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0096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lot of conversation around the idea to migrate from AT to </a:t>
            </a:r>
            <a:r>
              <a:rPr lang="en-US" baseline="0" dirty="0" err="1"/>
              <a:t>ArchivesSpace</a:t>
            </a:r>
            <a:r>
              <a:rPr lang="en-US" baseline="0" dirty="0"/>
              <a:t>. AT seemed to meet our needs. We were using AT to create finding aids and using XTF software to display our finding aids online, and all of this seemed adequate. Finding aid could easily be made available to our researchers, everyone was familiar with the software, but whenever adoption for new software takes place, there has to be conversation about how will this eventually help lead us into the future. Are there upcoming needs that new software will help us to better support our stakeholders and what will continue to keep us up-to-date and be able to ultimately provide the best access possible.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Like</a:t>
            </a:r>
            <a:r>
              <a:rPr lang="en-US" baseline="0" dirty="0"/>
              <a:t> many of you have done and will continue to do when you are considering new software adoption, we considered the basic impact it would have on our stakeholders, our staff, and our budget. While our main concern as far as stakeholders go was access to our finding aids and our collections online, we wanted to make sure we are considering the ease of access, the ease of use for staff, the adoption by the archival community and our admin support for the change</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realized that implementing</a:t>
            </a:r>
            <a:r>
              <a:rPr lang="en-US" baseline="0" dirty="0"/>
              <a:t> </a:t>
            </a:r>
            <a:r>
              <a:rPr lang="en-US" baseline="0" dirty="0" err="1"/>
              <a:t>Aspace</a:t>
            </a:r>
            <a:r>
              <a:rPr lang="en-US" baseline="0" dirty="0"/>
              <a:t>, especially in this early phase would take a collaborative effort. Only a few institutions had made the migration and let’s be honest, it’s open source software and was still very much a work in progress and still is and when you’re considering making this investment in resources, it’s harder without a well established community of users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chose to implement and become </a:t>
            </a:r>
            <a:r>
              <a:rPr lang="en-US" baseline="0" dirty="0" err="1"/>
              <a:t>ASpace</a:t>
            </a:r>
            <a:r>
              <a:rPr lang="en-US" baseline="0" dirty="0"/>
              <a:t> members – based on the factors listed on the screen – AT fitted our needs at the moment but </a:t>
            </a:r>
            <a:r>
              <a:rPr lang="en-US" baseline="0" dirty="0" err="1"/>
              <a:t>ASpace</a:t>
            </a:r>
            <a:r>
              <a:rPr lang="en-US" baseline="0" dirty="0"/>
              <a:t> has allowed us to expand and better fulfill the needs of the archives and our stakeholders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During implementation, we created the </a:t>
            </a:r>
            <a:r>
              <a:rPr lang="en-US" baseline="0" dirty="0" err="1"/>
              <a:t>ASpace</a:t>
            </a:r>
            <a:r>
              <a:rPr lang="en-US" baseline="0" dirty="0"/>
              <a:t> Working Group at the AUC which had members from different departments in the library – this group worked with/consulted with other groups in the Atlanta area – Atlanta Area Digital Archivists; Georgia </a:t>
            </a:r>
            <a:r>
              <a:rPr lang="en-US" baseline="0" dirty="0" err="1"/>
              <a:t>ASpace</a:t>
            </a:r>
            <a:r>
              <a:rPr lang="en-US" baseline="0" dirty="0"/>
              <a:t> phone meetings;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group helped with implementation and decisions around </a:t>
            </a:r>
            <a:r>
              <a:rPr lang="en-US" baseline="0" dirty="0" err="1"/>
              <a:t>ASpace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7907B62-636E-446F-B90C-CDBD5BB0ABD3}" type="slidenum">
              <a:rPr lang="en-US" smtClean="0"/>
              <a:t>52</a:t>
            </a:fld>
            <a:endParaRPr lang="en-US"/>
          </a:p>
        </p:txBody>
      </p:sp>
    </p:spTree>
    <p:extLst>
      <p:ext uri="{BB962C8B-B14F-4D97-AF65-F5344CB8AC3E}">
        <p14:creationId xmlns:p14="http://schemas.microsoft.com/office/powerpoint/2010/main" val="3278009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migrate from AT, we decided to hire</a:t>
            </a:r>
            <a:r>
              <a:rPr lang="en-US" baseline="0" dirty="0"/>
              <a:t> a contractor</a:t>
            </a:r>
          </a:p>
          <a:p>
            <a:r>
              <a:rPr lang="en-US" baseline="0" dirty="0"/>
              <a:t>The migration from AT </a:t>
            </a:r>
            <a:r>
              <a:rPr lang="en-US" baseline="0" dirty="0" err="1"/>
              <a:t>at</a:t>
            </a:r>
            <a:r>
              <a:rPr lang="en-US" baseline="0" dirty="0"/>
              <a:t> the time required minimal qc and data clean up after wards</a:t>
            </a:r>
          </a:p>
          <a:p>
            <a:r>
              <a:rPr lang="en-US" baseline="0" dirty="0"/>
              <a:t>There were some funky things that happened but they were not major</a:t>
            </a:r>
          </a:p>
          <a:p>
            <a:r>
              <a:rPr lang="en-US" baseline="0" dirty="0"/>
              <a:t>Our instance is also hosted locally – which was a decision made before implementing</a:t>
            </a:r>
          </a:p>
          <a:p>
            <a:r>
              <a:rPr lang="en-US" baseline="0" dirty="0"/>
              <a:t>Our IT department supports the functions of </a:t>
            </a:r>
            <a:r>
              <a:rPr lang="en-US" baseline="0" dirty="0" err="1"/>
              <a:t>ASpace</a:t>
            </a:r>
            <a:r>
              <a:rPr lang="en-US" baseline="0" dirty="0"/>
              <a:t> – they can do troubleshooting</a:t>
            </a:r>
          </a:p>
          <a:p>
            <a:r>
              <a:rPr lang="en-US" baseline="0" dirty="0"/>
              <a:t>And our digital services department manages our instance</a:t>
            </a:r>
          </a:p>
          <a:p>
            <a:r>
              <a:rPr lang="en-US" baseline="0" dirty="0"/>
              <a:t>Our hired contractor for the migration stays on as a contractor for upgrades and fixes that can’t be done by IT or our digital services department</a:t>
            </a:r>
          </a:p>
          <a:p>
            <a:endParaRPr lang="en-US" dirty="0"/>
          </a:p>
        </p:txBody>
      </p:sp>
      <p:sp>
        <p:nvSpPr>
          <p:cNvPr id="4" name="Slide Number Placeholder 3"/>
          <p:cNvSpPr>
            <a:spLocks noGrp="1"/>
          </p:cNvSpPr>
          <p:nvPr>
            <p:ph type="sldNum" sz="quarter" idx="10"/>
          </p:nvPr>
        </p:nvSpPr>
        <p:spPr/>
        <p:txBody>
          <a:bodyPr/>
          <a:lstStyle/>
          <a:p>
            <a:fld id="{67907B62-636E-446F-B90C-CDBD5BB0ABD3}" type="slidenum">
              <a:rPr lang="en-US" smtClean="0"/>
              <a:t>53</a:t>
            </a:fld>
            <a:endParaRPr lang="en-US"/>
          </a:p>
        </p:txBody>
      </p:sp>
    </p:spTree>
    <p:extLst>
      <p:ext uri="{BB962C8B-B14F-4D97-AF65-F5344CB8AC3E}">
        <p14:creationId xmlns:p14="http://schemas.microsoft.com/office/powerpoint/2010/main" val="1675564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begin with, </a:t>
            </a:r>
            <a:r>
              <a:rPr lang="en-US" baseline="0" dirty="0" err="1"/>
              <a:t>ASpace</a:t>
            </a:r>
            <a:r>
              <a:rPr lang="en-US" baseline="0" dirty="0"/>
              <a:t> for us for solely u</a:t>
            </a:r>
            <a:r>
              <a:rPr lang="en-US" dirty="0"/>
              <a:t>sed for</a:t>
            </a:r>
            <a:r>
              <a:rPr lang="en-US" baseline="0" dirty="0"/>
              <a:t> the creation of finding aids; added digital objects</a:t>
            </a:r>
          </a:p>
          <a:p>
            <a:r>
              <a:rPr lang="en-US" baseline="0" dirty="0"/>
              <a:t>All the archives department has been trained on using </a:t>
            </a:r>
            <a:r>
              <a:rPr lang="en-US" baseline="0" dirty="0" err="1"/>
              <a:t>ArchivesSpace</a:t>
            </a:r>
            <a:r>
              <a:rPr lang="en-US" baseline="0" dirty="0"/>
              <a:t> – mainly used by processing archivists and part time staff for creating finding aids</a:t>
            </a:r>
          </a:p>
          <a:p>
            <a:r>
              <a:rPr lang="en-US" baseline="0" dirty="0"/>
              <a:t>From the beginning wanted it to be the one place for intellectual control over our collections</a:t>
            </a:r>
          </a:p>
          <a:p>
            <a:r>
              <a:rPr lang="en-US" baseline="0" dirty="0"/>
              <a:t>Creation of a institutional manual – updated regularly to reflect upgrades to application</a:t>
            </a:r>
          </a:p>
          <a:p>
            <a:r>
              <a:rPr lang="en-US" baseline="0" dirty="0"/>
              <a:t>Decided to continue to use XTF for our online finding aids website rather than use </a:t>
            </a:r>
            <a:r>
              <a:rPr lang="en-US" baseline="0" dirty="0" err="1"/>
              <a:t>ASpace</a:t>
            </a:r>
            <a:r>
              <a:rPr lang="en-US" baseline="0" dirty="0"/>
              <a:t> - the PUI at that time did not support our users needs</a:t>
            </a:r>
          </a:p>
          <a:p>
            <a:r>
              <a:rPr lang="en-US" baseline="0" dirty="0"/>
              <a:t>Required us to export EAD and upload to XTF</a:t>
            </a:r>
          </a:p>
          <a:p>
            <a:endParaRPr lang="en-US" dirty="0"/>
          </a:p>
        </p:txBody>
      </p:sp>
      <p:sp>
        <p:nvSpPr>
          <p:cNvPr id="4" name="Slide Number Placeholder 3"/>
          <p:cNvSpPr>
            <a:spLocks noGrp="1"/>
          </p:cNvSpPr>
          <p:nvPr>
            <p:ph type="sldNum" sz="quarter" idx="10"/>
          </p:nvPr>
        </p:nvSpPr>
        <p:spPr/>
        <p:txBody>
          <a:bodyPr/>
          <a:lstStyle/>
          <a:p>
            <a:fld id="{67907B62-636E-446F-B90C-CDBD5BB0ABD3}" type="slidenum">
              <a:rPr lang="en-US" smtClean="0"/>
              <a:t>54</a:t>
            </a:fld>
            <a:endParaRPr lang="en-US"/>
          </a:p>
        </p:txBody>
      </p:sp>
    </p:spTree>
    <p:extLst>
      <p:ext uri="{BB962C8B-B14F-4D97-AF65-F5344CB8AC3E}">
        <p14:creationId xmlns:p14="http://schemas.microsoft.com/office/powerpoint/2010/main" val="1046715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the release of v2.1.0 that included the updated PUI – we decided to investigate which interface would work best for our users/stakeholders</a:t>
            </a:r>
          </a:p>
          <a:p>
            <a:r>
              <a:rPr lang="en-US" baseline="0" dirty="0"/>
              <a:t>XTF not supported by a community since 2012</a:t>
            </a:r>
          </a:p>
          <a:p>
            <a:r>
              <a:rPr lang="en-US" baseline="0" dirty="0"/>
              <a:t>I along with a member of the digital services department worked together to create a user study comparing XTF and </a:t>
            </a:r>
            <a:r>
              <a:rPr lang="en-US" baseline="0" dirty="0" err="1"/>
              <a:t>ASpace</a:t>
            </a:r>
            <a:endParaRPr lang="en-US" baseline="0" dirty="0"/>
          </a:p>
          <a:p>
            <a:r>
              <a:rPr lang="en-US" baseline="0" dirty="0"/>
              <a:t>We didn’t customize </a:t>
            </a:r>
            <a:r>
              <a:rPr lang="en-US" baseline="0" dirty="0" err="1"/>
              <a:t>ASpace</a:t>
            </a:r>
            <a:r>
              <a:rPr lang="en-US" baseline="0" dirty="0"/>
              <a:t> for this study, we just made sure all finding aids were published and available for the testing and had updated to v2.3.0</a:t>
            </a:r>
          </a:p>
          <a:p>
            <a:r>
              <a:rPr lang="en-US" baseline="0" dirty="0"/>
              <a:t>Used a mixed-method study –  included a survey, focus group discussion, and user observation. </a:t>
            </a:r>
          </a:p>
          <a:p>
            <a:r>
              <a:rPr lang="en-US" baseline="0" dirty="0"/>
              <a:t>We created a focus group with a script and with a survey that asked attendees to do various tests in each interface </a:t>
            </a:r>
          </a:p>
          <a:p>
            <a:r>
              <a:rPr lang="en-US" baseline="0" dirty="0"/>
              <a:t>We did pre-testing with archives staff</a:t>
            </a:r>
          </a:p>
          <a:p>
            <a:r>
              <a:rPr lang="en-US" baseline="0" dirty="0"/>
              <a:t>We wanted to get in the moment observations as well as written down responses</a:t>
            </a:r>
          </a:p>
          <a:p>
            <a:r>
              <a:rPr lang="en-US" baseline="0" dirty="0"/>
              <a:t>Same tests in each interface in order to compare the two – specific item to search for and then topic search and ask for something that should be in both such as a citation to see which was easier to find</a:t>
            </a:r>
          </a:p>
          <a:p>
            <a:r>
              <a:rPr lang="en-US" baseline="0" dirty="0"/>
              <a:t>We also asked about the look of the sites and what they found to be helpful</a:t>
            </a:r>
          </a:p>
          <a:p>
            <a:r>
              <a:rPr lang="en-US" baseline="0" dirty="0"/>
              <a:t>We got demographic data in order to know experience with finding aids</a:t>
            </a:r>
          </a:p>
          <a:p>
            <a:r>
              <a:rPr lang="en-US" baseline="0" dirty="0"/>
              <a:t>I acted as moderator who asked the questions</a:t>
            </a:r>
          </a:p>
          <a:p>
            <a:r>
              <a:rPr lang="en-US" baseline="0" dirty="0"/>
              <a:t>And my partner from digital services worked as an observer who would write down what people said during the testing</a:t>
            </a:r>
          </a:p>
          <a:p>
            <a:r>
              <a:rPr lang="en-US" baseline="0" dirty="0"/>
              <a:t>We had several groups that included library staff and students</a:t>
            </a:r>
          </a:p>
          <a:p>
            <a:r>
              <a:rPr lang="en-US" baseline="0" dirty="0"/>
              <a:t>We analyzed the data and saw common themes in terms of searching browsing ease of use and the look and feel of both</a:t>
            </a:r>
          </a:p>
          <a:p>
            <a:r>
              <a:rPr lang="en-US" baseline="0" dirty="0"/>
              <a:t>Compared to XTF – </a:t>
            </a:r>
            <a:r>
              <a:rPr lang="en-US" baseline="0" dirty="0" err="1"/>
              <a:t>ASpace</a:t>
            </a:r>
            <a:r>
              <a:rPr lang="en-US" baseline="0" dirty="0"/>
              <a:t> was easier to use, had better searching and browsing and had a better overall look and feel</a:t>
            </a:r>
          </a:p>
          <a:p>
            <a:r>
              <a:rPr lang="en-US" baseline="0" dirty="0"/>
              <a:t>Submitted a recommendation report with our analysis and recommended using </a:t>
            </a:r>
            <a:r>
              <a:rPr lang="en-US" baseline="0" dirty="0" err="1"/>
              <a:t>ASpace</a:t>
            </a:r>
            <a:r>
              <a:rPr lang="en-US" baseline="0" dirty="0"/>
              <a:t> going forward</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7907B62-636E-446F-B90C-CDBD5BB0ABD3}" type="slidenum">
              <a:rPr lang="en-US" smtClean="0"/>
              <a:t>55</a:t>
            </a:fld>
            <a:endParaRPr lang="en-US"/>
          </a:p>
        </p:txBody>
      </p:sp>
    </p:spTree>
    <p:extLst>
      <p:ext uri="{BB962C8B-B14F-4D97-AF65-F5344CB8AC3E}">
        <p14:creationId xmlns:p14="http://schemas.microsoft.com/office/powerpoint/2010/main" val="2913456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recommendation, we moved to </a:t>
            </a:r>
            <a:r>
              <a:rPr lang="en-US" dirty="0" err="1"/>
              <a:t>ASpace</a:t>
            </a:r>
            <a:r>
              <a:rPr lang="en-US" dirty="0"/>
              <a:t> PUI officially</a:t>
            </a:r>
            <a:r>
              <a:rPr lang="en-US" baseline="0" dirty="0"/>
              <a:t> in August 2018</a:t>
            </a:r>
          </a:p>
          <a:p>
            <a:r>
              <a:rPr lang="en-US" baseline="0" dirty="0"/>
              <a:t>Before moving we customized the home page </a:t>
            </a:r>
          </a:p>
          <a:p>
            <a:r>
              <a:rPr lang="en-US" baseline="0" dirty="0"/>
              <a:t>Now I will show you our finding aids site and the customization that we have done since moving to the PUI</a:t>
            </a:r>
            <a:endParaRPr lang="en-US" dirty="0"/>
          </a:p>
        </p:txBody>
      </p:sp>
      <p:sp>
        <p:nvSpPr>
          <p:cNvPr id="4" name="Slide Number Placeholder 3"/>
          <p:cNvSpPr>
            <a:spLocks noGrp="1"/>
          </p:cNvSpPr>
          <p:nvPr>
            <p:ph type="sldNum" sz="quarter" idx="10"/>
          </p:nvPr>
        </p:nvSpPr>
        <p:spPr/>
        <p:txBody>
          <a:bodyPr/>
          <a:lstStyle/>
          <a:p>
            <a:fld id="{67907B62-636E-446F-B90C-CDBD5BB0ABD3}" type="slidenum">
              <a:rPr lang="en-US" smtClean="0"/>
              <a:t>56</a:t>
            </a:fld>
            <a:endParaRPr lang="en-US"/>
          </a:p>
        </p:txBody>
      </p:sp>
    </p:spTree>
    <p:extLst>
      <p:ext uri="{BB962C8B-B14F-4D97-AF65-F5344CB8AC3E}">
        <p14:creationId xmlns:p14="http://schemas.microsoft.com/office/powerpoint/2010/main" val="4250394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907B62-636E-446F-B90C-CDBD5BB0ABD3}" type="slidenum">
              <a:rPr lang="en-US" smtClean="0"/>
              <a:t>57</a:t>
            </a:fld>
            <a:endParaRPr lang="en-US"/>
          </a:p>
        </p:txBody>
      </p:sp>
    </p:spTree>
    <p:extLst>
      <p:ext uri="{BB962C8B-B14F-4D97-AF65-F5344CB8AC3E}">
        <p14:creationId xmlns:p14="http://schemas.microsoft.com/office/powerpoint/2010/main" val="138233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702310" y="4421823"/>
            <a:ext cx="5618480" cy="4189095"/>
          </a:xfrm>
          <a:prstGeom prst="rect">
            <a:avLst/>
          </a:prstGeom>
        </p:spPr>
        <p:txBody>
          <a:bodyPr lIns="93308" tIns="93308" rIns="93308" bIns="93308" anchor="t" anchorCtr="0">
            <a:noAutofit/>
          </a:bodyPr>
          <a:lstStyle/>
          <a:p>
            <a:endParaRPr/>
          </a:p>
        </p:txBody>
      </p:sp>
    </p:spTree>
    <p:extLst>
      <p:ext uri="{BB962C8B-B14F-4D97-AF65-F5344CB8AC3E}">
        <p14:creationId xmlns:p14="http://schemas.microsoft.com/office/powerpoint/2010/main" val="86575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17900" y="2206625"/>
            <a:ext cx="10588625" cy="5956300"/>
          </a:xfrm>
          <a:prstGeom prst="rect">
            <a:avLst/>
          </a:prstGeom>
        </p:spPr>
      </p:sp>
      <p:sp>
        <p:nvSpPr>
          <p:cNvPr id="3" name="Notes Placeholder 2"/>
          <p:cNvSpPr>
            <a:spLocks noGrp="1"/>
          </p:cNvSpPr>
          <p:nvPr>
            <p:ph type="body" idx="1"/>
          </p:nvPr>
        </p:nvSpPr>
        <p:spPr/>
        <p:txBody>
          <a:bodyPr/>
          <a:lstStyle/>
          <a:p>
            <a:r>
              <a:rPr lang="en-US">
                <a:cs typeface="Calibri"/>
              </a:rPr>
              <a:t>Now to our implementation. Importing accessions information</a:t>
            </a:r>
            <a:r>
              <a:rPr lang="en-US" baseline="0">
                <a:cs typeface="Calibri"/>
              </a:rPr>
              <a:t> </a:t>
            </a:r>
            <a:r>
              <a:rPr lang="en-US">
                <a:cs typeface="Calibri"/>
              </a:rPr>
              <a:t>was Phase 1 of our implantation process. We did the final data migration from AT to </a:t>
            </a:r>
            <a:r>
              <a:rPr lang="en-US" err="1">
                <a:cs typeface="Calibri"/>
              </a:rPr>
              <a:t>ArchivesSpace</a:t>
            </a:r>
            <a:r>
              <a:rPr lang="en-US">
                <a:cs typeface="Calibri"/>
              </a:rPr>
              <a:t> last month. It was a relatively painless process, although we pretty quickly realized that we needed enhanced browse</a:t>
            </a:r>
            <a:r>
              <a:rPr lang="en-US" baseline="0">
                <a:cs typeface="Calibri"/>
              </a:rPr>
              <a:t> and search capabilities. One of our developers created a local plug-in to see the processing status and extent fields on the browse screen. Not being able to see the processing status information on the browse screen was by far the #1 complaint when we launched. We also added an existing plug-in in order to have more advanced search options.</a:t>
            </a:r>
          </a:p>
          <a:p>
            <a:endParaRPr lang="en-US" baseline="0">
              <a:cs typeface="Calibri"/>
            </a:endParaRPr>
          </a:p>
          <a:p>
            <a:r>
              <a:rPr lang="en-US" baseline="0">
                <a:cs typeface="Calibri"/>
              </a:rPr>
              <a:t>Our developers are also working to create a drop-</a:t>
            </a:r>
            <a:r>
              <a:rPr lang="en-US" baseline="0" err="1">
                <a:cs typeface="Calibri"/>
              </a:rPr>
              <a:t>dowm</a:t>
            </a:r>
            <a:r>
              <a:rPr lang="en-US" baseline="0">
                <a:cs typeface="Calibri"/>
              </a:rPr>
              <a:t> for the first component of our unique identifier, and </a:t>
            </a:r>
            <a:r>
              <a:rPr lang="en-US" baseline="0" err="1">
                <a:cs typeface="Calibri"/>
              </a:rPr>
              <a:t>autogenerating</a:t>
            </a:r>
            <a:r>
              <a:rPr lang="en-US" baseline="0">
                <a:cs typeface="Calibri"/>
              </a:rPr>
              <a:t> the second part of the identifier based on the date.</a:t>
            </a:r>
          </a:p>
          <a:p>
            <a:endParaRPr lang="en-US" baseline="0">
              <a:cs typeface="Calibri"/>
            </a:endParaRPr>
          </a:p>
          <a:p>
            <a:r>
              <a:rPr lang="en-US" baseline="0">
                <a:cs typeface="Calibri"/>
              </a:rPr>
              <a:t>I’ve noticed that agent links don’t always appear. We’re not sure why, but have received feedback that we’re not the only people experiencing this problem.</a:t>
            </a:r>
          </a:p>
          <a:p>
            <a:endParaRPr lang="en-US" baseline="0">
              <a:cs typeface="Calibri"/>
            </a:endParaRPr>
          </a:p>
          <a:p>
            <a:r>
              <a:rPr lang="en-US" baseline="0">
                <a:cs typeface="Calibri"/>
              </a:rPr>
              <a:t>We are exploring the best way to use event records. I’d like to learn more about them while I’m here.</a:t>
            </a:r>
          </a:p>
        </p:txBody>
      </p:sp>
      <p:sp>
        <p:nvSpPr>
          <p:cNvPr id="4" name="Slide Number Placeholder 3"/>
          <p:cNvSpPr>
            <a:spLocks noGrp="1"/>
          </p:cNvSpPr>
          <p:nvPr>
            <p:ph type="sldNum" sz="quarter" idx="5"/>
          </p:nvPr>
        </p:nvSpPr>
        <p:spPr/>
        <p:txBody>
          <a:bodyPr/>
          <a:lstStyle/>
          <a:p>
            <a:fld id="{A93CE442-91EF-0340-87ED-EF2CEEE84742}" type="slidenum">
              <a:rPr lang="en-US" smtClean="0"/>
              <a:t>14</a:t>
            </a:fld>
            <a:endParaRPr lang="en-US"/>
          </a:p>
        </p:txBody>
      </p:sp>
    </p:spTree>
    <p:extLst>
      <p:ext uri="{BB962C8B-B14F-4D97-AF65-F5344CB8AC3E}">
        <p14:creationId xmlns:p14="http://schemas.microsoft.com/office/powerpoint/2010/main" val="308917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a:t>
            </a:r>
            <a:r>
              <a:rPr lang="en-US" baseline="0"/>
              <a:t> of the plug-ins we’ve added. You can see the “Processing Status” and Extent fields,” as well as some of the enhanced search options at the top of the screen.</a:t>
            </a:r>
            <a:endParaRPr lang="en-US"/>
          </a:p>
        </p:txBody>
      </p:sp>
      <p:sp>
        <p:nvSpPr>
          <p:cNvPr id="4" name="Slide Number Placeholder 3"/>
          <p:cNvSpPr>
            <a:spLocks noGrp="1"/>
          </p:cNvSpPr>
          <p:nvPr>
            <p:ph type="sldNum" sz="quarter" idx="5"/>
          </p:nvPr>
        </p:nvSpPr>
        <p:spPr/>
        <p:txBody>
          <a:bodyPr/>
          <a:lstStyle/>
          <a:p>
            <a:fld id="{A93CE442-91EF-0340-87ED-EF2CEEE84742}" type="slidenum">
              <a:rPr lang="en-US" smtClean="0"/>
              <a:t>15</a:t>
            </a:fld>
            <a:endParaRPr lang="en-US"/>
          </a:p>
        </p:txBody>
      </p:sp>
    </p:spTree>
    <p:extLst>
      <p:ext uri="{BB962C8B-B14F-4D97-AF65-F5344CB8AC3E}">
        <p14:creationId xmlns:p14="http://schemas.microsoft.com/office/powerpoint/2010/main" val="57011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17900" y="2206625"/>
            <a:ext cx="10588625" cy="5956300"/>
          </a:xfrm>
          <a:prstGeom prst="rect">
            <a:avLst/>
          </a:prstGeo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next phase</a:t>
            </a:r>
            <a:r>
              <a:rPr lang="en-US" baseline="0" dirty="0">
                <a:cs typeface="Calibri"/>
              </a:rPr>
              <a:t> is to import all of the information from our massive Microsoft Access locations database into </a:t>
            </a:r>
            <a:r>
              <a:rPr lang="en-US" baseline="0" dirty="0" err="1">
                <a:cs typeface="Calibri"/>
              </a:rPr>
              <a:t>ArchivesSpace</a:t>
            </a:r>
            <a:r>
              <a:rPr lang="en-US" baseline="0" dirty="0">
                <a:cs typeface="Calibri"/>
              </a:rPr>
              <a:t>. We know this will be more difficult than importing the accessions information, because we have A LOT of locations and instances, and how we record and present this information has changed over time. For example, we used to record locations at the folder level; now we record locations at the box level.</a:t>
            </a:r>
            <a:endParaRPr lang="en-US" dirty="0">
              <a:cs typeface="Calibri"/>
            </a:endParaRPr>
          </a:p>
          <a:p>
            <a:pPr>
              <a:defRPr/>
            </a:pPr>
            <a:r>
              <a:rPr lang="en-US" baseline="0" dirty="0">
                <a:cs typeface="Calibri"/>
              </a:rPr>
              <a:t>Right now </a:t>
            </a:r>
            <a:r>
              <a:rPr lang="en-US" dirty="0">
                <a:cs typeface="Calibri"/>
              </a:rPr>
              <a:t>our working strategy is </a:t>
            </a:r>
            <a:r>
              <a:rPr lang="en-US" baseline="0" dirty="0">
                <a:cs typeface="Calibri"/>
              </a:rPr>
              <a:t>to add top containers to those stub resource records I mentioned earlier.</a:t>
            </a:r>
            <a:r>
              <a:rPr lang="en-US" dirty="0">
                <a:cs typeface="Calibri"/>
              </a:rPr>
              <a:t> </a:t>
            </a:r>
            <a:r>
              <a:rPr lang="en-US" baseline="0" dirty="0">
                <a:cs typeface="Calibri"/>
              </a:rPr>
              <a:t> </a:t>
            </a:r>
            <a:r>
              <a:rPr lang="en-US" dirty="0">
                <a:cs typeface="Calibri"/>
              </a:rPr>
              <a:t>Upon reviewing these slides, our software developers asked me to stress that this plan is still very much a work in progress and implementation details are not set in stone. </a:t>
            </a:r>
          </a:p>
          <a:p>
            <a:pPr>
              <a:defRPr/>
            </a:pPr>
            <a:endParaRPr lang="en-US" dirty="0">
              <a:cs typeface="Calibri"/>
            </a:endParaRPr>
          </a:p>
          <a:p>
            <a:pPr>
              <a:defRPr/>
            </a:pPr>
            <a:r>
              <a:rPr lang="en-US" dirty="0">
                <a:cs typeface="Calibri"/>
              </a:rPr>
              <a:t>Our </a:t>
            </a:r>
            <a:r>
              <a:rPr lang="en-US" baseline="0" dirty="0">
                <a:cs typeface="Calibri"/>
              </a:rPr>
              <a:t>research room staff have read-only access, so they can find locations for paging purposes. I’ve received positive feedback from my brief proof of concept demo, which I’ll show you now.</a:t>
            </a:r>
            <a:endParaRPr lang="en-US" dirty="0">
              <a:cs typeface="Calibri"/>
            </a:endParaRPr>
          </a:p>
        </p:txBody>
      </p:sp>
      <p:sp>
        <p:nvSpPr>
          <p:cNvPr id="4" name="Slide Number Placeholder 3"/>
          <p:cNvSpPr>
            <a:spLocks noGrp="1"/>
          </p:cNvSpPr>
          <p:nvPr>
            <p:ph type="sldNum" sz="quarter" idx="5"/>
          </p:nvPr>
        </p:nvSpPr>
        <p:spPr/>
        <p:txBody>
          <a:bodyPr/>
          <a:lstStyle/>
          <a:p>
            <a:fld id="{A93CE442-91EF-0340-87ED-EF2CEEE84742}" type="slidenum">
              <a:rPr lang="en-US" smtClean="0"/>
              <a:t>16</a:t>
            </a:fld>
            <a:endParaRPr lang="en-US"/>
          </a:p>
        </p:txBody>
      </p:sp>
    </p:spTree>
    <p:extLst>
      <p:ext uri="{BB962C8B-B14F-4D97-AF65-F5344CB8AC3E}">
        <p14:creationId xmlns:p14="http://schemas.microsoft.com/office/powerpoint/2010/main" val="808812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the</a:t>
            </a:r>
            <a:r>
              <a:rPr lang="en-US" baseline="0"/>
              <a:t> proof of concept example. This collection actually has more than 100 boxes, but I thought 3 was sufficient to get the point across. I searched for the collection and then filtered down to the top containers.</a:t>
            </a:r>
            <a:endParaRPr lang="en-US"/>
          </a:p>
        </p:txBody>
      </p:sp>
      <p:sp>
        <p:nvSpPr>
          <p:cNvPr id="4" name="Slide Number Placeholder 3"/>
          <p:cNvSpPr>
            <a:spLocks noGrp="1"/>
          </p:cNvSpPr>
          <p:nvPr>
            <p:ph type="sldNum" sz="quarter" idx="5"/>
          </p:nvPr>
        </p:nvSpPr>
        <p:spPr/>
        <p:txBody>
          <a:bodyPr/>
          <a:lstStyle/>
          <a:p>
            <a:fld id="{A93CE442-91EF-0340-87ED-EF2CEEE84742}" type="slidenum">
              <a:rPr lang="en-US" smtClean="0"/>
              <a:t>17</a:t>
            </a:fld>
            <a:endParaRPr lang="en-US"/>
          </a:p>
        </p:txBody>
      </p:sp>
    </p:spTree>
    <p:extLst>
      <p:ext uri="{BB962C8B-B14F-4D97-AF65-F5344CB8AC3E}">
        <p14:creationId xmlns:p14="http://schemas.microsoft.com/office/powerpoint/2010/main" val="23194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then you can see the location by clicking on whichever</a:t>
            </a:r>
            <a:r>
              <a:rPr lang="en-US" baseline="0"/>
              <a:t> box you need to page.</a:t>
            </a:r>
            <a:endParaRPr lang="en-US"/>
          </a:p>
        </p:txBody>
      </p:sp>
      <p:sp>
        <p:nvSpPr>
          <p:cNvPr id="4" name="Slide Number Placeholder 3"/>
          <p:cNvSpPr>
            <a:spLocks noGrp="1"/>
          </p:cNvSpPr>
          <p:nvPr>
            <p:ph type="sldNum" sz="quarter" idx="10"/>
          </p:nvPr>
        </p:nvSpPr>
        <p:spPr/>
        <p:txBody>
          <a:bodyPr/>
          <a:lstStyle/>
          <a:p>
            <a:fld id="{A93CE442-91EF-0340-87ED-EF2CEEE84742}" type="slidenum">
              <a:rPr lang="en-US" smtClean="0"/>
              <a:t>18</a:t>
            </a:fld>
            <a:endParaRPr lang="en-US"/>
          </a:p>
        </p:txBody>
      </p:sp>
    </p:spTree>
    <p:extLst>
      <p:ext uri="{BB962C8B-B14F-4D97-AF65-F5344CB8AC3E}">
        <p14:creationId xmlns:p14="http://schemas.microsoft.com/office/powerpoint/2010/main" val="8118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in the process of entering all of our shelf locations. You see here that there are 975 locations. That is a</a:t>
            </a:r>
            <a:r>
              <a:rPr lang="en-US" baseline="0"/>
              <a:t> very small percentage of our total locations. I am trying to make sure upfront that they are all entered correctly, so it’s taking more time than I thought it would.</a:t>
            </a:r>
            <a:endParaRPr lang="en-US"/>
          </a:p>
        </p:txBody>
      </p:sp>
      <p:sp>
        <p:nvSpPr>
          <p:cNvPr id="4" name="Slide Number Placeholder 3"/>
          <p:cNvSpPr>
            <a:spLocks noGrp="1"/>
          </p:cNvSpPr>
          <p:nvPr>
            <p:ph type="sldNum" sz="quarter" idx="10"/>
          </p:nvPr>
        </p:nvSpPr>
        <p:spPr/>
        <p:txBody>
          <a:bodyPr/>
          <a:lstStyle/>
          <a:p>
            <a:fld id="{A93CE442-91EF-0340-87ED-EF2CEEE84742}" type="slidenum">
              <a:rPr lang="en-US" smtClean="0"/>
              <a:t>19</a:t>
            </a:fld>
            <a:endParaRPr lang="en-US"/>
          </a:p>
        </p:txBody>
      </p:sp>
    </p:spTree>
    <p:extLst>
      <p:ext uri="{BB962C8B-B14F-4D97-AF65-F5344CB8AC3E}">
        <p14:creationId xmlns:p14="http://schemas.microsoft.com/office/powerpoint/2010/main" val="129470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9B96-A3B5-40FE-983E-28F5B6757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A9D9FA-B5B0-4C75-8CD2-9F0BD21FA3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1B87D8-665D-48BA-B3FD-ED00C05FE8D9}"/>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5" name="Footer Placeholder 4">
            <a:extLst>
              <a:ext uri="{FF2B5EF4-FFF2-40B4-BE49-F238E27FC236}">
                <a16:creationId xmlns:a16="http://schemas.microsoft.com/office/drawing/2014/main" id="{54D72B7D-6856-4996-A25C-CC1CEA25E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FEF6F-8E5D-494F-AD05-FDD31E286031}"/>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139127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649B-1658-4CD8-BF60-E387E707D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834627-5FF5-43BD-85A6-781EAB4B4CD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0CC25-CB4F-453E-923E-5599A323D264}"/>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5" name="Footer Placeholder 4">
            <a:extLst>
              <a:ext uri="{FF2B5EF4-FFF2-40B4-BE49-F238E27FC236}">
                <a16:creationId xmlns:a16="http://schemas.microsoft.com/office/drawing/2014/main" id="{9C82841F-DCA7-4332-9C46-FB1A0C53A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23118-CF96-47D8-ACF8-AFBC790B7B5B}"/>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6201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8530B-C8A9-457D-853D-4E38AC7AFD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0F4A40-0DD5-490B-84F1-79AC644A94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DF8A6-702E-486C-A17C-F7E87B26A9D6}"/>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5" name="Footer Placeholder 4">
            <a:extLst>
              <a:ext uri="{FF2B5EF4-FFF2-40B4-BE49-F238E27FC236}">
                <a16:creationId xmlns:a16="http://schemas.microsoft.com/office/drawing/2014/main" id="{93662F27-CDE0-43B5-8692-6EB7D0EC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B93-D17D-4803-9C71-7BBBE42F257C}"/>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427280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3659" y="365127"/>
            <a:ext cx="11386456" cy="1402715"/>
          </a:xfrm>
        </p:spPr>
        <p:txBody>
          <a:bodyPr>
            <a:normAutofit/>
          </a:bodyPr>
          <a:lstStyle>
            <a:lvl1pPr>
              <a:defRPr sz="2700" baseline="0">
                <a:solidFill>
                  <a:srgbClr val="28436B"/>
                </a:solidFill>
              </a:defRPr>
            </a:lvl1pPr>
          </a:lstStyle>
          <a:p>
            <a:r>
              <a:rPr lang="en-US"/>
              <a:t>36pt This slide is for text</a:t>
            </a:r>
          </a:p>
        </p:txBody>
      </p:sp>
      <p:sp>
        <p:nvSpPr>
          <p:cNvPr id="7" name="Text Placeholder 6"/>
          <p:cNvSpPr>
            <a:spLocks noGrp="1"/>
          </p:cNvSpPr>
          <p:nvPr>
            <p:ph type="body" sz="quarter" idx="10" hasCustomPrompt="1"/>
          </p:nvPr>
        </p:nvSpPr>
        <p:spPr>
          <a:xfrm>
            <a:off x="414338" y="1833563"/>
            <a:ext cx="11385551" cy="3892550"/>
          </a:xfrm>
        </p:spPr>
        <p:txBody>
          <a:bodyPr/>
          <a:lstStyle>
            <a:lvl1pPr>
              <a:defRPr sz="1800">
                <a:solidFill>
                  <a:schemeClr val="bg2">
                    <a:lumMod val="25000"/>
                  </a:schemeClr>
                </a:solidFill>
              </a:defRPr>
            </a:lvl1pPr>
            <a:lvl2pPr>
              <a:defRPr sz="1350">
                <a:solidFill>
                  <a:schemeClr val="bg2">
                    <a:lumMod val="25000"/>
                  </a:schemeClr>
                </a:solidFill>
              </a:defRPr>
            </a:lvl2pPr>
          </a:lstStyle>
          <a:p>
            <a:pPr lvl="0"/>
            <a:r>
              <a:rPr lang="en-US"/>
              <a:t>24pt text goes here</a:t>
            </a:r>
          </a:p>
          <a:p>
            <a:pPr lvl="0"/>
            <a:r>
              <a:rPr lang="en-US"/>
              <a:t>This is the second thing</a:t>
            </a:r>
          </a:p>
          <a:p>
            <a:pPr lvl="1"/>
            <a:r>
              <a:rPr lang="en-US"/>
              <a:t>Second level item at 18pt</a:t>
            </a:r>
          </a:p>
          <a:p>
            <a:pPr lvl="1"/>
            <a:r>
              <a:rPr lang="en-US"/>
              <a:t>Another second level item </a:t>
            </a:r>
          </a:p>
          <a:p>
            <a:pPr lvl="0"/>
            <a:r>
              <a:rPr lang="en-US"/>
              <a:t>This is the third thing</a:t>
            </a:r>
          </a:p>
          <a:p>
            <a:pPr lvl="0"/>
            <a:r>
              <a:rPr lang="en-US"/>
              <a:t>This is the fourth thing</a:t>
            </a:r>
          </a:p>
        </p:txBody>
      </p:sp>
    </p:spTree>
    <p:extLst>
      <p:ext uri="{BB962C8B-B14F-4D97-AF65-F5344CB8AC3E}">
        <p14:creationId xmlns:p14="http://schemas.microsoft.com/office/powerpoint/2010/main" val="369919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
    <p:bg>
      <p:bgPr>
        <a:solidFill>
          <a:schemeClr val="bg1"/>
        </a:solidFill>
        <a:effectLst/>
      </p:bgPr>
    </p:bg>
    <p:spTree>
      <p:nvGrpSpPr>
        <p:cNvPr id="1" name=""/>
        <p:cNvGrpSpPr/>
        <p:nvPr/>
      </p:nvGrpSpPr>
      <p:grpSpPr>
        <a:xfrm>
          <a:off x="0" y="0"/>
          <a:ext cx="0" cy="0"/>
          <a:chOff x="0" y="0"/>
          <a:chExt cx="0" cy="0"/>
        </a:xfrm>
      </p:grpSpPr>
      <p:sp>
        <p:nvSpPr>
          <p:cNvPr id="2" name="Parallelogram 1"/>
          <p:cNvSpPr/>
          <p:nvPr userDrawn="1"/>
        </p:nvSpPr>
        <p:spPr>
          <a:xfrm flipH="1">
            <a:off x="3391783" y="-9525"/>
            <a:ext cx="8800217" cy="6229350"/>
          </a:xfrm>
          <a:custGeom>
            <a:avLst/>
            <a:gdLst/>
            <a:ahLst/>
            <a:cxnLst/>
            <a:rect l="l" t="t" r="r" b="b"/>
            <a:pathLst>
              <a:path w="17595850" h="12458700">
                <a:moveTo>
                  <a:pt x="17595850" y="0"/>
                </a:moveTo>
                <a:lnTo>
                  <a:pt x="6927850" y="0"/>
                </a:lnTo>
                <a:lnTo>
                  <a:pt x="3114674" y="0"/>
                </a:lnTo>
                <a:lnTo>
                  <a:pt x="0" y="0"/>
                </a:lnTo>
                <a:lnTo>
                  <a:pt x="0" y="12458700"/>
                </a:lnTo>
                <a:lnTo>
                  <a:pt x="6927850" y="12458700"/>
                </a:lnTo>
                <a:lnTo>
                  <a:pt x="14481175" y="12458700"/>
                </a:lnTo>
                <a:close/>
              </a:path>
            </a:pathLst>
          </a:cu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dirty="0"/>
          </a:p>
        </p:txBody>
      </p:sp>
      <p:sp>
        <p:nvSpPr>
          <p:cNvPr id="3" name="Picture Placeholder 3"/>
          <p:cNvSpPr>
            <a:spLocks noGrp="1"/>
          </p:cNvSpPr>
          <p:nvPr>
            <p:ph type="pic" sz="quarter" idx="10"/>
          </p:nvPr>
        </p:nvSpPr>
        <p:spPr>
          <a:xfrm>
            <a:off x="771726" y="895350"/>
            <a:ext cx="5535467" cy="4791075"/>
          </a:xfrm>
          <a:custGeom>
            <a:avLst/>
            <a:gdLst/>
            <a:ahLst/>
            <a:cxnLst/>
            <a:rect l="l" t="t" r="r" b="b"/>
            <a:pathLst>
              <a:path w="11068050" h="9582150">
                <a:moveTo>
                  <a:pt x="0" y="0"/>
                </a:moveTo>
                <a:lnTo>
                  <a:pt x="11068050" y="0"/>
                </a:lnTo>
                <a:lnTo>
                  <a:pt x="11068050" y="9582150"/>
                </a:lnTo>
                <a:lnTo>
                  <a:pt x="0" y="9582150"/>
                </a:lnTo>
                <a:close/>
              </a:path>
            </a:pathLst>
          </a:custGeom>
        </p:spPr>
        <p:txBody>
          <a:bodyPr/>
          <a:lstStyle/>
          <a:p>
            <a:r>
              <a:rPr lang="en-US"/>
              <a:t>Click icon to add picture</a:t>
            </a:r>
            <a:endParaRPr lang="id-ID"/>
          </a:p>
        </p:txBody>
      </p:sp>
      <p:pic>
        <p:nvPicPr>
          <p:cNvPr id="5" name="Picture 4">
            <a:extLst>
              <a:ext uri="{FF2B5EF4-FFF2-40B4-BE49-F238E27FC236}">
                <a16:creationId xmlns:a16="http://schemas.microsoft.com/office/drawing/2014/main" id="{B8F61A67-C99B-AA43-80E5-DD5145DA41AA}"/>
              </a:ext>
            </a:extLst>
          </p:cNvPr>
          <p:cNvPicPr>
            <a:picLocks noChangeAspect="1"/>
          </p:cNvPicPr>
          <p:nvPr userDrawn="1"/>
        </p:nvPicPr>
        <p:blipFill>
          <a:blip r:embed="rId2"/>
          <a:stretch>
            <a:fillRect/>
          </a:stretch>
        </p:blipFill>
        <p:spPr>
          <a:xfrm>
            <a:off x="9848334" y="365125"/>
            <a:ext cx="2098589" cy="867317"/>
          </a:xfrm>
          <a:prstGeom prst="rect">
            <a:avLst/>
          </a:prstGeom>
        </p:spPr>
      </p:pic>
    </p:spTree>
    <p:extLst>
      <p:ext uri="{BB962C8B-B14F-4D97-AF65-F5344CB8AC3E}">
        <p14:creationId xmlns:p14="http://schemas.microsoft.com/office/powerpoint/2010/main" val="3215097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39A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D083963-462B-324B-95C9-16C642E7F3DD}"/>
              </a:ext>
            </a:extLst>
          </p:cNvPr>
          <p:cNvSpPr>
            <a:spLocks noGrp="1"/>
          </p:cNvSpPr>
          <p:nvPr>
            <p:ph type="dt" sz="half" idx="10"/>
          </p:nvPr>
        </p:nvSpPr>
        <p:spPr/>
        <p:txBody>
          <a:bodyPr/>
          <a:lstStyle>
            <a:lvl1pPr>
              <a:defRPr>
                <a:solidFill>
                  <a:schemeClr val="bg1"/>
                </a:solidFill>
              </a:defRPr>
            </a:lvl1pPr>
          </a:lstStyle>
          <a:p>
            <a:fld id="{0D9318B3-0A82-7842-922D-6151D090A043}" type="datetimeFigureOut">
              <a:rPr lang="en-US" smtClean="0"/>
              <a:pPr/>
              <a:t>11/14/19</a:t>
            </a:fld>
            <a:endParaRPr lang="en-US" dirty="0"/>
          </a:p>
        </p:txBody>
      </p:sp>
      <p:pic>
        <p:nvPicPr>
          <p:cNvPr id="10" name="Picture 9">
            <a:extLst>
              <a:ext uri="{FF2B5EF4-FFF2-40B4-BE49-F238E27FC236}">
                <a16:creationId xmlns:a16="http://schemas.microsoft.com/office/drawing/2014/main" id="{0C1FCABC-ED71-1A48-AF6B-3100DF5E3F43}"/>
              </a:ext>
            </a:extLst>
          </p:cNvPr>
          <p:cNvPicPr>
            <a:picLocks noChangeAspect="1"/>
          </p:cNvPicPr>
          <p:nvPr userDrawn="1"/>
        </p:nvPicPr>
        <p:blipFill>
          <a:blip r:embed="rId2"/>
          <a:stretch>
            <a:fillRect/>
          </a:stretch>
        </p:blipFill>
        <p:spPr>
          <a:xfrm>
            <a:off x="1505328" y="1234481"/>
            <a:ext cx="9181344" cy="3794521"/>
          </a:xfrm>
          <a:prstGeom prst="rect">
            <a:avLst/>
          </a:prstGeom>
        </p:spPr>
      </p:pic>
      <p:sp>
        <p:nvSpPr>
          <p:cNvPr id="13" name="Rectangle 12">
            <a:extLst>
              <a:ext uri="{FF2B5EF4-FFF2-40B4-BE49-F238E27FC236}">
                <a16:creationId xmlns:a16="http://schemas.microsoft.com/office/drawing/2014/main" id="{48537F2F-FEE4-DC43-B82B-CB03D7D663FA}"/>
              </a:ext>
            </a:extLst>
          </p:cNvPr>
          <p:cNvSpPr/>
          <p:nvPr userDrawn="1"/>
        </p:nvSpPr>
        <p:spPr>
          <a:xfrm>
            <a:off x="1505328" y="5111015"/>
            <a:ext cx="8826367" cy="7700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06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F1BB-C587-4F68-A2F5-A87CB9DDC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3CDB0-4B4F-4549-8BC2-C33B3100CD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CB015-0D47-4CF1-8AB5-1B4A0452A875}"/>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5" name="Footer Placeholder 4">
            <a:extLst>
              <a:ext uri="{FF2B5EF4-FFF2-40B4-BE49-F238E27FC236}">
                <a16:creationId xmlns:a16="http://schemas.microsoft.com/office/drawing/2014/main" id="{DF1BB5B9-0E90-440E-BDC6-F3BDB460E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59952-2359-465F-A463-1CC0B1182029}"/>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231828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C441D-12E1-472A-8D1D-33110EE7FE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E06BA5-0374-4718-B6D1-3D8A87603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703B0A-61F9-41F9-891C-1975E3E20A2D}"/>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5" name="Footer Placeholder 4">
            <a:extLst>
              <a:ext uri="{FF2B5EF4-FFF2-40B4-BE49-F238E27FC236}">
                <a16:creationId xmlns:a16="http://schemas.microsoft.com/office/drawing/2014/main" id="{E01A4234-1BB6-4972-AD05-A6F74B330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99C14-2D03-4C6E-BD85-4EAA8BE9EDCC}"/>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95024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8DCC5-91B3-448E-85C4-173A7CD86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A9E2E-A782-4F66-8C64-BBD695EBC2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4FD15A-65B0-4AA8-8EBC-1A6DD6D641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6499F1-69CC-4B81-BF80-5E3360F9CF6B}"/>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6" name="Footer Placeholder 5">
            <a:extLst>
              <a:ext uri="{FF2B5EF4-FFF2-40B4-BE49-F238E27FC236}">
                <a16:creationId xmlns:a16="http://schemas.microsoft.com/office/drawing/2014/main" id="{0AE63554-528F-4D39-B23A-409E1D169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EAFC2-8419-4F7D-81A7-673662970FE7}"/>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351103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BDFC-A437-45CB-B12E-81F498E2F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78CC59-1288-4925-86CF-0DCC4A486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A3354A-2389-47D0-B8BA-336122FE847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337A73-48D9-420A-A563-CFAFC6B6F2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DD5307-6918-4306-B29F-596A2CAEF0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4577FA-1A40-4D5F-A6E9-5C623B3FE56B}"/>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8" name="Footer Placeholder 7">
            <a:extLst>
              <a:ext uri="{FF2B5EF4-FFF2-40B4-BE49-F238E27FC236}">
                <a16:creationId xmlns:a16="http://schemas.microsoft.com/office/drawing/2014/main" id="{29ED8EA7-CA60-4120-AB75-E21E5AC0D2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559E2-C92A-4506-9EB4-A93FE8E2EDF3}"/>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1364394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B317-BD18-423F-B220-9377CA8B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1AF38-5295-490E-BD4C-6BEB9BA8E3C6}"/>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4" name="Footer Placeholder 3">
            <a:extLst>
              <a:ext uri="{FF2B5EF4-FFF2-40B4-BE49-F238E27FC236}">
                <a16:creationId xmlns:a16="http://schemas.microsoft.com/office/drawing/2014/main" id="{705CC618-D6F0-460C-A334-E2403A4406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8E7E3B-91C6-4315-882A-0BA27FF57142}"/>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393688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8EB135-2CAB-4B2F-810B-BA79BC9CC396}"/>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3" name="Footer Placeholder 2">
            <a:extLst>
              <a:ext uri="{FF2B5EF4-FFF2-40B4-BE49-F238E27FC236}">
                <a16:creationId xmlns:a16="http://schemas.microsoft.com/office/drawing/2014/main" id="{43E8105D-06C7-4AF8-8054-A23C79BAD8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13D93C-4809-482E-9A0C-CFD23E239338}"/>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374634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5A6F-E5EC-43DD-BF4D-F365EA63E8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7F2845-2B21-4322-BE35-6C51197EB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2F09E-9F6C-4718-9AAA-0DF1D883E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86A053-5135-4367-8C53-18F669201C67}"/>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6" name="Footer Placeholder 5">
            <a:extLst>
              <a:ext uri="{FF2B5EF4-FFF2-40B4-BE49-F238E27FC236}">
                <a16:creationId xmlns:a16="http://schemas.microsoft.com/office/drawing/2014/main" id="{0E703114-9569-44DE-9624-4CEBA067C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E2E2F-B1D6-4BAA-B080-2936F55C7269}"/>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562049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74AE-2A24-4109-9B72-B56A98585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E5EDB0-C9A5-47A9-BF30-7F941F7DA8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7B4501-00B3-4756-9A05-F9246262D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0BB6A4-C459-43FF-8C0A-929A5730EC8C}"/>
              </a:ext>
            </a:extLst>
          </p:cNvPr>
          <p:cNvSpPr>
            <a:spLocks noGrp="1"/>
          </p:cNvSpPr>
          <p:nvPr>
            <p:ph type="dt" sz="half" idx="10"/>
          </p:nvPr>
        </p:nvSpPr>
        <p:spPr/>
        <p:txBody>
          <a:bodyPr/>
          <a:lstStyle/>
          <a:p>
            <a:fld id="{A524E1B3-7A9B-419D-ACF6-C69454CD4E2C}" type="datetimeFigureOut">
              <a:rPr lang="en-US" smtClean="0"/>
              <a:t>11/14/19</a:t>
            </a:fld>
            <a:endParaRPr lang="en-US"/>
          </a:p>
        </p:txBody>
      </p:sp>
      <p:sp>
        <p:nvSpPr>
          <p:cNvPr id="6" name="Footer Placeholder 5">
            <a:extLst>
              <a:ext uri="{FF2B5EF4-FFF2-40B4-BE49-F238E27FC236}">
                <a16:creationId xmlns:a16="http://schemas.microsoft.com/office/drawing/2014/main" id="{5B411A02-95D3-43E2-9A8C-5F0E0B091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CC338-AC85-4322-A4A4-31E85E995D75}"/>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49601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09372-B557-43BA-9C54-FB88477D1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384266-0ECF-4702-BA8A-65C8D058A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8D503-8FB1-4BCF-B6F7-86DE5A5FB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4E1B3-7A9B-419D-ACF6-C69454CD4E2C}" type="datetimeFigureOut">
              <a:rPr lang="en-US" smtClean="0"/>
              <a:t>11/14/19</a:t>
            </a:fld>
            <a:endParaRPr lang="en-US"/>
          </a:p>
        </p:txBody>
      </p:sp>
      <p:sp>
        <p:nvSpPr>
          <p:cNvPr id="5" name="Footer Placeholder 4">
            <a:extLst>
              <a:ext uri="{FF2B5EF4-FFF2-40B4-BE49-F238E27FC236}">
                <a16:creationId xmlns:a16="http://schemas.microsoft.com/office/drawing/2014/main" id="{54622FBA-3253-4929-8D1C-72139BD266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04D3B0-52A5-4278-9862-133D6B311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3E4E6-E00B-4597-BE38-9585008E2EED}" type="slidenum">
              <a:rPr lang="en-US" smtClean="0"/>
              <a:t>‹#›</a:t>
            </a:fld>
            <a:endParaRPr lang="en-US"/>
          </a:p>
        </p:txBody>
      </p:sp>
    </p:spTree>
    <p:extLst>
      <p:ext uri="{BB962C8B-B14F-4D97-AF65-F5344CB8AC3E}">
        <p14:creationId xmlns:p14="http://schemas.microsoft.com/office/powerpoint/2010/main" val="1181340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github.com/hudmol/extended_advanced_search"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mailto:dawne_lucas@unc.edu"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teva.contentdm.oclc.org/digital/collection/p15138coll23/id/9469/"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www.someecards.com/users/profile/Chris_Pearson_BigClou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bit.ly/coc4lib"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hyperlink" Target="mailto:amerryman@uscupstate.edu"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findingaids.auctr.edu/"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2" Type="http://schemas.openxmlformats.org/officeDocument/2006/relationships/hyperlink" Target="https://avery.cofc.edu/archives/collection_list.php"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sp>
        <p:nvSpPr>
          <p:cNvPr id="14" name="Rectangle 13">
            <a:extLst>
              <a:ext uri="{FF2B5EF4-FFF2-40B4-BE49-F238E27FC236}">
                <a16:creationId xmlns:a16="http://schemas.microsoft.com/office/drawing/2014/main" id="{4AFA656F-AC23-874D-8519-7E0348F3718C}"/>
              </a:ext>
            </a:extLst>
          </p:cNvPr>
          <p:cNvSpPr/>
          <p:nvPr/>
        </p:nvSpPr>
        <p:spPr>
          <a:xfrm>
            <a:off x="3048000" y="4992750"/>
            <a:ext cx="6096000" cy="1200329"/>
          </a:xfrm>
          <a:prstGeom prst="rect">
            <a:avLst/>
          </a:prstGeom>
        </p:spPr>
        <p:txBody>
          <a:bodyPr>
            <a:spAutoFit/>
          </a:bodyPr>
          <a:lstStyle/>
          <a:p>
            <a:pPr algn="ctr"/>
            <a:r>
              <a:rPr lang="en-US" dirty="0"/>
              <a:t>ArchivesSpace Southeastern Member Forum</a:t>
            </a:r>
            <a:br>
              <a:rPr lang="en-US" dirty="0"/>
            </a:br>
            <a:r>
              <a:rPr lang="en-US" dirty="0"/>
              <a:t>Hollings Special Collections Library</a:t>
            </a:r>
            <a:br>
              <a:rPr lang="en-US" dirty="0"/>
            </a:br>
            <a:r>
              <a:rPr lang="en-US" dirty="0"/>
              <a:t>University of South Carolina</a:t>
            </a:r>
            <a:br>
              <a:rPr lang="en-US" dirty="0"/>
            </a:br>
            <a:r>
              <a:rPr lang="en-US" dirty="0"/>
              <a:t>November 15, 2019</a:t>
            </a:r>
          </a:p>
        </p:txBody>
      </p:sp>
      <p:pic>
        <p:nvPicPr>
          <p:cNvPr id="3" name="Picture 2">
            <a:extLst>
              <a:ext uri="{FF2B5EF4-FFF2-40B4-BE49-F238E27FC236}">
                <a16:creationId xmlns:a16="http://schemas.microsoft.com/office/drawing/2014/main" id="{BEE00F7B-B3EB-6B47-85F1-B81B7D29C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103" y="142357"/>
            <a:ext cx="8639794" cy="4319898"/>
          </a:xfrm>
          <a:prstGeom prst="rect">
            <a:avLst/>
          </a:prstGeom>
        </p:spPr>
      </p:pic>
    </p:spTree>
    <p:extLst>
      <p:ext uri="{BB962C8B-B14F-4D97-AF65-F5344CB8AC3E}">
        <p14:creationId xmlns:p14="http://schemas.microsoft.com/office/powerpoint/2010/main" val="45369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BFC9-4B25-4E8E-A606-64B87859AE07}"/>
              </a:ext>
            </a:extLst>
          </p:cNvPr>
          <p:cNvSpPr>
            <a:spLocks noGrp="1"/>
          </p:cNvSpPr>
          <p:nvPr>
            <p:ph type="title"/>
          </p:nvPr>
        </p:nvSpPr>
        <p:spPr>
          <a:xfrm>
            <a:off x="3535196" y="281032"/>
            <a:ext cx="3295984" cy="530225"/>
          </a:xfrm>
        </p:spPr>
        <p:txBody>
          <a:bodyPr>
            <a:normAutofit fontScale="90000"/>
          </a:bodyPr>
          <a:lstStyle/>
          <a:p>
            <a:r>
              <a:rPr lang="en-US" dirty="0"/>
              <a:t>Clean Up Continued</a:t>
            </a:r>
          </a:p>
        </p:txBody>
      </p:sp>
      <p:pic>
        <p:nvPicPr>
          <p:cNvPr id="6" name="Picture Placeholder 5" descr="A screenshot of a cell phone&#10;&#10;Description automatically generated">
            <a:extLst>
              <a:ext uri="{FF2B5EF4-FFF2-40B4-BE49-F238E27FC236}">
                <a16:creationId xmlns:a16="http://schemas.microsoft.com/office/drawing/2014/main" id="{FBE5A664-DFC4-4740-8C03-D69D689AA7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74" b="1417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a:extLst>
              <a:ext uri="{FF2B5EF4-FFF2-40B4-BE49-F238E27FC236}">
                <a16:creationId xmlns:a16="http://schemas.microsoft.com/office/drawing/2014/main" id="{0242F73F-D518-42F8-84C9-7201EF021707}"/>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200" dirty="0"/>
              <a:t>Removed over 300 redundant or unneeded resource records. </a:t>
            </a:r>
          </a:p>
          <a:p>
            <a:pPr marL="342900" indent="-342900">
              <a:buFont typeface="Arial" panose="020B0604020202020204" pitchFamily="34" charset="0"/>
              <a:buChar char="•"/>
            </a:pPr>
            <a:r>
              <a:rPr lang="en-US" sz="2200" dirty="0"/>
              <a:t>Updating remaining records for DACS compliance and clarity. </a:t>
            </a:r>
          </a:p>
          <a:p>
            <a:pPr marL="342900" indent="-342900">
              <a:buFont typeface="Arial" panose="020B0604020202020204" pitchFamily="34" charset="0"/>
              <a:buChar char="•"/>
            </a:pPr>
            <a:r>
              <a:rPr lang="en-US" sz="2200" dirty="0"/>
              <a:t>Only records with specialized formats will need to be linked as an external document. </a:t>
            </a:r>
          </a:p>
          <a:p>
            <a:endParaRPr lang="en-US" sz="2200" dirty="0"/>
          </a:p>
        </p:txBody>
      </p:sp>
    </p:spTree>
    <p:extLst>
      <p:ext uri="{BB962C8B-B14F-4D97-AF65-F5344CB8AC3E}">
        <p14:creationId xmlns:p14="http://schemas.microsoft.com/office/powerpoint/2010/main" val="414304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atin typeface="Avenir Medium"/>
              </a:rPr>
              <a:t>Show us Your Implementation: </a:t>
            </a:r>
            <a:br>
              <a:rPr lang="en-US">
                <a:latin typeface="Avenir Medium"/>
              </a:rPr>
            </a:br>
            <a:r>
              <a:rPr lang="en-US">
                <a:latin typeface="Avenir Medium"/>
              </a:rPr>
              <a:t>Wilson Special Collections Library</a:t>
            </a:r>
          </a:p>
        </p:txBody>
      </p:sp>
      <p:sp>
        <p:nvSpPr>
          <p:cNvPr id="3" name="Subtitle 2"/>
          <p:cNvSpPr>
            <a:spLocks noGrp="1"/>
          </p:cNvSpPr>
          <p:nvPr>
            <p:ph type="subTitle" idx="1"/>
          </p:nvPr>
        </p:nvSpPr>
        <p:spPr/>
        <p:txBody>
          <a:bodyPr vert="horz" lIns="91440" tIns="45720" rIns="91440" bIns="45720" rtlCol="0" anchor="t">
            <a:normAutofit/>
          </a:bodyPr>
          <a:lstStyle/>
          <a:p>
            <a:r>
              <a:rPr lang="en-US">
                <a:latin typeface="Avenir Book"/>
              </a:rPr>
              <a:t>Dawne Howard Lucas</a:t>
            </a:r>
          </a:p>
          <a:p>
            <a:r>
              <a:rPr lang="en-US">
                <a:latin typeface="Avenir Book"/>
              </a:rPr>
              <a:t>Regional </a:t>
            </a:r>
            <a:r>
              <a:rPr lang="en-US" err="1">
                <a:latin typeface="Avenir Book"/>
              </a:rPr>
              <a:t>ArchivesSpace</a:t>
            </a:r>
            <a:r>
              <a:rPr lang="en-US">
                <a:latin typeface="Avenir Book"/>
              </a:rPr>
              <a:t> Forum</a:t>
            </a:r>
            <a:endParaRPr lang="en-US"/>
          </a:p>
          <a:p>
            <a:r>
              <a:rPr lang="en-US">
                <a:latin typeface="Avenir Book"/>
              </a:rPr>
              <a:t>Columbia, SC</a:t>
            </a:r>
            <a:endParaRPr lang="en-US"/>
          </a:p>
          <a:p>
            <a:r>
              <a:rPr lang="en-US">
                <a:latin typeface="Avenir Book"/>
              </a:rPr>
              <a:t>15 November 2019</a:t>
            </a:r>
          </a:p>
        </p:txBody>
      </p:sp>
    </p:spTree>
    <p:extLst>
      <p:ext uri="{BB962C8B-B14F-4D97-AF65-F5344CB8AC3E}">
        <p14:creationId xmlns:p14="http://schemas.microsoft.com/office/powerpoint/2010/main" val="3706305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B4E3-87EB-1D46-B664-69554729509A}"/>
              </a:ext>
            </a:extLst>
          </p:cNvPr>
          <p:cNvSpPr>
            <a:spLocks noGrp="1"/>
          </p:cNvSpPr>
          <p:nvPr>
            <p:ph type="title"/>
          </p:nvPr>
        </p:nvSpPr>
        <p:spPr/>
        <p:txBody>
          <a:bodyPr/>
          <a:lstStyle/>
          <a:p>
            <a:r>
              <a:rPr lang="en-US">
                <a:latin typeface="Avenir Medium"/>
              </a:rPr>
              <a:t>About Us</a:t>
            </a:r>
            <a:endParaRPr lang="en-US"/>
          </a:p>
        </p:txBody>
      </p:sp>
      <p:sp>
        <p:nvSpPr>
          <p:cNvPr id="3" name="Text Placeholder 2">
            <a:extLst>
              <a:ext uri="{FF2B5EF4-FFF2-40B4-BE49-F238E27FC236}">
                <a16:creationId xmlns:a16="http://schemas.microsoft.com/office/drawing/2014/main" id="{67852FFD-659B-1A48-B1FD-2B3FBCE5874C}"/>
              </a:ext>
            </a:extLst>
          </p:cNvPr>
          <p:cNvSpPr>
            <a:spLocks noGrp="1"/>
          </p:cNvSpPr>
          <p:nvPr>
            <p:ph type="body" sz="quarter" idx="10"/>
          </p:nvPr>
        </p:nvSpPr>
        <p:spPr/>
        <p:txBody>
          <a:bodyPr vert="horz" lIns="68580" tIns="34290" rIns="68580" bIns="34290" rtlCol="0" anchor="t">
            <a:normAutofit lnSpcReduction="10000"/>
          </a:bodyPr>
          <a:lstStyle/>
          <a:p>
            <a:r>
              <a:rPr lang="en-US" dirty="0">
                <a:latin typeface="Avenir Book"/>
              </a:rPr>
              <a:t>Five different collecting units, </a:t>
            </a:r>
            <a:endParaRPr lang="en-US" dirty="0"/>
          </a:p>
          <a:p>
            <a:pPr lvl="1"/>
            <a:r>
              <a:rPr lang="en-US" sz="1500" dirty="0">
                <a:latin typeface="Avenir Book"/>
              </a:rPr>
              <a:t>North Carolina Collection</a:t>
            </a:r>
          </a:p>
          <a:p>
            <a:pPr lvl="1"/>
            <a:r>
              <a:rPr lang="en-US" sz="1500" dirty="0">
                <a:latin typeface="Avenir Book"/>
              </a:rPr>
              <a:t>Southern Historical Collection</a:t>
            </a:r>
          </a:p>
          <a:p>
            <a:pPr lvl="1"/>
            <a:r>
              <a:rPr lang="en-US" sz="1500" dirty="0">
                <a:latin typeface="Avenir Book"/>
              </a:rPr>
              <a:t>Southern Folklife Collection</a:t>
            </a:r>
          </a:p>
          <a:p>
            <a:pPr lvl="1"/>
            <a:r>
              <a:rPr lang="en-US" sz="1500" dirty="0">
                <a:latin typeface="Avenir Book"/>
              </a:rPr>
              <a:t>Rare Book Collection</a:t>
            </a:r>
          </a:p>
          <a:p>
            <a:pPr lvl="1"/>
            <a:r>
              <a:rPr lang="en-US" sz="1500" dirty="0">
                <a:latin typeface="Avenir Book"/>
              </a:rPr>
              <a:t>University Archives &amp; Records Management Services</a:t>
            </a:r>
            <a:endParaRPr lang="en-US" sz="1500" dirty="0"/>
          </a:p>
          <a:p>
            <a:r>
              <a:rPr lang="en-US" sz="1950" dirty="0">
                <a:latin typeface="Avenir Book"/>
              </a:rPr>
              <a:t>~50 FTE </a:t>
            </a:r>
            <a:endParaRPr lang="en-US" sz="1950" dirty="0"/>
          </a:p>
          <a:p>
            <a:r>
              <a:rPr lang="en-US" dirty="0">
                <a:latin typeface="Avenir Book"/>
              </a:rPr>
              <a:t>10,000+ accession records</a:t>
            </a:r>
            <a:endParaRPr lang="en-US" dirty="0"/>
          </a:p>
          <a:p>
            <a:r>
              <a:rPr lang="en-US" dirty="0">
                <a:latin typeface="Avenir Book"/>
              </a:rPr>
              <a:t>7,000+ archives/manuscript collections</a:t>
            </a:r>
          </a:p>
          <a:p>
            <a:r>
              <a:rPr lang="en-US" dirty="0">
                <a:latin typeface="Avenir Book"/>
              </a:rPr>
              <a:t>1 </a:t>
            </a:r>
            <a:r>
              <a:rPr lang="en-US" dirty="0" err="1">
                <a:latin typeface="Avenir Book"/>
              </a:rPr>
              <a:t>ArchivesSpace</a:t>
            </a:r>
            <a:r>
              <a:rPr lang="en-US" dirty="0">
                <a:latin typeface="Avenir Book"/>
              </a:rPr>
              <a:t> repository</a:t>
            </a:r>
            <a:endParaRPr lang="en-US" dirty="0"/>
          </a:p>
          <a:p>
            <a:r>
              <a:rPr lang="en-US" dirty="0">
                <a:latin typeface="Avenir Book"/>
              </a:rPr>
              <a:t>3 software developers working on implementation</a:t>
            </a:r>
            <a:endParaRPr lang="en-US" dirty="0"/>
          </a:p>
          <a:p>
            <a:endParaRPr lang="en-US" dirty="0"/>
          </a:p>
          <a:p>
            <a:pPr marL="0" indent="0">
              <a:buNone/>
            </a:pPr>
            <a:endParaRPr lang="en-US" dirty="0"/>
          </a:p>
          <a:p>
            <a:endParaRPr lang="en-US"/>
          </a:p>
        </p:txBody>
      </p:sp>
    </p:spTree>
    <p:extLst>
      <p:ext uri="{BB962C8B-B14F-4D97-AF65-F5344CB8AC3E}">
        <p14:creationId xmlns:p14="http://schemas.microsoft.com/office/powerpoint/2010/main" val="418937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B4E3-87EB-1D46-B664-69554729509A}"/>
              </a:ext>
            </a:extLst>
          </p:cNvPr>
          <p:cNvSpPr>
            <a:spLocks noGrp="1"/>
          </p:cNvSpPr>
          <p:nvPr>
            <p:ph type="title"/>
          </p:nvPr>
        </p:nvSpPr>
        <p:spPr/>
        <p:txBody>
          <a:bodyPr/>
          <a:lstStyle/>
          <a:p>
            <a:r>
              <a:rPr lang="en-US">
                <a:latin typeface="Avenir Medium"/>
              </a:rPr>
              <a:t>Collection Management History</a:t>
            </a:r>
            <a:endParaRPr lang="en-US"/>
          </a:p>
        </p:txBody>
      </p:sp>
      <p:sp>
        <p:nvSpPr>
          <p:cNvPr id="3" name="Text Placeholder 2">
            <a:extLst>
              <a:ext uri="{FF2B5EF4-FFF2-40B4-BE49-F238E27FC236}">
                <a16:creationId xmlns:a16="http://schemas.microsoft.com/office/drawing/2014/main" id="{67852FFD-659B-1A48-B1FD-2B3FBCE5874C}"/>
              </a:ext>
            </a:extLst>
          </p:cNvPr>
          <p:cNvSpPr>
            <a:spLocks noGrp="1"/>
          </p:cNvSpPr>
          <p:nvPr>
            <p:ph type="body" sz="quarter" idx="10"/>
          </p:nvPr>
        </p:nvSpPr>
        <p:spPr/>
        <p:txBody>
          <a:bodyPr vert="horz" lIns="68580" tIns="34290" rIns="68580" bIns="34290" rtlCol="0" anchor="t">
            <a:normAutofit/>
          </a:bodyPr>
          <a:lstStyle/>
          <a:p>
            <a:r>
              <a:rPr lang="en-US">
                <a:latin typeface="Avenir Book"/>
              </a:rPr>
              <a:t>Accessions</a:t>
            </a:r>
          </a:p>
          <a:p>
            <a:pPr lvl="1"/>
            <a:r>
              <a:rPr lang="en-US" sz="1500">
                <a:latin typeface="Avenir Book"/>
              </a:rPr>
              <a:t>Launched </a:t>
            </a:r>
            <a:r>
              <a:rPr lang="en-US" sz="1500" err="1">
                <a:latin typeface="Avenir Book"/>
              </a:rPr>
              <a:t>ArchivesSpace</a:t>
            </a:r>
            <a:r>
              <a:rPr lang="en-US" sz="1500">
                <a:latin typeface="Avenir Book"/>
              </a:rPr>
              <a:t> on 2 October 2019</a:t>
            </a:r>
          </a:p>
          <a:p>
            <a:pPr lvl="1"/>
            <a:r>
              <a:rPr lang="en-US" sz="1500">
                <a:latin typeface="Avenir Book"/>
              </a:rPr>
              <a:t>Archivists’ Toolkit: 2011-October 2019</a:t>
            </a:r>
          </a:p>
          <a:p>
            <a:pPr lvl="1"/>
            <a:r>
              <a:rPr lang="en-US" sz="1500">
                <a:latin typeface="Avenir Book"/>
              </a:rPr>
              <a:t>Microsoft Access: pre-2011</a:t>
            </a:r>
          </a:p>
          <a:p>
            <a:pPr lvl="1"/>
            <a:endParaRPr lang="en-US">
              <a:latin typeface="Avenir Book"/>
            </a:endParaRPr>
          </a:p>
          <a:p>
            <a:r>
              <a:rPr lang="en-US">
                <a:latin typeface="Avenir Book"/>
              </a:rPr>
              <a:t>Finding aids</a:t>
            </a:r>
          </a:p>
          <a:p>
            <a:pPr lvl="1"/>
            <a:r>
              <a:rPr lang="en-US" sz="1500">
                <a:latin typeface="Avenir Book"/>
              </a:rPr>
              <a:t>Created stub resource records in Archivists’ Toolkit</a:t>
            </a:r>
          </a:p>
          <a:p>
            <a:pPr lvl="1"/>
            <a:r>
              <a:rPr lang="en-US" sz="1500">
                <a:latin typeface="Avenir Book"/>
              </a:rPr>
              <a:t>Finding aids created using </a:t>
            </a:r>
            <a:r>
              <a:rPr lang="en-US" sz="1500" err="1">
                <a:latin typeface="Avenir Book"/>
              </a:rPr>
              <a:t>NoteTab</a:t>
            </a:r>
            <a:r>
              <a:rPr lang="en-US" sz="1500">
                <a:latin typeface="Avenir Book"/>
              </a:rPr>
              <a:t> and Oxygen</a:t>
            </a:r>
          </a:p>
          <a:p>
            <a:pPr lvl="1"/>
            <a:r>
              <a:rPr lang="en-US" sz="1500">
                <a:latin typeface="Avenir Book"/>
              </a:rPr>
              <a:t>Version control managed via GitLab</a:t>
            </a:r>
            <a:endParaRPr lang="en-US" sz="1500"/>
          </a:p>
          <a:p>
            <a:pPr lvl="1"/>
            <a:endParaRPr lang="en-US"/>
          </a:p>
          <a:p>
            <a:endParaRPr lang="en-US"/>
          </a:p>
        </p:txBody>
      </p:sp>
    </p:spTree>
    <p:extLst>
      <p:ext uri="{BB962C8B-B14F-4D97-AF65-F5344CB8AC3E}">
        <p14:creationId xmlns:p14="http://schemas.microsoft.com/office/powerpoint/2010/main" val="2706680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B4E3-87EB-1D46-B664-69554729509A}"/>
              </a:ext>
            </a:extLst>
          </p:cNvPr>
          <p:cNvSpPr>
            <a:spLocks noGrp="1"/>
          </p:cNvSpPr>
          <p:nvPr>
            <p:ph type="title"/>
          </p:nvPr>
        </p:nvSpPr>
        <p:spPr/>
        <p:txBody>
          <a:bodyPr/>
          <a:lstStyle/>
          <a:p>
            <a:r>
              <a:rPr lang="en-US"/>
              <a:t>Implementation Phase 1</a:t>
            </a:r>
          </a:p>
        </p:txBody>
      </p:sp>
      <p:sp>
        <p:nvSpPr>
          <p:cNvPr id="3" name="Text Placeholder 2">
            <a:extLst>
              <a:ext uri="{FF2B5EF4-FFF2-40B4-BE49-F238E27FC236}">
                <a16:creationId xmlns:a16="http://schemas.microsoft.com/office/drawing/2014/main" id="{67852FFD-659B-1A48-B1FD-2B3FBCE5874C}"/>
              </a:ext>
            </a:extLst>
          </p:cNvPr>
          <p:cNvSpPr>
            <a:spLocks noGrp="1"/>
          </p:cNvSpPr>
          <p:nvPr>
            <p:ph type="body" sz="quarter" idx="10"/>
          </p:nvPr>
        </p:nvSpPr>
        <p:spPr/>
        <p:txBody>
          <a:bodyPr vert="horz" lIns="68580" tIns="34290" rIns="68580" bIns="34290" rtlCol="0" anchor="t">
            <a:normAutofit/>
          </a:bodyPr>
          <a:lstStyle/>
          <a:p>
            <a:r>
              <a:rPr lang="en-US">
                <a:latin typeface="Avenir Book"/>
              </a:rPr>
              <a:t>Phase 1: Accessions</a:t>
            </a:r>
          </a:p>
          <a:p>
            <a:pPr lvl="1"/>
            <a:r>
              <a:rPr lang="en-US" sz="1500">
                <a:latin typeface="Avenir Book"/>
              </a:rPr>
              <a:t>Migrated from Archivists’ Toolkit October 2019</a:t>
            </a:r>
          </a:p>
          <a:p>
            <a:pPr lvl="1"/>
            <a:r>
              <a:rPr lang="en-US" sz="1500">
                <a:latin typeface="Avenir Book"/>
              </a:rPr>
              <a:t>Relatively painless</a:t>
            </a:r>
          </a:p>
          <a:p>
            <a:pPr lvl="1"/>
            <a:r>
              <a:rPr lang="en-US" sz="1500">
                <a:latin typeface="Avenir Book"/>
              </a:rPr>
              <a:t>Working with Software Development staff based on received feedback</a:t>
            </a:r>
          </a:p>
          <a:p>
            <a:pPr lvl="2"/>
            <a:r>
              <a:rPr lang="en-US">
                <a:latin typeface="Avenir Book"/>
              </a:rPr>
              <a:t>DONE: Created a local plug-in to see “Processing Status” and “Extent” fields on the browse screen </a:t>
            </a:r>
          </a:p>
          <a:p>
            <a:pPr lvl="2"/>
            <a:r>
              <a:rPr lang="en-US">
                <a:latin typeface="Avenir Book"/>
              </a:rPr>
              <a:t>DONE: Added plug-in for enhanced search options (B</a:t>
            </a:r>
            <a:r>
              <a:rPr lang="en-US"/>
              <a:t>uilt off Hudson </a:t>
            </a:r>
            <a:r>
              <a:rPr lang="en-US" err="1"/>
              <a:t>Molonglo's</a:t>
            </a:r>
            <a:r>
              <a:rPr lang="en-US"/>
              <a:t> </a:t>
            </a:r>
            <a:r>
              <a:rPr lang="en-US">
                <a:hlinkClick r:id="rId3" tooltip="https://github.com/hudmol/extended_advanced_search"/>
              </a:rPr>
              <a:t>Extended Advanced Search plugin</a:t>
            </a:r>
            <a:r>
              <a:rPr lang="en-US"/>
              <a:t>)</a:t>
            </a:r>
          </a:p>
          <a:p>
            <a:pPr lvl="2"/>
            <a:r>
              <a:rPr lang="en-US">
                <a:latin typeface="Avenir Book"/>
              </a:rPr>
              <a:t>TO DO: Create a drop down for the first component of the unique identifier; autogenerate second and third components of the unique identifier</a:t>
            </a:r>
          </a:p>
          <a:p>
            <a:pPr lvl="2"/>
            <a:r>
              <a:rPr lang="en-US">
                <a:latin typeface="Avenir Book"/>
              </a:rPr>
              <a:t>KNOWN ISSUE: Agent links do not always appear</a:t>
            </a:r>
          </a:p>
          <a:p>
            <a:pPr lvl="1"/>
            <a:r>
              <a:rPr lang="en-US" sz="1500">
                <a:latin typeface="Avenir Book"/>
              </a:rPr>
              <a:t>Exploring the best way to use Events and Agent records</a:t>
            </a:r>
          </a:p>
          <a:p>
            <a:pPr lvl="2"/>
            <a:endParaRPr lang="en-US">
              <a:latin typeface="Avenir Book"/>
            </a:endParaRPr>
          </a:p>
          <a:p>
            <a:pPr lvl="2"/>
            <a:endParaRPr lang="en-US"/>
          </a:p>
          <a:p>
            <a:pPr marL="342900" lvl="1" indent="0">
              <a:buNone/>
            </a:pPr>
            <a:endParaRPr lang="en-US"/>
          </a:p>
        </p:txBody>
      </p:sp>
    </p:spTree>
    <p:extLst>
      <p:ext uri="{BB962C8B-B14F-4D97-AF65-F5344CB8AC3E}">
        <p14:creationId xmlns:p14="http://schemas.microsoft.com/office/powerpoint/2010/main" val="2901521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FACE8-80C8-41B0-BE4D-1FBA4BED3E7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DA9EE11-EA77-42CE-9D22-8856C46256B8}"/>
              </a:ext>
            </a:extLst>
          </p:cNvPr>
          <p:cNvSpPr>
            <a:spLocks noGrp="1"/>
          </p:cNvSpPr>
          <p:nvPr>
            <p:ph type="body" sz="quarter" idx="10"/>
          </p:nvPr>
        </p:nvSpPr>
        <p:spPr/>
        <p:txBody>
          <a:bodyPr/>
          <a:lstStyle/>
          <a:p>
            <a:endParaRPr lang="en-US"/>
          </a:p>
        </p:txBody>
      </p:sp>
      <p:pic>
        <p:nvPicPr>
          <p:cNvPr id="3" name="Picture 2">
            <a:extLst>
              <a:ext uri="{FF2B5EF4-FFF2-40B4-BE49-F238E27FC236}">
                <a16:creationId xmlns:a16="http://schemas.microsoft.com/office/drawing/2014/main" id="{D7376728-DFA8-436F-B96D-D4F2387B30A4}"/>
              </a:ext>
            </a:extLst>
          </p:cNvPr>
          <p:cNvPicPr>
            <a:picLocks noChangeAspect="1"/>
          </p:cNvPicPr>
          <p:nvPr/>
        </p:nvPicPr>
        <p:blipFill rotWithShape="1">
          <a:blip r:embed="rId3"/>
          <a:srcRect t="8392" b="3970"/>
          <a:stretch/>
        </p:blipFill>
        <p:spPr>
          <a:xfrm>
            <a:off x="0" y="0"/>
            <a:ext cx="12192000" cy="6010182"/>
          </a:xfrm>
          <a:prstGeom prst="rect">
            <a:avLst/>
          </a:prstGeom>
        </p:spPr>
      </p:pic>
      <p:sp>
        <p:nvSpPr>
          <p:cNvPr id="2" name="Donut 1"/>
          <p:cNvSpPr/>
          <p:nvPr/>
        </p:nvSpPr>
        <p:spPr>
          <a:xfrm>
            <a:off x="7909444" y="3285765"/>
            <a:ext cx="1960106" cy="497007"/>
          </a:xfrm>
          <a:prstGeom prst="donut">
            <a:avLst/>
          </a:prstGeom>
          <a:solidFill>
            <a:srgbClr val="C55A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10" name="Left-Up Arrow 9"/>
          <p:cNvSpPr/>
          <p:nvPr/>
        </p:nvSpPr>
        <p:spPr>
          <a:xfrm rot="2627284">
            <a:off x="4458552" y="1629076"/>
            <a:ext cx="850392" cy="850392"/>
          </a:xfrm>
          <a:prstGeom prst="leftUp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Tree>
    <p:extLst>
      <p:ext uri="{BB962C8B-B14F-4D97-AF65-F5344CB8AC3E}">
        <p14:creationId xmlns:p14="http://schemas.microsoft.com/office/powerpoint/2010/main" val="384166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B4E3-87EB-1D46-B664-69554729509A}"/>
              </a:ext>
            </a:extLst>
          </p:cNvPr>
          <p:cNvSpPr>
            <a:spLocks noGrp="1"/>
          </p:cNvSpPr>
          <p:nvPr>
            <p:ph type="title"/>
          </p:nvPr>
        </p:nvSpPr>
        <p:spPr/>
        <p:txBody>
          <a:bodyPr/>
          <a:lstStyle/>
          <a:p>
            <a:r>
              <a:rPr lang="en-US">
                <a:latin typeface="Avenir Medium"/>
              </a:rPr>
              <a:t>Implementation Phase 2</a:t>
            </a:r>
          </a:p>
        </p:txBody>
      </p:sp>
      <p:sp>
        <p:nvSpPr>
          <p:cNvPr id="3" name="Text Placeholder 2">
            <a:extLst>
              <a:ext uri="{FF2B5EF4-FFF2-40B4-BE49-F238E27FC236}">
                <a16:creationId xmlns:a16="http://schemas.microsoft.com/office/drawing/2014/main" id="{67852FFD-659B-1A48-B1FD-2B3FBCE5874C}"/>
              </a:ext>
            </a:extLst>
          </p:cNvPr>
          <p:cNvSpPr>
            <a:spLocks noGrp="1"/>
          </p:cNvSpPr>
          <p:nvPr>
            <p:ph type="body" sz="quarter" idx="10"/>
          </p:nvPr>
        </p:nvSpPr>
        <p:spPr/>
        <p:txBody>
          <a:bodyPr vert="horz" lIns="68580" tIns="34290" rIns="68580" bIns="34290" rtlCol="0" anchor="t">
            <a:normAutofit/>
          </a:bodyPr>
          <a:lstStyle/>
          <a:p>
            <a:r>
              <a:rPr lang="en-US" dirty="0">
                <a:latin typeface="Avenir Book"/>
              </a:rPr>
              <a:t>Phase 2: Collection Locations</a:t>
            </a:r>
          </a:p>
          <a:p>
            <a:pPr lvl="1"/>
            <a:r>
              <a:rPr lang="en-US" sz="1500" dirty="0">
                <a:latin typeface="Avenir Book"/>
              </a:rPr>
              <a:t>Collection location information currently kept in a massive Microsoft Access database</a:t>
            </a:r>
          </a:p>
          <a:p>
            <a:pPr lvl="2"/>
            <a:r>
              <a:rPr lang="en-US" dirty="0">
                <a:latin typeface="Avenir Book"/>
              </a:rPr>
              <a:t>No one likes this database</a:t>
            </a:r>
          </a:p>
          <a:p>
            <a:pPr lvl="1"/>
            <a:r>
              <a:rPr lang="en-US" sz="1500" dirty="0">
                <a:latin typeface="Avenir Book"/>
              </a:rPr>
              <a:t>Working plan is to add top containers to stub resource records</a:t>
            </a:r>
          </a:p>
          <a:p>
            <a:pPr lvl="1"/>
            <a:r>
              <a:rPr lang="en-US" sz="1500" dirty="0">
                <a:latin typeface="Avenir Book"/>
              </a:rPr>
              <a:t>Research room staff will have read-only access</a:t>
            </a:r>
          </a:p>
          <a:p>
            <a:pPr lvl="1"/>
            <a:r>
              <a:rPr lang="en-US" sz="1500" dirty="0">
                <a:latin typeface="Avenir Book"/>
              </a:rPr>
              <a:t>Proof of concept demo has received positive feedback</a:t>
            </a:r>
          </a:p>
          <a:p>
            <a:pPr lvl="1"/>
            <a:r>
              <a:rPr lang="en-US" sz="1500" dirty="0">
                <a:latin typeface="Avenir Book"/>
              </a:rPr>
              <a:t>This isn’t as easy as migrating the accessions!</a:t>
            </a:r>
          </a:p>
          <a:p>
            <a:pPr lvl="2"/>
            <a:r>
              <a:rPr lang="en-US" dirty="0">
                <a:latin typeface="Avenir Book"/>
              </a:rPr>
              <a:t>Easy to create locations in </a:t>
            </a:r>
            <a:r>
              <a:rPr lang="en-US" dirty="0" err="1">
                <a:latin typeface="Avenir Book"/>
              </a:rPr>
              <a:t>ArchivesSpace</a:t>
            </a:r>
            <a:r>
              <a:rPr lang="en-US" dirty="0">
                <a:latin typeface="Avenir Book"/>
              </a:rPr>
              <a:t>, but gathering the information is cumbersome</a:t>
            </a:r>
          </a:p>
          <a:p>
            <a:pPr lvl="2"/>
            <a:r>
              <a:rPr lang="en-US" dirty="0">
                <a:latin typeface="Avenir Book"/>
              </a:rPr>
              <a:t>Software Development is strategizing the best way to map from Access to </a:t>
            </a:r>
            <a:r>
              <a:rPr lang="en-US" dirty="0" err="1">
                <a:latin typeface="Avenir Book"/>
              </a:rPr>
              <a:t>ArchivesSpace</a:t>
            </a:r>
            <a:endParaRPr lang="en-US" dirty="0">
              <a:latin typeface="Avenir Book"/>
            </a:endParaRPr>
          </a:p>
          <a:p>
            <a:pPr marL="1028700" lvl="3" indent="0">
              <a:buNone/>
            </a:pPr>
            <a:endParaRPr lang="en-US">
              <a:latin typeface="Avenir Book"/>
            </a:endParaRPr>
          </a:p>
          <a:p>
            <a:pPr marL="342900" lvl="1" indent="0">
              <a:buNone/>
            </a:pPr>
            <a:endParaRPr lang="en-US">
              <a:latin typeface="Avenir Book"/>
            </a:endParaRPr>
          </a:p>
          <a:p>
            <a:pPr marL="342900" lvl="1" indent="0">
              <a:buNone/>
            </a:pPr>
            <a:endParaRPr lang="en-US"/>
          </a:p>
        </p:txBody>
      </p:sp>
    </p:spTree>
    <p:extLst>
      <p:ext uri="{BB962C8B-B14F-4D97-AF65-F5344CB8AC3E}">
        <p14:creationId xmlns:p14="http://schemas.microsoft.com/office/powerpoint/2010/main" val="2106661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FBF6-2D8C-4AA0-9C77-714DA589F29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6DEB144-FF56-4321-8208-D5265B3E7597}"/>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73178EF9-0E7F-4AF9-94F7-DFC26D3D4E1C}"/>
              </a:ext>
            </a:extLst>
          </p:cNvPr>
          <p:cNvPicPr>
            <a:picLocks noChangeAspect="1"/>
          </p:cNvPicPr>
          <p:nvPr/>
        </p:nvPicPr>
        <p:blipFill rotWithShape="1">
          <a:blip r:embed="rId3"/>
          <a:srcRect t="8737" b="11587"/>
          <a:stretch/>
        </p:blipFill>
        <p:spPr>
          <a:xfrm>
            <a:off x="0" y="266329"/>
            <a:ext cx="12192000" cy="5464221"/>
          </a:xfrm>
          <a:prstGeom prst="rect">
            <a:avLst/>
          </a:prstGeom>
        </p:spPr>
      </p:pic>
      <p:sp>
        <p:nvSpPr>
          <p:cNvPr id="5" name="Donut 4"/>
          <p:cNvSpPr/>
          <p:nvPr/>
        </p:nvSpPr>
        <p:spPr>
          <a:xfrm>
            <a:off x="1504589" y="759316"/>
            <a:ext cx="1283731" cy="372754"/>
          </a:xfrm>
          <a:prstGeom prst="donut">
            <a:avLst/>
          </a:prstGeom>
          <a:solidFill>
            <a:srgbClr val="C55A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151839" y="1905729"/>
            <a:ext cx="2042927" cy="372754"/>
          </a:xfrm>
          <a:prstGeom prst="donut">
            <a:avLst/>
          </a:prstGeom>
          <a:solidFill>
            <a:srgbClr val="C55A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07962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E56C-9A55-4F8D-9C6B-7040F44819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CBF680A-CC4D-400F-83E6-7CF81CECA32F}"/>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B750BC7C-C1A9-4068-B56D-7C2611D9659D}"/>
              </a:ext>
            </a:extLst>
          </p:cNvPr>
          <p:cNvPicPr>
            <a:picLocks noChangeAspect="1"/>
          </p:cNvPicPr>
          <p:nvPr/>
        </p:nvPicPr>
        <p:blipFill rotWithShape="1">
          <a:blip r:embed="rId3"/>
          <a:srcRect l="-89" t="8413" r="89" b="8091"/>
          <a:stretch/>
        </p:blipFill>
        <p:spPr>
          <a:xfrm>
            <a:off x="0" y="195324"/>
            <a:ext cx="12192000" cy="5726081"/>
          </a:xfrm>
          <a:prstGeom prst="rect">
            <a:avLst/>
          </a:prstGeom>
        </p:spPr>
      </p:pic>
      <p:sp>
        <p:nvSpPr>
          <p:cNvPr id="5" name="Right Arrow 4"/>
          <p:cNvSpPr/>
          <p:nvPr/>
        </p:nvSpPr>
        <p:spPr>
          <a:xfrm>
            <a:off x="2291392" y="3920829"/>
            <a:ext cx="978408" cy="484632"/>
          </a:xfrm>
          <a:prstGeom prst="rightArrow">
            <a:avLst/>
          </a:prstGeom>
          <a:solidFill>
            <a:srgbClr val="C55A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026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DAEF-5787-4E91-A267-2DDE52849F5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3FF2A5C-2861-40A1-9339-94A304288FDD}"/>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49C09A35-BC96-44C7-B6EF-8EAED7FF0C84}"/>
              </a:ext>
            </a:extLst>
          </p:cNvPr>
          <p:cNvPicPr>
            <a:picLocks noChangeAspect="1"/>
          </p:cNvPicPr>
          <p:nvPr/>
        </p:nvPicPr>
        <p:blipFill rotWithShape="1">
          <a:blip r:embed="rId3"/>
          <a:srcRect t="8545" b="7702"/>
          <a:stretch/>
        </p:blipFill>
        <p:spPr>
          <a:xfrm>
            <a:off x="10887" y="221942"/>
            <a:ext cx="12192000" cy="5743852"/>
          </a:xfrm>
          <a:prstGeom prst="rect">
            <a:avLst/>
          </a:prstGeom>
        </p:spPr>
      </p:pic>
      <p:sp>
        <p:nvSpPr>
          <p:cNvPr id="6" name="Circle: Hollow 5">
            <a:extLst>
              <a:ext uri="{FF2B5EF4-FFF2-40B4-BE49-F238E27FC236}">
                <a16:creationId xmlns:a16="http://schemas.microsoft.com/office/drawing/2014/main" id="{DC4EAFD7-7CF9-4384-9CD2-B45691A7A95F}"/>
              </a:ext>
            </a:extLst>
          </p:cNvPr>
          <p:cNvSpPr/>
          <p:nvPr/>
        </p:nvSpPr>
        <p:spPr>
          <a:xfrm>
            <a:off x="3080552" y="1767842"/>
            <a:ext cx="1606858" cy="468189"/>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55741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7A57D70B-2FBC-4A7E-9A4D-5D1DD8AE460D}"/>
              </a:ext>
            </a:extLst>
          </p:cNvPr>
          <p:cNvSpPr txBox="1">
            <a:spLocks/>
          </p:cNvSpPr>
          <p:nvPr/>
        </p:nvSpPr>
        <p:spPr>
          <a:xfrm>
            <a:off x="1797132" y="1084363"/>
            <a:ext cx="8597735" cy="3974525"/>
          </a:xfrm>
          <a:prstGeom prst="rect">
            <a:avLst/>
          </a:prstGeom>
          <a:solidFill>
            <a:schemeClr val="bg1"/>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Network Name: </a:t>
            </a:r>
            <a:r>
              <a:rPr lang="en-US" sz="2800"/>
              <a:t>Hollings Library</a:t>
            </a:r>
            <a:endParaRPr lang="en-US" sz="2800" dirty="0"/>
          </a:p>
          <a:p>
            <a:r>
              <a:rPr lang="en-US" sz="2800" dirty="0"/>
              <a:t>Network Password: 12345678</a:t>
            </a:r>
          </a:p>
        </p:txBody>
      </p:sp>
      <p:sp>
        <p:nvSpPr>
          <p:cNvPr id="11" name="Title 1">
            <a:extLst>
              <a:ext uri="{FF2B5EF4-FFF2-40B4-BE49-F238E27FC236}">
                <a16:creationId xmlns:a16="http://schemas.microsoft.com/office/drawing/2014/main" id="{B92E7330-34B2-491A-9EE7-B4E1A423EA59}"/>
              </a:ext>
            </a:extLst>
          </p:cNvPr>
          <p:cNvSpPr txBox="1">
            <a:spLocks/>
          </p:cNvSpPr>
          <p:nvPr/>
        </p:nvSpPr>
        <p:spPr>
          <a:xfrm>
            <a:off x="2408278" y="287236"/>
            <a:ext cx="7383422" cy="644727"/>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err="1"/>
              <a:t>WiFi</a:t>
            </a:r>
            <a:r>
              <a:rPr lang="en-US" sz="4000" dirty="0"/>
              <a:t> </a:t>
            </a:r>
          </a:p>
        </p:txBody>
      </p:sp>
    </p:spTree>
    <p:extLst>
      <p:ext uri="{BB962C8B-B14F-4D97-AF65-F5344CB8AC3E}">
        <p14:creationId xmlns:p14="http://schemas.microsoft.com/office/powerpoint/2010/main" val="2609866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B4E3-87EB-1D46-B664-69554729509A}"/>
              </a:ext>
            </a:extLst>
          </p:cNvPr>
          <p:cNvSpPr>
            <a:spLocks noGrp="1"/>
          </p:cNvSpPr>
          <p:nvPr>
            <p:ph type="title"/>
          </p:nvPr>
        </p:nvSpPr>
        <p:spPr/>
        <p:txBody>
          <a:bodyPr/>
          <a:lstStyle/>
          <a:p>
            <a:r>
              <a:rPr lang="en-US"/>
              <a:t>Implementation Phase 3</a:t>
            </a:r>
          </a:p>
        </p:txBody>
      </p:sp>
      <p:sp>
        <p:nvSpPr>
          <p:cNvPr id="3" name="Text Placeholder 2">
            <a:extLst>
              <a:ext uri="{FF2B5EF4-FFF2-40B4-BE49-F238E27FC236}">
                <a16:creationId xmlns:a16="http://schemas.microsoft.com/office/drawing/2014/main" id="{67852FFD-659B-1A48-B1FD-2B3FBCE5874C}"/>
              </a:ext>
            </a:extLst>
          </p:cNvPr>
          <p:cNvSpPr>
            <a:spLocks noGrp="1"/>
          </p:cNvSpPr>
          <p:nvPr>
            <p:ph type="body" sz="quarter" idx="10"/>
          </p:nvPr>
        </p:nvSpPr>
        <p:spPr/>
        <p:txBody>
          <a:bodyPr vert="horz" lIns="68580" tIns="34290" rIns="68580" bIns="34290" rtlCol="0" anchor="t">
            <a:normAutofit lnSpcReduction="10000"/>
          </a:bodyPr>
          <a:lstStyle/>
          <a:p>
            <a:r>
              <a:rPr lang="en-US">
                <a:latin typeface="Avenir Book"/>
              </a:rPr>
              <a:t>Phase 3: Finding aids/PUI</a:t>
            </a:r>
          </a:p>
          <a:p>
            <a:pPr lvl="1"/>
            <a:r>
              <a:rPr lang="en-US" sz="1500">
                <a:latin typeface="Avenir Book"/>
              </a:rPr>
              <a:t>We have been hand-coding finding aids using EAD since the 1990s!</a:t>
            </a:r>
          </a:p>
          <a:p>
            <a:pPr lvl="1"/>
            <a:r>
              <a:rPr lang="en-US" sz="1500">
                <a:latin typeface="Avenir Book"/>
              </a:rPr>
              <a:t>This will be hard for many reasons</a:t>
            </a:r>
          </a:p>
          <a:p>
            <a:pPr lvl="2"/>
            <a:r>
              <a:rPr lang="en-US">
                <a:latin typeface="Avenir Book"/>
              </a:rPr>
              <a:t>Major workflow shift</a:t>
            </a:r>
          </a:p>
          <a:p>
            <a:pPr lvl="2"/>
            <a:r>
              <a:rPr lang="en-US">
                <a:latin typeface="Avenir Book"/>
              </a:rPr>
              <a:t>Anticipate lots of legacy data clean-up</a:t>
            </a:r>
          </a:p>
          <a:p>
            <a:pPr lvl="2"/>
            <a:r>
              <a:rPr lang="en-US">
                <a:latin typeface="Avenir Book"/>
              </a:rPr>
              <a:t>Need to determine the best way to display our digital content</a:t>
            </a:r>
          </a:p>
          <a:p>
            <a:pPr lvl="1"/>
            <a:r>
              <a:rPr lang="en-US" sz="1500">
                <a:latin typeface="Avenir Book"/>
              </a:rPr>
              <a:t>Anticipated plug-ins/integrations</a:t>
            </a:r>
          </a:p>
          <a:p>
            <a:pPr lvl="2"/>
            <a:r>
              <a:rPr lang="en-US">
                <a:latin typeface="Avenir Book"/>
              </a:rPr>
              <a:t>Aeon</a:t>
            </a:r>
          </a:p>
          <a:p>
            <a:pPr lvl="2"/>
            <a:r>
              <a:rPr lang="en-US">
                <a:latin typeface="Avenir Book"/>
              </a:rPr>
              <a:t>We like a lot of Yale’s plug-ins</a:t>
            </a:r>
          </a:p>
          <a:p>
            <a:pPr lvl="1"/>
            <a:r>
              <a:rPr lang="en-US" sz="1500">
                <a:latin typeface="Avenir Book"/>
              </a:rPr>
              <a:t>Haven’t decided whether we will use the out of the box PUI or ArcLight</a:t>
            </a:r>
          </a:p>
          <a:p>
            <a:pPr lvl="1"/>
            <a:endParaRPr lang="en-US">
              <a:latin typeface="Avenir Book"/>
            </a:endParaRPr>
          </a:p>
          <a:p>
            <a:pPr marL="685800" lvl="2" indent="0">
              <a:buNone/>
            </a:pPr>
            <a:r>
              <a:rPr lang="en-US">
                <a:latin typeface="Avenir Book"/>
              </a:rPr>
              <a:t>	</a:t>
            </a:r>
          </a:p>
          <a:p>
            <a:pPr marL="1028700" lvl="3" indent="0">
              <a:buNone/>
            </a:pPr>
            <a:endParaRPr lang="en-US">
              <a:latin typeface="Avenir Book"/>
            </a:endParaRPr>
          </a:p>
          <a:p>
            <a:pPr marL="342900" lvl="1" indent="0">
              <a:buNone/>
            </a:pPr>
            <a:endParaRPr lang="en-US">
              <a:latin typeface="Avenir Book"/>
            </a:endParaRPr>
          </a:p>
          <a:p>
            <a:pPr marL="342900" lvl="1" indent="0">
              <a:buNone/>
            </a:pPr>
            <a:endParaRPr lang="en-US"/>
          </a:p>
        </p:txBody>
      </p:sp>
    </p:spTree>
    <p:extLst>
      <p:ext uri="{BB962C8B-B14F-4D97-AF65-F5344CB8AC3E}">
        <p14:creationId xmlns:p14="http://schemas.microsoft.com/office/powerpoint/2010/main" val="2398105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A305-B267-4473-BA27-DF3B27D0997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AEAD198-90D6-4C7B-B251-D28E0B1887D1}"/>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11E6BB24-BBF0-475A-BE06-E345C76B1ACA}"/>
              </a:ext>
            </a:extLst>
          </p:cNvPr>
          <p:cNvPicPr>
            <a:picLocks noChangeAspect="1"/>
          </p:cNvPicPr>
          <p:nvPr/>
        </p:nvPicPr>
        <p:blipFill rotWithShape="1">
          <a:blip r:embed="rId3"/>
          <a:srcRect t="9320" r="1043" b="5372"/>
          <a:stretch/>
        </p:blipFill>
        <p:spPr>
          <a:xfrm>
            <a:off x="0" y="150920"/>
            <a:ext cx="12064753" cy="5850384"/>
          </a:xfrm>
          <a:prstGeom prst="rect">
            <a:avLst/>
          </a:prstGeom>
        </p:spPr>
      </p:pic>
    </p:spTree>
    <p:extLst>
      <p:ext uri="{BB962C8B-B14F-4D97-AF65-F5344CB8AC3E}">
        <p14:creationId xmlns:p14="http://schemas.microsoft.com/office/powerpoint/2010/main" val="2419288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B4E3-87EB-1D46-B664-69554729509A}"/>
              </a:ext>
            </a:extLst>
          </p:cNvPr>
          <p:cNvSpPr>
            <a:spLocks noGrp="1"/>
          </p:cNvSpPr>
          <p:nvPr>
            <p:ph type="title"/>
          </p:nvPr>
        </p:nvSpPr>
        <p:spPr/>
        <p:txBody>
          <a:bodyPr/>
          <a:lstStyle/>
          <a:p>
            <a:r>
              <a:rPr lang="en-US"/>
              <a:t>Implementation Phase 3</a:t>
            </a:r>
          </a:p>
        </p:txBody>
      </p:sp>
      <p:sp>
        <p:nvSpPr>
          <p:cNvPr id="3" name="Text Placeholder 2">
            <a:extLst>
              <a:ext uri="{FF2B5EF4-FFF2-40B4-BE49-F238E27FC236}">
                <a16:creationId xmlns:a16="http://schemas.microsoft.com/office/drawing/2014/main" id="{67852FFD-659B-1A48-B1FD-2B3FBCE5874C}"/>
              </a:ext>
            </a:extLst>
          </p:cNvPr>
          <p:cNvSpPr>
            <a:spLocks noGrp="1"/>
          </p:cNvSpPr>
          <p:nvPr>
            <p:ph type="body" sz="quarter" idx="10"/>
          </p:nvPr>
        </p:nvSpPr>
        <p:spPr/>
        <p:txBody>
          <a:bodyPr vert="horz" lIns="68580" tIns="34290" rIns="68580" bIns="34290" rtlCol="0" anchor="t">
            <a:normAutofit/>
          </a:bodyPr>
          <a:lstStyle/>
          <a:p>
            <a:r>
              <a:rPr lang="en-US">
                <a:latin typeface="Avenir Book"/>
              </a:rPr>
              <a:t>Phase 2: Finding aids/PUI</a:t>
            </a:r>
          </a:p>
          <a:p>
            <a:pPr lvl="1"/>
            <a:r>
              <a:rPr lang="en-US" sz="1500">
                <a:latin typeface="Avenir Book"/>
              </a:rPr>
              <a:t>We have been hand-coding finding aids using EAD since the 1990s!</a:t>
            </a:r>
          </a:p>
          <a:p>
            <a:pPr lvl="1"/>
            <a:r>
              <a:rPr lang="en-US" sz="1500">
                <a:latin typeface="Avenir Book"/>
              </a:rPr>
              <a:t>This will be hard for many reasons</a:t>
            </a:r>
          </a:p>
          <a:p>
            <a:pPr lvl="2"/>
            <a:r>
              <a:rPr lang="en-US">
                <a:latin typeface="Avenir Book"/>
              </a:rPr>
              <a:t>Major workflow shift</a:t>
            </a:r>
          </a:p>
          <a:p>
            <a:pPr lvl="2"/>
            <a:r>
              <a:rPr lang="en-US">
                <a:latin typeface="Avenir Book"/>
              </a:rPr>
              <a:t>Anticipate lots of legacy data clean-up</a:t>
            </a:r>
          </a:p>
          <a:p>
            <a:pPr lvl="2"/>
            <a:r>
              <a:rPr lang="en-US">
                <a:latin typeface="Avenir Book"/>
              </a:rPr>
              <a:t>Need to determine the best way to display our digital content</a:t>
            </a:r>
          </a:p>
          <a:p>
            <a:pPr lvl="1"/>
            <a:r>
              <a:rPr lang="en-US" sz="1500">
                <a:latin typeface="Avenir Book"/>
              </a:rPr>
              <a:t>Anticipated plug-ins/integrations</a:t>
            </a:r>
          </a:p>
          <a:p>
            <a:pPr lvl="2"/>
            <a:r>
              <a:rPr lang="en-US">
                <a:latin typeface="Avenir Book"/>
              </a:rPr>
              <a:t>Aeon</a:t>
            </a:r>
          </a:p>
          <a:p>
            <a:pPr lvl="2"/>
            <a:r>
              <a:rPr lang="en-US">
                <a:latin typeface="Avenir Book"/>
              </a:rPr>
              <a:t>We like a lot of Yale’s plug-ins</a:t>
            </a:r>
          </a:p>
          <a:p>
            <a:pPr lvl="1"/>
            <a:r>
              <a:rPr lang="en-US" sz="1500">
                <a:latin typeface="Avenir Book"/>
              </a:rPr>
              <a:t>Haven’t decided whether we will use the out of the box PUI or </a:t>
            </a:r>
            <a:r>
              <a:rPr lang="en-US" sz="1500" err="1">
                <a:latin typeface="Avenir Book"/>
              </a:rPr>
              <a:t>ArcLight</a:t>
            </a:r>
            <a:endParaRPr lang="en-US" sz="1500">
              <a:latin typeface="Avenir Book"/>
            </a:endParaRPr>
          </a:p>
          <a:p>
            <a:pPr lvl="1"/>
            <a:endParaRPr lang="en-US">
              <a:latin typeface="Avenir Book"/>
            </a:endParaRPr>
          </a:p>
          <a:p>
            <a:pPr marL="685800" lvl="2" indent="0">
              <a:buNone/>
            </a:pPr>
            <a:r>
              <a:rPr lang="en-US">
                <a:latin typeface="Avenir Book"/>
              </a:rPr>
              <a:t>	</a:t>
            </a:r>
          </a:p>
          <a:p>
            <a:pPr marL="1028700" lvl="3" indent="0">
              <a:buNone/>
            </a:pPr>
            <a:endParaRPr lang="en-US">
              <a:latin typeface="Avenir Book"/>
            </a:endParaRPr>
          </a:p>
          <a:p>
            <a:pPr marL="342900" lvl="1" indent="0">
              <a:buNone/>
            </a:pPr>
            <a:endParaRPr lang="en-US">
              <a:latin typeface="Avenir Book"/>
            </a:endParaRPr>
          </a:p>
          <a:p>
            <a:pPr marL="342900" lvl="1" indent="0">
              <a:buNone/>
            </a:pPr>
            <a:endParaRPr lang="en-US"/>
          </a:p>
        </p:txBody>
      </p:sp>
    </p:spTree>
    <p:extLst>
      <p:ext uri="{BB962C8B-B14F-4D97-AF65-F5344CB8AC3E}">
        <p14:creationId xmlns:p14="http://schemas.microsoft.com/office/powerpoint/2010/main" val="394895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B4E3-87EB-1D46-B664-69554729509A}"/>
              </a:ext>
            </a:extLst>
          </p:cNvPr>
          <p:cNvSpPr>
            <a:spLocks noGrp="1"/>
          </p:cNvSpPr>
          <p:nvPr>
            <p:ph type="title"/>
          </p:nvPr>
        </p:nvSpPr>
        <p:spPr/>
        <p:txBody>
          <a:bodyPr/>
          <a:lstStyle/>
          <a:p>
            <a:r>
              <a:rPr lang="en-US"/>
              <a:t>Questions? Advice?</a:t>
            </a:r>
          </a:p>
        </p:txBody>
      </p:sp>
      <p:sp>
        <p:nvSpPr>
          <p:cNvPr id="3" name="Text Placeholder 2">
            <a:extLst>
              <a:ext uri="{FF2B5EF4-FFF2-40B4-BE49-F238E27FC236}">
                <a16:creationId xmlns:a16="http://schemas.microsoft.com/office/drawing/2014/main" id="{67852FFD-659B-1A48-B1FD-2B3FBCE5874C}"/>
              </a:ext>
            </a:extLst>
          </p:cNvPr>
          <p:cNvSpPr>
            <a:spLocks noGrp="1"/>
          </p:cNvSpPr>
          <p:nvPr>
            <p:ph type="body" sz="quarter" idx="10"/>
          </p:nvPr>
        </p:nvSpPr>
        <p:spPr/>
        <p:txBody>
          <a:bodyPr/>
          <a:lstStyle/>
          <a:p>
            <a:pPr marL="0" indent="0" algn="ctr">
              <a:buNone/>
            </a:pPr>
            <a:r>
              <a:rPr lang="en-US"/>
              <a:t>Contact me!  </a:t>
            </a:r>
          </a:p>
          <a:p>
            <a:pPr marL="0" indent="0" algn="ctr">
              <a:buNone/>
            </a:pPr>
            <a:endParaRPr lang="en-US"/>
          </a:p>
          <a:p>
            <a:pPr marL="0" indent="0" algn="ctr">
              <a:buNone/>
            </a:pPr>
            <a:r>
              <a:rPr lang="en-US">
                <a:hlinkClick r:id="rId3"/>
              </a:rPr>
              <a:t>dawne_lucas@unc.edu</a:t>
            </a:r>
            <a:endParaRPr lang="en-US"/>
          </a:p>
          <a:p>
            <a:pPr marL="0" indent="0" algn="ctr">
              <a:buNone/>
            </a:pPr>
            <a:endParaRPr lang="en-US"/>
          </a:p>
          <a:p>
            <a:pPr marL="0" indent="0" algn="ctr">
              <a:buNone/>
            </a:pPr>
            <a:r>
              <a:rPr lang="en-US"/>
              <a:t>(I have a Twitter account, but I don’t check it.)</a:t>
            </a:r>
          </a:p>
          <a:p>
            <a:pPr marL="0" indent="0" algn="ctr">
              <a:buNone/>
            </a:pPr>
            <a:endParaRPr lang="en-US"/>
          </a:p>
          <a:p>
            <a:pPr marL="0" indent="0" algn="ctr">
              <a:buNone/>
            </a:pPr>
            <a:r>
              <a:rPr lang="en-US"/>
              <a:t>Thanks!</a:t>
            </a:r>
          </a:p>
          <a:p>
            <a:endParaRPr lang="en-US"/>
          </a:p>
        </p:txBody>
      </p:sp>
    </p:spTree>
    <p:extLst>
      <p:ext uri="{BB962C8B-B14F-4D97-AF65-F5344CB8AC3E}">
        <p14:creationId xmlns:p14="http://schemas.microsoft.com/office/powerpoint/2010/main" val="1386929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E1B2-398B-44D9-8373-7CAA30118910}"/>
              </a:ext>
            </a:extLst>
          </p:cNvPr>
          <p:cNvSpPr>
            <a:spLocks noGrp="1"/>
          </p:cNvSpPr>
          <p:nvPr>
            <p:ph type="ctrTitle"/>
          </p:nvPr>
        </p:nvSpPr>
        <p:spPr>
          <a:xfrm>
            <a:off x="1064742" y="190056"/>
            <a:ext cx="5727525" cy="3431319"/>
          </a:xfrm>
        </p:spPr>
        <p:txBody>
          <a:bodyPr>
            <a:normAutofit/>
          </a:bodyPr>
          <a:lstStyle/>
          <a:p>
            <a:r>
              <a:rPr lang="en-US" i="0" dirty="0"/>
              <a:t>Beginner’s </a:t>
            </a:r>
            <a:br>
              <a:rPr lang="en-US" i="0" dirty="0"/>
            </a:br>
            <a:r>
              <a:rPr lang="en-US" i="0" dirty="0"/>
              <a:t>pluck</a:t>
            </a:r>
          </a:p>
        </p:txBody>
      </p:sp>
      <p:sp>
        <p:nvSpPr>
          <p:cNvPr id="3" name="Subtitle 2">
            <a:extLst>
              <a:ext uri="{FF2B5EF4-FFF2-40B4-BE49-F238E27FC236}">
                <a16:creationId xmlns:a16="http://schemas.microsoft.com/office/drawing/2014/main" id="{162AAABB-F13A-414B-B0F4-0DB77119EA62}"/>
              </a:ext>
            </a:extLst>
          </p:cNvPr>
          <p:cNvSpPr>
            <a:spLocks noGrp="1"/>
          </p:cNvSpPr>
          <p:nvPr>
            <p:ph type="subTitle" idx="1"/>
          </p:nvPr>
        </p:nvSpPr>
        <p:spPr>
          <a:xfrm>
            <a:off x="90966" y="4501590"/>
            <a:ext cx="7675076" cy="405675"/>
          </a:xfrm>
        </p:spPr>
        <p:txBody>
          <a:bodyPr>
            <a:normAutofit fontScale="92500"/>
          </a:bodyPr>
          <a:lstStyle/>
          <a:p>
            <a:r>
              <a:rPr lang="en-US" dirty="0"/>
              <a:t>Implementation of </a:t>
            </a:r>
            <a:r>
              <a:rPr lang="en-US" dirty="0" err="1"/>
              <a:t>ArchivesSpace</a:t>
            </a:r>
            <a:r>
              <a:rPr lang="en-US" dirty="0"/>
              <a:t> at the Tennessee State Library and Archives</a:t>
            </a:r>
          </a:p>
        </p:txBody>
      </p:sp>
      <p:sp>
        <p:nvSpPr>
          <p:cNvPr id="4" name="Subtitle 2">
            <a:extLst>
              <a:ext uri="{FF2B5EF4-FFF2-40B4-BE49-F238E27FC236}">
                <a16:creationId xmlns:a16="http://schemas.microsoft.com/office/drawing/2014/main" id="{922EA6EF-5D94-494F-9624-ACE7206A9342}"/>
              </a:ext>
            </a:extLst>
          </p:cNvPr>
          <p:cNvSpPr txBox="1">
            <a:spLocks/>
          </p:cNvSpPr>
          <p:nvPr/>
        </p:nvSpPr>
        <p:spPr>
          <a:xfrm>
            <a:off x="1088912" y="5939707"/>
            <a:ext cx="7675076" cy="405675"/>
          </a:xfrm>
          <a:prstGeom prst="rect">
            <a:avLst/>
          </a:prstGeom>
        </p:spPr>
        <p:txBody>
          <a:bodyPr vert="horz" lIns="91440" tIns="45720" rIns="91440" bIns="45720" rtlCol="0">
            <a:normAutofit lnSpcReduction="10000"/>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r>
              <a:rPr lang="en-US" i="0" dirty="0"/>
              <a:t>Patsy Mitchell, Jennifer Randles, Will Thomas</a:t>
            </a:r>
          </a:p>
        </p:txBody>
      </p:sp>
      <p:pic>
        <p:nvPicPr>
          <p:cNvPr id="6" name="Picture 5">
            <a:extLst>
              <a:ext uri="{FF2B5EF4-FFF2-40B4-BE49-F238E27FC236}">
                <a16:creationId xmlns:a16="http://schemas.microsoft.com/office/drawing/2014/main" id="{3F17B444-BAD7-469C-B38D-56ADDF32D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1913" y="1197756"/>
            <a:ext cx="3791427" cy="4160038"/>
          </a:xfrm>
          <a:prstGeom prst="rect">
            <a:avLst/>
          </a:prstGeom>
        </p:spPr>
      </p:pic>
    </p:spTree>
    <p:extLst>
      <p:ext uri="{BB962C8B-B14F-4D97-AF65-F5344CB8AC3E}">
        <p14:creationId xmlns:p14="http://schemas.microsoft.com/office/powerpoint/2010/main" val="1825456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0997A6-983F-4DA7-AE63-FD2BCF85B910}"/>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7266" t="7836" r="18593" b="60364"/>
          <a:stretch/>
        </p:blipFill>
        <p:spPr>
          <a:xfrm>
            <a:off x="20" y="10"/>
            <a:ext cx="12191980" cy="6857990"/>
          </a:xfrm>
          <a:prstGeom prst="rect">
            <a:avLst/>
          </a:prstGeom>
        </p:spPr>
      </p:pic>
      <p:sp>
        <p:nvSpPr>
          <p:cNvPr id="20" name="Rectangle 13">
            <a:extLst>
              <a:ext uri="{FF2B5EF4-FFF2-40B4-BE49-F238E27FC236}">
                <a16:creationId xmlns:a16="http://schemas.microsoft.com/office/drawing/2014/main" id="{37FEE6D3-9E98-458A-8AE6-174145296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tx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EB5580-11C4-4C4B-82DA-93B6E1656C25}"/>
              </a:ext>
            </a:extLst>
          </p:cNvPr>
          <p:cNvSpPr>
            <a:spLocks noGrp="1"/>
          </p:cNvSpPr>
          <p:nvPr>
            <p:ph type="title"/>
          </p:nvPr>
        </p:nvSpPr>
        <p:spPr>
          <a:xfrm>
            <a:off x="762000" y="559678"/>
            <a:ext cx="3833906" cy="4952492"/>
          </a:xfrm>
        </p:spPr>
        <p:txBody>
          <a:bodyPr>
            <a:normAutofit/>
          </a:bodyPr>
          <a:lstStyle/>
          <a:p>
            <a:r>
              <a:rPr lang="en-US" sz="4600" dirty="0">
                <a:solidFill>
                  <a:schemeClr val="bg2"/>
                </a:solidFill>
              </a:rPr>
              <a:t>Introductions</a:t>
            </a:r>
          </a:p>
        </p:txBody>
      </p:sp>
      <p:sp>
        <p:nvSpPr>
          <p:cNvPr id="3" name="Content Placeholder 2">
            <a:extLst>
              <a:ext uri="{FF2B5EF4-FFF2-40B4-BE49-F238E27FC236}">
                <a16:creationId xmlns:a16="http://schemas.microsoft.com/office/drawing/2014/main" id="{D5504941-DBA4-4DA6-9B97-4E33388F73FA}"/>
              </a:ext>
            </a:extLst>
          </p:cNvPr>
          <p:cNvSpPr>
            <a:spLocks noGrp="1"/>
          </p:cNvSpPr>
          <p:nvPr>
            <p:ph idx="1"/>
          </p:nvPr>
        </p:nvSpPr>
        <p:spPr>
          <a:xfrm>
            <a:off x="5181600" y="685800"/>
            <a:ext cx="6248398" cy="4826370"/>
          </a:xfrm>
        </p:spPr>
        <p:txBody>
          <a:bodyPr>
            <a:normAutofit/>
          </a:bodyPr>
          <a:lstStyle/>
          <a:p>
            <a:r>
              <a:rPr lang="en-US" sz="2400" dirty="0">
                <a:solidFill>
                  <a:schemeClr val="bg2"/>
                </a:solidFill>
              </a:rPr>
              <a:t>Patsy Mitchell, Electronic Records Archivist</a:t>
            </a:r>
          </a:p>
          <a:p>
            <a:r>
              <a:rPr lang="en-US" sz="2400" dirty="0">
                <a:solidFill>
                  <a:schemeClr val="bg2"/>
                </a:solidFill>
              </a:rPr>
              <a:t>Will Thomas, Archivist</a:t>
            </a:r>
          </a:p>
          <a:p>
            <a:r>
              <a:rPr lang="en-US" sz="2400" dirty="0">
                <a:solidFill>
                  <a:schemeClr val="bg2"/>
                </a:solidFill>
              </a:rPr>
              <a:t>Jennifer Randles, Digital Materials Librarian</a:t>
            </a:r>
          </a:p>
        </p:txBody>
      </p:sp>
      <p:cxnSp>
        <p:nvCxnSpPr>
          <p:cNvPr id="21" name="Straight Connector 15">
            <a:extLst>
              <a:ext uri="{FF2B5EF4-FFF2-40B4-BE49-F238E27FC236}">
                <a16:creationId xmlns:a16="http://schemas.microsoft.com/office/drawing/2014/main" id="{12703091-5792-4A74-A935-4B885713E5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Freeform 6">
            <a:extLst>
              <a:ext uri="{FF2B5EF4-FFF2-40B4-BE49-F238E27FC236}">
                <a16:creationId xmlns:a16="http://schemas.microsoft.com/office/drawing/2014/main" id="{33F10E2D-8FFE-4EA2-A7E5-21091F2EB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11" name="Rectangle 10">
            <a:extLst>
              <a:ext uri="{FF2B5EF4-FFF2-40B4-BE49-F238E27FC236}">
                <a16:creationId xmlns:a16="http://schemas.microsoft.com/office/drawing/2014/main" id="{05BE44B5-375B-4CAC-AC0B-704810996840}"/>
              </a:ext>
            </a:extLst>
          </p:cNvPr>
          <p:cNvSpPr/>
          <p:nvPr/>
        </p:nvSpPr>
        <p:spPr>
          <a:xfrm>
            <a:off x="5181600" y="6062395"/>
            <a:ext cx="6248400" cy="276999"/>
          </a:xfrm>
          <a:prstGeom prst="rect">
            <a:avLst/>
          </a:prstGeom>
        </p:spPr>
        <p:txBody>
          <a:bodyPr wrap="square">
            <a:spAutoFit/>
          </a:bodyPr>
          <a:lstStyle/>
          <a:p>
            <a:r>
              <a:rPr lang="en-US" sz="1200" dirty="0">
                <a:solidFill>
                  <a:schemeClr val="bg1"/>
                </a:solidFill>
              </a:rPr>
              <a:t>All images from: </a:t>
            </a:r>
            <a:r>
              <a:rPr lang="en-US" sz="1200" dirty="0">
                <a:hlinkClick r:id="rId3"/>
              </a:rPr>
              <a:t>https://teva.contentdm.oclc.org/digital/collection/p15138coll23/id/9469/</a:t>
            </a:r>
            <a:endParaRPr lang="en-US" sz="1200" dirty="0"/>
          </a:p>
        </p:txBody>
      </p:sp>
    </p:spTree>
    <p:extLst>
      <p:ext uri="{BB962C8B-B14F-4D97-AF65-F5344CB8AC3E}">
        <p14:creationId xmlns:p14="http://schemas.microsoft.com/office/powerpoint/2010/main" val="3940429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0AE4-E6CE-4CE0-9F88-1A5163806174}"/>
              </a:ext>
            </a:extLst>
          </p:cNvPr>
          <p:cNvSpPr>
            <a:spLocks noGrp="1"/>
          </p:cNvSpPr>
          <p:nvPr>
            <p:ph type="title"/>
          </p:nvPr>
        </p:nvSpPr>
        <p:spPr>
          <a:xfrm>
            <a:off x="762000" y="129314"/>
            <a:ext cx="3833906" cy="1759316"/>
          </a:xfrm>
        </p:spPr>
        <p:txBody>
          <a:bodyPr>
            <a:normAutofit/>
          </a:bodyPr>
          <a:lstStyle/>
          <a:p>
            <a:r>
              <a:rPr lang="en-US" sz="3700" dirty="0">
                <a:solidFill>
                  <a:schemeClr val="tx1"/>
                </a:solidFill>
              </a:rPr>
              <a:t>Implementation</a:t>
            </a:r>
          </a:p>
        </p:txBody>
      </p:sp>
      <p:sp>
        <p:nvSpPr>
          <p:cNvPr id="3" name="Content Placeholder 2">
            <a:extLst>
              <a:ext uri="{FF2B5EF4-FFF2-40B4-BE49-F238E27FC236}">
                <a16:creationId xmlns:a16="http://schemas.microsoft.com/office/drawing/2014/main" id="{691A95B7-E150-4E63-95DE-873BD20C69D7}"/>
              </a:ext>
            </a:extLst>
          </p:cNvPr>
          <p:cNvSpPr>
            <a:spLocks noGrp="1"/>
          </p:cNvSpPr>
          <p:nvPr>
            <p:ph idx="1"/>
          </p:nvPr>
        </p:nvSpPr>
        <p:spPr>
          <a:xfrm>
            <a:off x="762000" y="1527010"/>
            <a:ext cx="3833906" cy="4311100"/>
          </a:xfrm>
        </p:spPr>
        <p:txBody>
          <a:bodyPr>
            <a:noAutofit/>
          </a:bodyPr>
          <a:lstStyle/>
          <a:p>
            <a:r>
              <a:rPr lang="en-US" dirty="0">
                <a:solidFill>
                  <a:schemeClr val="tx1"/>
                </a:solidFill>
              </a:rPr>
              <a:t>Migrate legacy data</a:t>
            </a:r>
          </a:p>
          <a:p>
            <a:r>
              <a:rPr lang="en-US" dirty="0">
                <a:solidFill>
                  <a:schemeClr val="tx1"/>
                </a:solidFill>
              </a:rPr>
              <a:t>Accession new acquisitions (test phase)</a:t>
            </a:r>
          </a:p>
          <a:p>
            <a:r>
              <a:rPr lang="en-US" dirty="0">
                <a:solidFill>
                  <a:schemeClr val="tx1"/>
                </a:solidFill>
              </a:rPr>
              <a:t>Migrate finding aids (third party)</a:t>
            </a:r>
          </a:p>
          <a:p>
            <a:r>
              <a:rPr lang="en-US" dirty="0">
                <a:solidFill>
                  <a:schemeClr val="tx1"/>
                </a:solidFill>
              </a:rPr>
              <a:t>Create new finding aids (later phase)</a:t>
            </a:r>
          </a:p>
          <a:p>
            <a:r>
              <a:rPr lang="en-US" dirty="0">
                <a:solidFill>
                  <a:schemeClr val="tx1"/>
                </a:solidFill>
              </a:rPr>
              <a:t>Link digital objects (tentative, based on previous stages success) </a:t>
            </a:r>
          </a:p>
        </p:txBody>
      </p:sp>
      <p:sp>
        <p:nvSpPr>
          <p:cNvPr id="16" name="Freeform 6">
            <a:extLst>
              <a:ext uri="{FF2B5EF4-FFF2-40B4-BE49-F238E27FC236}">
                <a16:creationId xmlns:a16="http://schemas.microsoft.com/office/drawing/2014/main" id="{B33DBEF2-0A54-4CCF-952F-ABFA981C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pic>
        <p:nvPicPr>
          <p:cNvPr id="5" name="Picture 4">
            <a:extLst>
              <a:ext uri="{FF2B5EF4-FFF2-40B4-BE49-F238E27FC236}">
                <a16:creationId xmlns:a16="http://schemas.microsoft.com/office/drawing/2014/main" id="{65805540-96C5-4111-B34C-E485930C8864}"/>
              </a:ext>
            </a:extLst>
          </p:cNvPr>
          <p:cNvPicPr>
            <a:picLocks noChangeAspect="1"/>
          </p:cNvPicPr>
          <p:nvPr/>
        </p:nvPicPr>
        <p:blipFill rotWithShape="1">
          <a:blip r:embed="rId2">
            <a:extLst>
              <a:ext uri="{28A0092B-C50C-407E-A947-70E740481C1C}">
                <a14:useLocalDpi xmlns:a14="http://schemas.microsoft.com/office/drawing/2010/main" val="0"/>
              </a:ext>
            </a:extLst>
          </a:blip>
          <a:srcRect l="3658" t="6366" r="5216" b="22764"/>
          <a:stretch/>
        </p:blipFill>
        <p:spPr>
          <a:xfrm>
            <a:off x="5181600" y="10"/>
            <a:ext cx="7010399" cy="6857990"/>
          </a:xfrm>
          <a:prstGeom prst="rect">
            <a:avLst/>
          </a:prstGeom>
        </p:spPr>
      </p:pic>
    </p:spTree>
    <p:extLst>
      <p:ext uri="{BB962C8B-B14F-4D97-AF65-F5344CB8AC3E}">
        <p14:creationId xmlns:p14="http://schemas.microsoft.com/office/powerpoint/2010/main" val="332845753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CCF900-2E5D-42F1-A617-3BF8C1B0893F}"/>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6769" t="28745" r="6769" b="9690"/>
          <a:stretch/>
        </p:blipFill>
        <p:spPr>
          <a:xfrm>
            <a:off x="20" y="10"/>
            <a:ext cx="12191980" cy="6857990"/>
          </a:xfrm>
          <a:prstGeom prst="rect">
            <a:avLst/>
          </a:prstGeom>
        </p:spPr>
      </p:pic>
      <p:sp>
        <p:nvSpPr>
          <p:cNvPr id="2" name="Title 1">
            <a:extLst>
              <a:ext uri="{FF2B5EF4-FFF2-40B4-BE49-F238E27FC236}">
                <a16:creationId xmlns:a16="http://schemas.microsoft.com/office/drawing/2014/main" id="{CEC8DDDA-A175-4A2F-BF65-AE3C259E97B4}"/>
              </a:ext>
            </a:extLst>
          </p:cNvPr>
          <p:cNvSpPr>
            <a:spLocks noGrp="1"/>
          </p:cNvSpPr>
          <p:nvPr>
            <p:ph type="title"/>
          </p:nvPr>
        </p:nvSpPr>
        <p:spPr>
          <a:xfrm>
            <a:off x="762000" y="559678"/>
            <a:ext cx="3833906" cy="4952492"/>
          </a:xfrm>
        </p:spPr>
        <p:txBody>
          <a:bodyPr anchor="ctr">
            <a:normAutofit/>
          </a:bodyPr>
          <a:lstStyle/>
          <a:p>
            <a:r>
              <a:rPr lang="en-US">
                <a:solidFill>
                  <a:schemeClr val="tx1"/>
                </a:solidFill>
              </a:rPr>
              <a:t>Issues</a:t>
            </a:r>
          </a:p>
        </p:txBody>
      </p:sp>
      <p:sp>
        <p:nvSpPr>
          <p:cNvPr id="3" name="Content Placeholder 2">
            <a:extLst>
              <a:ext uri="{FF2B5EF4-FFF2-40B4-BE49-F238E27FC236}">
                <a16:creationId xmlns:a16="http://schemas.microsoft.com/office/drawing/2014/main" id="{D2A5B508-36A8-40CB-94FF-C7BEC1747F1B}"/>
              </a:ext>
            </a:extLst>
          </p:cNvPr>
          <p:cNvSpPr>
            <a:spLocks noGrp="1"/>
          </p:cNvSpPr>
          <p:nvPr>
            <p:ph idx="1"/>
          </p:nvPr>
        </p:nvSpPr>
        <p:spPr>
          <a:xfrm>
            <a:off x="5181600" y="685802"/>
            <a:ext cx="6248398" cy="5523310"/>
          </a:xfrm>
        </p:spPr>
        <p:txBody>
          <a:bodyPr anchor="ctr">
            <a:noAutofit/>
          </a:bodyPr>
          <a:lstStyle/>
          <a:p>
            <a:pPr>
              <a:lnSpc>
                <a:spcPct val="102000"/>
              </a:lnSpc>
            </a:pPr>
            <a:r>
              <a:rPr lang="en-US" sz="1800" dirty="0">
                <a:solidFill>
                  <a:schemeClr val="tx1"/>
                </a:solidFill>
              </a:rPr>
              <a:t>Legacy Data</a:t>
            </a:r>
          </a:p>
          <a:p>
            <a:pPr lvl="1">
              <a:lnSpc>
                <a:spcPct val="102000"/>
              </a:lnSpc>
            </a:pPr>
            <a:r>
              <a:rPr lang="en-US" dirty="0">
                <a:solidFill>
                  <a:schemeClr val="tx1"/>
                </a:solidFill>
              </a:rPr>
              <a:t>Multiple agents (creator and donor )</a:t>
            </a:r>
          </a:p>
          <a:p>
            <a:pPr lvl="1">
              <a:lnSpc>
                <a:spcPct val="102000"/>
              </a:lnSpc>
            </a:pPr>
            <a:r>
              <a:rPr lang="en-US" dirty="0">
                <a:solidFill>
                  <a:schemeClr val="tx1"/>
                </a:solidFill>
              </a:rPr>
              <a:t>Multiple extents (cubic feet and volumes)</a:t>
            </a:r>
          </a:p>
          <a:p>
            <a:pPr lvl="1">
              <a:lnSpc>
                <a:spcPct val="102000"/>
              </a:lnSpc>
            </a:pPr>
            <a:r>
              <a:rPr lang="en-US" dirty="0">
                <a:solidFill>
                  <a:schemeClr val="tx1"/>
                </a:solidFill>
              </a:rPr>
              <a:t>Inconsistency in data (</a:t>
            </a:r>
            <a:r>
              <a:rPr lang="en-US" dirty="0" err="1">
                <a:solidFill>
                  <a:schemeClr val="tx1"/>
                </a:solidFill>
              </a:rPr>
              <a:t>OpenRefine</a:t>
            </a:r>
            <a:r>
              <a:rPr lang="en-US" dirty="0">
                <a:solidFill>
                  <a:schemeClr val="tx1"/>
                </a:solidFill>
              </a:rPr>
              <a:t>)</a:t>
            </a:r>
          </a:p>
          <a:p>
            <a:pPr>
              <a:lnSpc>
                <a:spcPct val="102000"/>
              </a:lnSpc>
            </a:pPr>
            <a:r>
              <a:rPr lang="en-US" sz="1800" dirty="0">
                <a:solidFill>
                  <a:schemeClr val="tx1"/>
                </a:solidFill>
              </a:rPr>
              <a:t>New Accessions</a:t>
            </a:r>
          </a:p>
          <a:p>
            <a:pPr lvl="1">
              <a:lnSpc>
                <a:spcPct val="102000"/>
              </a:lnSpc>
            </a:pPr>
            <a:r>
              <a:rPr lang="en-US" dirty="0">
                <a:solidFill>
                  <a:schemeClr val="tx1"/>
                </a:solidFill>
              </a:rPr>
              <a:t>Changing our process</a:t>
            </a:r>
          </a:p>
          <a:p>
            <a:pPr lvl="1">
              <a:lnSpc>
                <a:spcPct val="102000"/>
              </a:lnSpc>
            </a:pPr>
            <a:r>
              <a:rPr lang="en-US" dirty="0">
                <a:solidFill>
                  <a:schemeClr val="tx1"/>
                </a:solidFill>
              </a:rPr>
              <a:t>Customizing </a:t>
            </a:r>
            <a:r>
              <a:rPr lang="en-US" dirty="0" err="1">
                <a:solidFill>
                  <a:schemeClr val="tx1"/>
                </a:solidFill>
              </a:rPr>
              <a:t>ArchivesSpace</a:t>
            </a:r>
            <a:endParaRPr lang="en-US" dirty="0">
              <a:solidFill>
                <a:schemeClr val="tx1"/>
              </a:solidFill>
            </a:endParaRPr>
          </a:p>
          <a:p>
            <a:pPr>
              <a:lnSpc>
                <a:spcPct val="102000"/>
              </a:lnSpc>
            </a:pPr>
            <a:r>
              <a:rPr lang="en-US" sz="1800" dirty="0">
                <a:solidFill>
                  <a:schemeClr val="tx1"/>
                </a:solidFill>
              </a:rPr>
              <a:t>Finding Aids</a:t>
            </a:r>
          </a:p>
          <a:p>
            <a:pPr lvl="1">
              <a:lnSpc>
                <a:spcPct val="102000"/>
              </a:lnSpc>
            </a:pPr>
            <a:r>
              <a:rPr lang="en-US" dirty="0">
                <a:solidFill>
                  <a:schemeClr val="tx1"/>
                </a:solidFill>
              </a:rPr>
              <a:t>Inconsistency in finding aid format</a:t>
            </a:r>
          </a:p>
          <a:p>
            <a:pPr lvl="1">
              <a:lnSpc>
                <a:spcPct val="102000"/>
              </a:lnSpc>
            </a:pPr>
            <a:r>
              <a:rPr lang="en-US" dirty="0">
                <a:solidFill>
                  <a:schemeClr val="tx1"/>
                </a:solidFill>
              </a:rPr>
              <a:t>Steep learning curve</a:t>
            </a:r>
          </a:p>
          <a:p>
            <a:pPr>
              <a:lnSpc>
                <a:spcPct val="102000"/>
              </a:lnSpc>
            </a:pPr>
            <a:r>
              <a:rPr lang="en-US" sz="1800" dirty="0">
                <a:solidFill>
                  <a:schemeClr val="tx1"/>
                </a:solidFill>
              </a:rPr>
              <a:t>Digital Objects</a:t>
            </a:r>
          </a:p>
          <a:p>
            <a:pPr lvl="1">
              <a:lnSpc>
                <a:spcPct val="102000"/>
              </a:lnSpc>
            </a:pPr>
            <a:r>
              <a:rPr lang="en-US" dirty="0">
                <a:solidFill>
                  <a:schemeClr val="tx1"/>
                </a:solidFill>
              </a:rPr>
              <a:t>May use for digital object records based on this implementation</a:t>
            </a:r>
          </a:p>
          <a:p>
            <a:pPr lvl="1">
              <a:lnSpc>
                <a:spcPct val="102000"/>
              </a:lnSpc>
            </a:pPr>
            <a:r>
              <a:rPr lang="en-US" dirty="0">
                <a:solidFill>
                  <a:schemeClr val="tx1"/>
                </a:solidFill>
              </a:rPr>
              <a:t>Currently in CONTENTdm &amp; Drupal</a:t>
            </a:r>
          </a:p>
        </p:txBody>
      </p:sp>
      <p:cxnSp>
        <p:nvCxnSpPr>
          <p:cNvPr id="23" name="Straight Connector 16">
            <a:extLst>
              <a:ext uri="{FF2B5EF4-FFF2-40B4-BE49-F238E27FC236}">
                <a16:creationId xmlns:a16="http://schemas.microsoft.com/office/drawing/2014/main" id="{12703091-5792-4A74-A935-4B885713E5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6">
            <a:extLst>
              <a:ext uri="{FF2B5EF4-FFF2-40B4-BE49-F238E27FC236}">
                <a16:creationId xmlns:a16="http://schemas.microsoft.com/office/drawing/2014/main" id="{33F10E2D-8FFE-4EA2-A7E5-21091F2EB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38053001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8955-66AA-0147-A770-C2F4EA1EB8E2}"/>
              </a:ext>
            </a:extLst>
          </p:cNvPr>
          <p:cNvSpPr>
            <a:spLocks noGrp="1"/>
          </p:cNvSpPr>
          <p:nvPr>
            <p:ph type="title"/>
          </p:nvPr>
        </p:nvSpPr>
        <p:spPr/>
        <p:txBody>
          <a:bodyPr>
            <a:normAutofit/>
          </a:bodyPr>
          <a:lstStyle/>
          <a:p>
            <a:endParaRPr lang="en-US" sz="3100" dirty="0"/>
          </a:p>
        </p:txBody>
      </p:sp>
      <p:sp>
        <p:nvSpPr>
          <p:cNvPr id="3" name="Content Placeholder 2">
            <a:extLst>
              <a:ext uri="{FF2B5EF4-FFF2-40B4-BE49-F238E27FC236}">
                <a16:creationId xmlns:a16="http://schemas.microsoft.com/office/drawing/2014/main" id="{CF75D577-D095-6A45-AF62-2F1ECA89BC62}"/>
              </a:ext>
            </a:extLst>
          </p:cNvPr>
          <p:cNvSpPr>
            <a:spLocks noGrp="1"/>
          </p:cNvSpPr>
          <p:nvPr>
            <p:ph idx="1"/>
          </p:nvPr>
        </p:nvSpPr>
        <p:spPr/>
        <p:txBody>
          <a:bodyPr>
            <a:normAutofit/>
          </a:bodyPr>
          <a:lstStyle/>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r>
              <a:rPr lang="en-US" sz="3600" dirty="0" err="1">
                <a:latin typeface="Avenir Roman" panose="02000503020000020003"/>
              </a:rPr>
              <a:t>ArchivesSpace</a:t>
            </a:r>
            <a:r>
              <a:rPr lang="en-US" sz="3600" dirty="0">
                <a:latin typeface="Avenir Roman" panose="02000503020000020003"/>
              </a:rPr>
              <a:t> at Georgia State University Library</a:t>
            </a:r>
          </a:p>
          <a:p>
            <a:pPr marL="0" indent="0">
              <a:buNone/>
            </a:pPr>
            <a:r>
              <a:rPr lang="en-US" dirty="0">
                <a:latin typeface="Avenir Roman" panose="02000503020000020003"/>
              </a:rPr>
              <a:t>Bill Hardesty</a:t>
            </a:r>
            <a:br>
              <a:rPr lang="en-US" dirty="0">
                <a:latin typeface="Avenir Roman" panose="02000503020000020003"/>
              </a:rPr>
            </a:br>
            <a:r>
              <a:rPr lang="en-US" sz="2400" dirty="0">
                <a:latin typeface="Avenir Roman" panose="02000503020000020003"/>
              </a:rPr>
              <a:t>Coordinator of Archival Collections Management</a:t>
            </a:r>
          </a:p>
        </p:txBody>
      </p:sp>
      <p:pic>
        <p:nvPicPr>
          <p:cNvPr id="4" name="Picture 4" descr="A picture containing indoor, sitting, book, library&#10;&#10;Description generated with very high confidence">
            <a:extLst>
              <a:ext uri="{FF2B5EF4-FFF2-40B4-BE49-F238E27FC236}">
                <a16:creationId xmlns:a16="http://schemas.microsoft.com/office/drawing/2014/main" id="{50BF5CC7-4815-41B0-855F-02E7E1E4BBCC}"/>
              </a:ext>
            </a:extLst>
          </p:cNvPr>
          <p:cNvPicPr>
            <a:picLocks noChangeAspect="1"/>
          </p:cNvPicPr>
          <p:nvPr/>
        </p:nvPicPr>
        <p:blipFill>
          <a:blip r:embed="rId3"/>
          <a:stretch>
            <a:fillRect/>
          </a:stretch>
        </p:blipFill>
        <p:spPr>
          <a:xfrm>
            <a:off x="2438401" y="301526"/>
            <a:ext cx="7315199" cy="3475889"/>
          </a:xfrm>
          <a:prstGeom prst="rect">
            <a:avLst/>
          </a:prstGeom>
        </p:spPr>
      </p:pic>
    </p:spTree>
    <p:extLst>
      <p:ext uri="{BB962C8B-B14F-4D97-AF65-F5344CB8AC3E}">
        <p14:creationId xmlns:p14="http://schemas.microsoft.com/office/powerpoint/2010/main" val="454290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8955-66AA-0147-A770-C2F4EA1EB8E2}"/>
              </a:ext>
            </a:extLst>
          </p:cNvPr>
          <p:cNvSpPr>
            <a:spLocks noGrp="1"/>
          </p:cNvSpPr>
          <p:nvPr>
            <p:ph type="title"/>
          </p:nvPr>
        </p:nvSpPr>
        <p:spPr/>
        <p:txBody>
          <a:bodyPr>
            <a:normAutofit fontScale="90000"/>
          </a:bodyPr>
          <a:lstStyle/>
          <a:p>
            <a:r>
              <a:rPr lang="en-US" sz="4000" dirty="0"/>
              <a:t>Georgia State University</a:t>
            </a:r>
            <a:br>
              <a:rPr lang="en-US" sz="4000" dirty="0"/>
            </a:br>
            <a:r>
              <a:rPr lang="en-US" sz="4000" dirty="0"/>
              <a:t>Special Collections and Archives</a:t>
            </a:r>
            <a:br>
              <a:rPr lang="en-US" dirty="0"/>
            </a:br>
            <a:endParaRPr lang="en-US" sz="3100" dirty="0"/>
          </a:p>
        </p:txBody>
      </p:sp>
      <p:sp>
        <p:nvSpPr>
          <p:cNvPr id="3" name="Content Placeholder 2">
            <a:extLst>
              <a:ext uri="{FF2B5EF4-FFF2-40B4-BE49-F238E27FC236}">
                <a16:creationId xmlns:a16="http://schemas.microsoft.com/office/drawing/2014/main" id="{CF75D577-D095-6A45-AF62-2F1ECA89BC62}"/>
              </a:ext>
            </a:extLst>
          </p:cNvPr>
          <p:cNvSpPr>
            <a:spLocks noGrp="1"/>
          </p:cNvSpPr>
          <p:nvPr>
            <p:ph idx="1"/>
          </p:nvPr>
        </p:nvSpPr>
        <p:spPr/>
        <p:txBody>
          <a:bodyPr vert="horz" lIns="91440" tIns="45720" rIns="91440" bIns="45720" rtlCol="0" anchor="t">
            <a:normAutofit/>
          </a:bodyPr>
          <a:lstStyle/>
          <a:p>
            <a:endParaRPr lang="en-US" dirty="0">
              <a:latin typeface="Avenir Next Medium" panose="020B0503020202020204" pitchFamily="34" charset="0"/>
            </a:endParaRPr>
          </a:p>
          <a:p>
            <a:r>
              <a:rPr lang="en-US" dirty="0">
                <a:latin typeface="Avenir Next Medium" panose="020B0503020202020204" pitchFamily="34" charset="0"/>
              </a:rPr>
              <a:t>GSU is an R1 located in Atlanta</a:t>
            </a:r>
          </a:p>
          <a:p>
            <a:pPr marL="0" indent="0">
              <a:buNone/>
            </a:pPr>
            <a:endParaRPr lang="en-US" dirty="0">
              <a:latin typeface="Avenir Next Medium" panose="020B0503020202020204" pitchFamily="34" charset="0"/>
            </a:endParaRPr>
          </a:p>
          <a:p>
            <a:r>
              <a:rPr lang="en-US" dirty="0">
                <a:latin typeface="Avenir Next Medium"/>
              </a:rPr>
              <a:t>GSU Special Collections contains about 20,000 linear feet of material – University Archives, 5 manuscript collecting areas and an extensive photograph collection</a:t>
            </a:r>
          </a:p>
          <a:p>
            <a:pPr marL="0" indent="0">
              <a:buNone/>
            </a:pPr>
            <a:endParaRPr lang="en-US" dirty="0">
              <a:latin typeface="Avenir Next Medium"/>
            </a:endParaRPr>
          </a:p>
          <a:p>
            <a:r>
              <a:rPr lang="en-US" dirty="0">
                <a:latin typeface="Avenir Next Medium"/>
              </a:rPr>
              <a:t>GSU Library has a very active digitization program</a:t>
            </a:r>
          </a:p>
          <a:p>
            <a:pPr marL="0" indent="0">
              <a:buNone/>
            </a:pPr>
            <a:endParaRPr lang="en-US" dirty="0">
              <a:latin typeface="Avenir Next Medium" panose="020B0503020202020204" pitchFamily="34" charset="0"/>
            </a:endParaRPr>
          </a:p>
        </p:txBody>
      </p:sp>
    </p:spTree>
    <p:extLst>
      <p:ext uri="{BB962C8B-B14F-4D97-AF65-F5344CB8AC3E}">
        <p14:creationId xmlns:p14="http://schemas.microsoft.com/office/powerpoint/2010/main" val="3407892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7A57D70B-2FBC-4A7E-9A4D-5D1DD8AE460D}"/>
              </a:ext>
            </a:extLst>
          </p:cNvPr>
          <p:cNvSpPr txBox="1">
            <a:spLocks/>
          </p:cNvSpPr>
          <p:nvPr/>
        </p:nvSpPr>
        <p:spPr>
          <a:xfrm>
            <a:off x="2503713" y="1721509"/>
            <a:ext cx="7184572" cy="3851814"/>
          </a:xfrm>
          <a:prstGeom prst="rect">
            <a:avLst/>
          </a:prstGeom>
          <a:solidFill>
            <a:schemeClr val="bg1"/>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Brenda Burk, </a:t>
            </a:r>
            <a:r>
              <a:rPr lang="en-US" sz="2800" dirty="0">
                <a:solidFill>
                  <a:schemeClr val="accent1"/>
                </a:solidFill>
              </a:rPr>
              <a:t>Clemson University</a:t>
            </a:r>
          </a:p>
          <a:p>
            <a:pPr algn="l"/>
            <a:r>
              <a:rPr lang="en-US" sz="2800" dirty="0"/>
              <a:t>Matt Hodge, </a:t>
            </a:r>
            <a:r>
              <a:rPr lang="en-US" sz="2800" dirty="0">
                <a:solidFill>
                  <a:schemeClr val="accent1"/>
                </a:solidFill>
              </a:rPr>
              <a:t>University of South Carolina</a:t>
            </a:r>
          </a:p>
          <a:p>
            <a:pPr algn="l"/>
            <a:r>
              <a:rPr lang="en-US" sz="2800" dirty="0"/>
              <a:t>Joshua Minor, </a:t>
            </a:r>
            <a:r>
              <a:rPr lang="en-US" sz="2800" dirty="0">
                <a:solidFill>
                  <a:schemeClr val="accent1"/>
                </a:solidFill>
              </a:rPr>
              <a:t>College of Charleston</a:t>
            </a:r>
          </a:p>
          <a:p>
            <a:pPr algn="l"/>
            <a:r>
              <a:rPr lang="en-US" sz="2800" dirty="0"/>
              <a:t>Brittany Newberry, </a:t>
            </a:r>
            <a:r>
              <a:rPr lang="en-US" sz="2800" dirty="0">
                <a:solidFill>
                  <a:schemeClr val="accent1"/>
                </a:solidFill>
              </a:rPr>
              <a:t>Atlanta University Center</a:t>
            </a:r>
          </a:p>
          <a:p>
            <a:pPr algn="l"/>
            <a:r>
              <a:rPr lang="en-US" sz="2800" dirty="0"/>
              <a:t>Krista Oldham, </a:t>
            </a:r>
            <a:r>
              <a:rPr lang="en-US" sz="2800" dirty="0">
                <a:solidFill>
                  <a:schemeClr val="accent1"/>
                </a:solidFill>
              </a:rPr>
              <a:t>Clemson University</a:t>
            </a:r>
          </a:p>
        </p:txBody>
      </p:sp>
      <p:sp>
        <p:nvSpPr>
          <p:cNvPr id="11" name="Title 1">
            <a:extLst>
              <a:ext uri="{FF2B5EF4-FFF2-40B4-BE49-F238E27FC236}">
                <a16:creationId xmlns:a16="http://schemas.microsoft.com/office/drawing/2014/main" id="{B92E7330-34B2-491A-9EE7-B4E1A423EA59}"/>
              </a:ext>
            </a:extLst>
          </p:cNvPr>
          <p:cNvSpPr txBox="1">
            <a:spLocks/>
          </p:cNvSpPr>
          <p:nvPr/>
        </p:nvSpPr>
        <p:spPr>
          <a:xfrm>
            <a:off x="2437193" y="256925"/>
            <a:ext cx="7317613" cy="1244681"/>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4000" dirty="0"/>
            </a:br>
            <a:endParaRPr lang="en-US" sz="4000" dirty="0"/>
          </a:p>
          <a:p>
            <a:endParaRPr lang="en-US" sz="4000" dirty="0"/>
          </a:p>
          <a:p>
            <a:r>
              <a:rPr lang="en-US" sz="4000" dirty="0"/>
              <a:t>Thank you!</a:t>
            </a:r>
          </a:p>
          <a:p>
            <a:r>
              <a:rPr lang="en-US" sz="4000" dirty="0"/>
              <a:t>Working Group Members</a:t>
            </a:r>
          </a:p>
        </p:txBody>
      </p:sp>
    </p:spTree>
    <p:extLst>
      <p:ext uri="{BB962C8B-B14F-4D97-AF65-F5344CB8AC3E}">
        <p14:creationId xmlns:p14="http://schemas.microsoft.com/office/powerpoint/2010/main" val="1690333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E11EF3-21E2-1245-BD39-B98BE990AB18}"/>
              </a:ext>
            </a:extLst>
          </p:cNvPr>
          <p:cNvSpPr txBox="1"/>
          <p:nvPr/>
        </p:nvSpPr>
        <p:spPr>
          <a:xfrm>
            <a:off x="7761248" y="1806498"/>
            <a:ext cx="3780263" cy="1908209"/>
          </a:xfrm>
          <a:prstGeom prst="rect">
            <a:avLst/>
          </a:prstGeom>
          <a:noFill/>
        </p:spPr>
        <p:txBody>
          <a:bodyPr wrap="square" lIns="60954" tIns="30477" rIns="60954" bIns="30477" rtlCol="0">
            <a:spAutoFit/>
          </a:bodyPr>
          <a:lstStyle/>
          <a:p>
            <a:pPr algn="ctr"/>
            <a:endParaRPr lang="en-US" sz="4000" dirty="0">
              <a:solidFill>
                <a:schemeClr val="bg1"/>
              </a:solidFill>
              <a:latin typeface="Avenir Next" panose="020B0503020202020204" pitchFamily="34" charset="0"/>
            </a:endParaRPr>
          </a:p>
          <a:p>
            <a:pPr algn="ctr"/>
            <a:r>
              <a:rPr lang="en-US" sz="4000" dirty="0">
                <a:solidFill>
                  <a:schemeClr val="bg1"/>
                </a:solidFill>
                <a:latin typeface="Avenir Next" panose="020B0503020202020204" pitchFamily="34" charset="0"/>
              </a:rPr>
              <a:t>GSU </a:t>
            </a:r>
            <a:r>
              <a:rPr lang="en-US" sz="4000" dirty="0" err="1">
                <a:solidFill>
                  <a:schemeClr val="bg1"/>
                </a:solidFill>
                <a:latin typeface="Avenir Next" panose="020B0503020202020204" pitchFamily="34" charset="0"/>
              </a:rPr>
              <a:t>ArchivesSpace</a:t>
            </a:r>
            <a:endParaRPr lang="en-US" sz="4000" dirty="0">
              <a:solidFill>
                <a:schemeClr val="bg1"/>
              </a:solidFill>
              <a:latin typeface="Avenir Next" panose="020B0503020202020204" pitchFamily="34" charset="0"/>
            </a:endParaRPr>
          </a:p>
        </p:txBody>
      </p:sp>
      <p:sp>
        <p:nvSpPr>
          <p:cNvPr id="11" name="TextBox 10"/>
          <p:cNvSpPr txBox="1"/>
          <p:nvPr/>
        </p:nvSpPr>
        <p:spPr>
          <a:xfrm>
            <a:off x="189571" y="6278137"/>
            <a:ext cx="11820292" cy="430881"/>
          </a:xfrm>
          <a:prstGeom prst="rect">
            <a:avLst/>
          </a:prstGeom>
          <a:noFill/>
        </p:spPr>
        <p:txBody>
          <a:bodyPr wrap="square" lIns="60954" tIns="30477" rIns="60954" bIns="30477" rtlCol="0">
            <a:spAutoFit/>
          </a:bodyPr>
          <a:lstStyle/>
          <a:p>
            <a:r>
              <a:rPr lang="en-US" sz="1200" dirty="0">
                <a:latin typeface="Avenir Book"/>
              </a:rPr>
              <a:t>Atlanta </a:t>
            </a:r>
            <a:r>
              <a:rPr lang="en-US" sz="1200" i="1" dirty="0">
                <a:latin typeface="Avenir Book"/>
              </a:rPr>
              <a:t>Journal-Constitution</a:t>
            </a:r>
            <a:r>
              <a:rPr lang="en-US" sz="1200" dirty="0">
                <a:latin typeface="Avenir Book"/>
              </a:rPr>
              <a:t> Photographic Archive (left and top), Tom Coffin Photographic Collection (right), Special Collections and Archives, Georgia State University Library.</a:t>
            </a:r>
          </a:p>
          <a:p>
            <a:pPr algn="ctr"/>
            <a:endParaRPr lang="en-US" sz="1200" dirty="0">
              <a:solidFill>
                <a:schemeClr val="bg2"/>
              </a:solidFill>
              <a:latin typeface="FontAwesome" pitchFamily="50"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701" y="435814"/>
            <a:ext cx="2338789" cy="274136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5974" r="4107"/>
          <a:stretch/>
        </p:blipFill>
        <p:spPr>
          <a:xfrm>
            <a:off x="505886" y="2760602"/>
            <a:ext cx="3589604" cy="283178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776" b="1910"/>
          <a:stretch/>
        </p:blipFill>
        <p:spPr>
          <a:xfrm>
            <a:off x="3689405" y="1806499"/>
            <a:ext cx="3969500" cy="2801672"/>
          </a:xfrm>
          <a:prstGeom prst="rect">
            <a:avLst/>
          </a:prstGeom>
        </p:spPr>
      </p:pic>
    </p:spTree>
    <p:extLst>
      <p:ext uri="{BB962C8B-B14F-4D97-AF65-F5344CB8AC3E}">
        <p14:creationId xmlns:p14="http://schemas.microsoft.com/office/powerpoint/2010/main" val="1257616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8955-66AA-0147-A770-C2F4EA1EB8E2}"/>
              </a:ext>
            </a:extLst>
          </p:cNvPr>
          <p:cNvSpPr>
            <a:spLocks noGrp="1"/>
          </p:cNvSpPr>
          <p:nvPr>
            <p:ph type="title"/>
          </p:nvPr>
        </p:nvSpPr>
        <p:spPr/>
        <p:txBody>
          <a:bodyPr>
            <a:normAutofit/>
          </a:bodyPr>
          <a:lstStyle/>
          <a:p>
            <a:r>
              <a:rPr lang="en-US" sz="3100" dirty="0"/>
              <a:t>Background</a:t>
            </a:r>
          </a:p>
        </p:txBody>
      </p:sp>
      <p:sp>
        <p:nvSpPr>
          <p:cNvPr id="3" name="Content Placeholder 2">
            <a:extLst>
              <a:ext uri="{FF2B5EF4-FFF2-40B4-BE49-F238E27FC236}">
                <a16:creationId xmlns:a16="http://schemas.microsoft.com/office/drawing/2014/main" id="{CF75D577-D095-6A45-AF62-2F1ECA89BC62}"/>
              </a:ext>
            </a:extLst>
          </p:cNvPr>
          <p:cNvSpPr>
            <a:spLocks noGrp="1"/>
          </p:cNvSpPr>
          <p:nvPr>
            <p:ph idx="1"/>
          </p:nvPr>
        </p:nvSpPr>
        <p:spPr/>
        <p:txBody>
          <a:bodyPr vert="horz" lIns="91440" tIns="45720" rIns="91440" bIns="45720" rtlCol="0" anchor="t">
            <a:normAutofit/>
          </a:bodyPr>
          <a:lstStyle/>
          <a:p>
            <a:endParaRPr lang="en-US" dirty="0">
              <a:latin typeface="Avenir Next Medium" panose="020B0503020202020204" pitchFamily="34" charset="0"/>
            </a:endParaRPr>
          </a:p>
          <a:p>
            <a:r>
              <a:rPr lang="en-US" dirty="0">
                <a:latin typeface="Avenir Next Medium" panose="020B0503020202020204" pitchFamily="34" charset="0"/>
              </a:rPr>
              <a:t>Georgia State created EAD as its primary descriptive format from 2001; adopted Archivists’ Toolkit in 2008</a:t>
            </a:r>
          </a:p>
          <a:p>
            <a:r>
              <a:rPr lang="en-US" dirty="0">
                <a:latin typeface="Avenir Next Medium" panose="020B0503020202020204" pitchFamily="34" charset="0"/>
              </a:rPr>
              <a:t>Created finding aids in AT and displayed them in a </a:t>
            </a:r>
            <a:r>
              <a:rPr lang="en-US" dirty="0" err="1">
                <a:latin typeface="Avenir Next Medium" panose="020B0503020202020204" pitchFamily="34" charset="0"/>
              </a:rPr>
              <a:t>CONTENTdm</a:t>
            </a:r>
            <a:r>
              <a:rPr lang="en-US" dirty="0">
                <a:latin typeface="Avenir Next Medium" panose="020B0503020202020204" pitchFamily="34" charset="0"/>
              </a:rPr>
              <a:t> instance from 2012</a:t>
            </a:r>
            <a:endParaRPr lang="en-US" dirty="0">
              <a:latin typeface="Avenir Next Medium"/>
            </a:endParaRPr>
          </a:p>
          <a:p>
            <a:r>
              <a:rPr lang="en-US" dirty="0">
                <a:latin typeface="Avenir Next Medium"/>
              </a:rPr>
              <a:t>An anticipated DAMS migration (orphaning our finding aids) was the deciding factor in moving to </a:t>
            </a:r>
            <a:r>
              <a:rPr lang="en-US" dirty="0" err="1">
                <a:latin typeface="Avenir Next Medium"/>
              </a:rPr>
              <a:t>ASpace</a:t>
            </a:r>
            <a:endParaRPr lang="en-US">
              <a:latin typeface="Avenir Next Medium"/>
            </a:endParaRPr>
          </a:p>
          <a:p>
            <a:r>
              <a:rPr lang="en-US" dirty="0">
                <a:latin typeface="Avenir Next Medium"/>
              </a:rPr>
              <a:t>Committed to migration and became </a:t>
            </a:r>
            <a:r>
              <a:rPr lang="en-US" dirty="0" err="1">
                <a:latin typeface="Avenir Next Medium"/>
              </a:rPr>
              <a:t>ASpace</a:t>
            </a:r>
            <a:r>
              <a:rPr lang="en-US" dirty="0">
                <a:latin typeface="Avenir Next Medium"/>
              </a:rPr>
              <a:t> members in 2017; full implementation in 2018</a:t>
            </a:r>
          </a:p>
          <a:p>
            <a:endParaRPr lang="en-US" dirty="0">
              <a:latin typeface="Avenir Next Medium" panose="020B0503020202020204" pitchFamily="34" charset="0"/>
            </a:endParaRPr>
          </a:p>
        </p:txBody>
      </p:sp>
    </p:spTree>
    <p:extLst>
      <p:ext uri="{BB962C8B-B14F-4D97-AF65-F5344CB8AC3E}">
        <p14:creationId xmlns:p14="http://schemas.microsoft.com/office/powerpoint/2010/main" val="3659004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8955-66AA-0147-A770-C2F4EA1EB8E2}"/>
              </a:ext>
            </a:extLst>
          </p:cNvPr>
          <p:cNvSpPr>
            <a:spLocks noGrp="1"/>
          </p:cNvSpPr>
          <p:nvPr>
            <p:ph type="title"/>
          </p:nvPr>
        </p:nvSpPr>
        <p:spPr/>
        <p:txBody>
          <a:bodyPr>
            <a:normAutofit/>
          </a:bodyPr>
          <a:lstStyle/>
          <a:p>
            <a:r>
              <a:rPr lang="en-US" sz="3100" dirty="0">
                <a:latin typeface="Avenir Roman"/>
              </a:rPr>
              <a:t>Preparation for migration</a:t>
            </a:r>
            <a:endParaRPr lang="en-US" sz="3100" dirty="0"/>
          </a:p>
        </p:txBody>
      </p:sp>
      <p:sp>
        <p:nvSpPr>
          <p:cNvPr id="3" name="Content Placeholder 2">
            <a:extLst>
              <a:ext uri="{FF2B5EF4-FFF2-40B4-BE49-F238E27FC236}">
                <a16:creationId xmlns:a16="http://schemas.microsoft.com/office/drawing/2014/main" id="{CF75D577-D095-6A45-AF62-2F1ECA89BC62}"/>
              </a:ext>
            </a:extLst>
          </p:cNvPr>
          <p:cNvSpPr>
            <a:spLocks noGrp="1"/>
          </p:cNvSpPr>
          <p:nvPr>
            <p:ph idx="1"/>
          </p:nvPr>
        </p:nvSpPr>
        <p:spPr>
          <a:xfrm>
            <a:off x="838200" y="1350612"/>
            <a:ext cx="10515600" cy="4447954"/>
          </a:xfrm>
        </p:spPr>
        <p:txBody>
          <a:bodyPr vert="horz" lIns="91440" tIns="45720" rIns="91440" bIns="45720" rtlCol="0" anchor="t">
            <a:normAutofit fontScale="92500" lnSpcReduction="10000"/>
          </a:bodyPr>
          <a:lstStyle/>
          <a:p>
            <a:r>
              <a:rPr lang="en-US" sz="3000" dirty="0">
                <a:latin typeface="Avenir Next Medium"/>
              </a:rPr>
              <a:t>Started to assess and edit AT data for a future ASpace migration in 2014 </a:t>
            </a:r>
          </a:p>
          <a:p>
            <a:r>
              <a:rPr lang="en-US" sz="3000" dirty="0">
                <a:latin typeface="Avenir Next Medium"/>
              </a:rPr>
              <a:t>Two tracks with legacy descriptions:</a:t>
            </a:r>
          </a:p>
          <a:p>
            <a:pPr lvl="1"/>
            <a:r>
              <a:rPr lang="en-US" sz="3000" dirty="0">
                <a:latin typeface="Avenir Next Medium"/>
              </a:rPr>
              <a:t>Special Collections data (entirely EAD) and name/subject files edited extensively in AT prior to migration – very little post-migration cleanup needed in ASpace</a:t>
            </a:r>
          </a:p>
          <a:p>
            <a:pPr marL="457200" lvl="1" indent="0">
              <a:buNone/>
            </a:pPr>
            <a:endParaRPr lang="en-US" sz="3000" dirty="0">
              <a:latin typeface="Avenir Next Medium"/>
            </a:endParaRPr>
          </a:p>
          <a:p>
            <a:pPr lvl="1"/>
            <a:r>
              <a:rPr lang="en-US" sz="3000" dirty="0">
                <a:latin typeface="Avenir Next Medium"/>
              </a:rPr>
              <a:t>University Archives data (fewer full finding aids) was structured in accession data form outside the database, and ingested in ASpace post-implementation – in order to make use of the PUI’s features to enhance access</a:t>
            </a:r>
            <a:endParaRPr lang="en-US" sz="3000" dirty="0">
              <a:cs typeface="Calibri"/>
            </a:endParaRPr>
          </a:p>
          <a:p>
            <a:pPr marL="0" indent="0">
              <a:buNone/>
            </a:pPr>
            <a:endParaRPr lang="en-US" dirty="0">
              <a:latin typeface="Avenir Next Medium" panose="020B0503020202020204" pitchFamily="34" charset="0"/>
            </a:endParaRPr>
          </a:p>
          <a:p>
            <a:pPr marL="0" indent="0">
              <a:buNone/>
            </a:pPr>
            <a:r>
              <a:rPr lang="en-US" sz="2400" dirty="0">
                <a:latin typeface="Avenir Next Medium" panose="020B0503020202020204" pitchFamily="34" charset="0"/>
              </a:rPr>
              <a:t>Shameless plug: William W. Hardesty, ”Linear to Granular: Preparing Descriptions for an </a:t>
            </a:r>
            <a:r>
              <a:rPr lang="en-US" sz="2400" dirty="0" err="1">
                <a:latin typeface="Avenir Next Medium" panose="020B0503020202020204" pitchFamily="34" charset="0"/>
              </a:rPr>
              <a:t>ArchivesSpace</a:t>
            </a:r>
            <a:r>
              <a:rPr lang="en-US" sz="2400" dirty="0">
                <a:latin typeface="Avenir Next Medium" panose="020B0503020202020204" pitchFamily="34" charset="0"/>
              </a:rPr>
              <a:t> Migration,” </a:t>
            </a:r>
            <a:r>
              <a:rPr lang="en-US" sz="2400" i="1" dirty="0">
                <a:latin typeface="Avenir Next Medium" panose="020B0503020202020204" pitchFamily="34" charset="0"/>
              </a:rPr>
              <a:t>Archival Issues</a:t>
            </a:r>
            <a:r>
              <a:rPr lang="en-US" sz="2400" dirty="0">
                <a:latin typeface="Avenir Next Medium" panose="020B0503020202020204" pitchFamily="34" charset="0"/>
              </a:rPr>
              <a:t>  39, no. 2 (2019)</a:t>
            </a:r>
          </a:p>
          <a:p>
            <a:pPr marL="0" indent="0">
              <a:buNone/>
            </a:pPr>
            <a:endParaRPr lang="en-US" dirty="0">
              <a:latin typeface="Avenir Next Medium" panose="020B0503020202020204" pitchFamily="34" charset="0"/>
            </a:endParaRPr>
          </a:p>
        </p:txBody>
      </p:sp>
    </p:spTree>
    <p:extLst>
      <p:ext uri="{BB962C8B-B14F-4D97-AF65-F5344CB8AC3E}">
        <p14:creationId xmlns:p14="http://schemas.microsoft.com/office/powerpoint/2010/main" val="285970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E11EF3-21E2-1245-BD39-B98BE990AB18}"/>
              </a:ext>
            </a:extLst>
          </p:cNvPr>
          <p:cNvSpPr txBox="1"/>
          <p:nvPr/>
        </p:nvSpPr>
        <p:spPr>
          <a:xfrm>
            <a:off x="5273543" y="1806498"/>
            <a:ext cx="6267968" cy="1292656"/>
          </a:xfrm>
          <a:prstGeom prst="rect">
            <a:avLst/>
          </a:prstGeom>
          <a:noFill/>
        </p:spPr>
        <p:txBody>
          <a:bodyPr wrap="square" lIns="60954" tIns="30477" rIns="60954" bIns="30477" rtlCol="0">
            <a:spAutoFit/>
          </a:bodyPr>
          <a:lstStyle/>
          <a:p>
            <a:pPr algn="ctr"/>
            <a:endParaRPr lang="en-US" sz="4000" dirty="0">
              <a:solidFill>
                <a:schemeClr val="bg1"/>
              </a:solidFill>
              <a:latin typeface="Avenir Next" panose="020B0503020202020204" pitchFamily="34" charset="0"/>
            </a:endParaRPr>
          </a:p>
          <a:p>
            <a:pPr algn="ctr"/>
            <a:r>
              <a:rPr lang="en-US" sz="4000" dirty="0">
                <a:solidFill>
                  <a:schemeClr val="bg1"/>
                </a:solidFill>
                <a:latin typeface="Avenir Next" panose="020B0503020202020204" pitchFamily="34" charset="0"/>
              </a:rPr>
              <a:t>Technical administration</a:t>
            </a:r>
          </a:p>
        </p:txBody>
      </p:sp>
      <p:sp>
        <p:nvSpPr>
          <p:cNvPr id="3" name="TextBox 2"/>
          <p:cNvSpPr txBox="1"/>
          <p:nvPr/>
        </p:nvSpPr>
        <p:spPr>
          <a:xfrm>
            <a:off x="200722" y="6378498"/>
            <a:ext cx="11842595" cy="246215"/>
          </a:xfrm>
          <a:prstGeom prst="rect">
            <a:avLst/>
          </a:prstGeom>
          <a:noFill/>
        </p:spPr>
        <p:txBody>
          <a:bodyPr wrap="square" lIns="60954" tIns="30477" rIns="60954" bIns="30477" rtlCol="0">
            <a:spAutoFit/>
          </a:bodyPr>
          <a:lstStyle/>
          <a:p>
            <a:r>
              <a:rPr lang="en-US" sz="1200" dirty="0">
                <a:latin typeface="Avenir Book"/>
              </a:rPr>
              <a:t>Lane Brothers Commercial Photographers Collection, Special Collections and Archives, Georgia State University Library.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864" y="490653"/>
            <a:ext cx="3268294" cy="5386039"/>
          </a:xfrm>
          <a:prstGeom prst="rect">
            <a:avLst/>
          </a:prstGeom>
        </p:spPr>
      </p:pic>
    </p:spTree>
    <p:extLst>
      <p:ext uri="{BB962C8B-B14F-4D97-AF65-F5344CB8AC3E}">
        <p14:creationId xmlns:p14="http://schemas.microsoft.com/office/powerpoint/2010/main" val="247990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8955-66AA-0147-A770-C2F4EA1EB8E2}"/>
              </a:ext>
            </a:extLst>
          </p:cNvPr>
          <p:cNvSpPr>
            <a:spLocks noGrp="1"/>
          </p:cNvSpPr>
          <p:nvPr>
            <p:ph type="title"/>
          </p:nvPr>
        </p:nvSpPr>
        <p:spPr/>
        <p:txBody>
          <a:bodyPr>
            <a:normAutofit/>
          </a:bodyPr>
          <a:lstStyle/>
          <a:p>
            <a:r>
              <a:rPr lang="en-US" sz="3100" dirty="0"/>
              <a:t>Technical administration</a:t>
            </a:r>
          </a:p>
        </p:txBody>
      </p:sp>
      <p:sp>
        <p:nvSpPr>
          <p:cNvPr id="3" name="Content Placeholder 2">
            <a:extLst>
              <a:ext uri="{FF2B5EF4-FFF2-40B4-BE49-F238E27FC236}">
                <a16:creationId xmlns:a16="http://schemas.microsoft.com/office/drawing/2014/main" id="{CF75D577-D095-6A45-AF62-2F1ECA89BC62}"/>
              </a:ext>
            </a:extLst>
          </p:cNvPr>
          <p:cNvSpPr>
            <a:spLocks noGrp="1"/>
          </p:cNvSpPr>
          <p:nvPr>
            <p:ph idx="1"/>
          </p:nvPr>
        </p:nvSpPr>
        <p:spPr/>
        <p:txBody>
          <a:bodyPr/>
          <a:lstStyle/>
          <a:p>
            <a:endParaRPr lang="en-US" dirty="0">
              <a:latin typeface="Avenir Next Medium" panose="020B0503020202020204" pitchFamily="34" charset="0"/>
            </a:endParaRPr>
          </a:p>
          <a:p>
            <a:r>
              <a:rPr lang="en-US" dirty="0">
                <a:latin typeface="Avenir Next Medium" panose="020B0503020202020204" pitchFamily="34" charset="0"/>
              </a:rPr>
              <a:t>Installed on GSU server and administered by Library IT staff </a:t>
            </a:r>
          </a:p>
          <a:p>
            <a:pPr marL="0" indent="0">
              <a:buNone/>
            </a:pPr>
            <a:endParaRPr lang="en-US" dirty="0">
              <a:latin typeface="Avenir Next Medium" panose="020B0503020202020204" pitchFamily="34" charset="0"/>
            </a:endParaRPr>
          </a:p>
          <a:p>
            <a:r>
              <a:rPr lang="en-US" dirty="0">
                <a:latin typeface="Avenir Next Medium" panose="020B0503020202020204" pitchFamily="34" charset="0"/>
              </a:rPr>
              <a:t>Keep a version running on the Library’s development server, to test updates and (occasional) fixes</a:t>
            </a:r>
          </a:p>
          <a:p>
            <a:pPr marL="0" indent="0">
              <a:buNone/>
            </a:pPr>
            <a:endParaRPr lang="en-US" dirty="0">
              <a:latin typeface="Avenir Next Medium" panose="020B0503020202020204" pitchFamily="34" charset="0"/>
            </a:endParaRPr>
          </a:p>
          <a:p>
            <a:r>
              <a:rPr lang="en-US" dirty="0">
                <a:latin typeface="Avenir Next Medium" panose="020B0503020202020204" pitchFamily="34" charset="0"/>
              </a:rPr>
              <a:t>Running one plug-in and no plans for others or for integrations</a:t>
            </a:r>
          </a:p>
          <a:p>
            <a:pPr marL="0" indent="0">
              <a:buNone/>
            </a:pPr>
            <a:endParaRPr lang="en-US" dirty="0">
              <a:latin typeface="Avenir Next Medium" panose="020B0503020202020204" pitchFamily="34" charset="0"/>
            </a:endParaRPr>
          </a:p>
        </p:txBody>
      </p:sp>
    </p:spTree>
    <p:extLst>
      <p:ext uri="{BB962C8B-B14F-4D97-AF65-F5344CB8AC3E}">
        <p14:creationId xmlns:p14="http://schemas.microsoft.com/office/powerpoint/2010/main" val="3966233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E11EF3-21E2-1245-BD39-B98BE990AB18}"/>
              </a:ext>
            </a:extLst>
          </p:cNvPr>
          <p:cNvSpPr txBox="1"/>
          <p:nvPr/>
        </p:nvSpPr>
        <p:spPr>
          <a:xfrm>
            <a:off x="7761248" y="1806498"/>
            <a:ext cx="3780263" cy="1908209"/>
          </a:xfrm>
          <a:prstGeom prst="rect">
            <a:avLst/>
          </a:prstGeom>
          <a:noFill/>
        </p:spPr>
        <p:txBody>
          <a:bodyPr wrap="square" lIns="60954" tIns="30477" rIns="60954" bIns="30477" rtlCol="0">
            <a:spAutoFit/>
          </a:bodyPr>
          <a:lstStyle/>
          <a:p>
            <a:pPr algn="ctr"/>
            <a:endParaRPr lang="en-US" sz="4000" dirty="0">
              <a:solidFill>
                <a:schemeClr val="bg1"/>
              </a:solidFill>
              <a:latin typeface="Avenir Next" panose="020B0503020202020204" pitchFamily="34" charset="0"/>
            </a:endParaRPr>
          </a:p>
          <a:p>
            <a:pPr algn="ctr"/>
            <a:r>
              <a:rPr lang="en-US" sz="4000" dirty="0">
                <a:solidFill>
                  <a:schemeClr val="bg1"/>
                </a:solidFill>
                <a:latin typeface="Avenir Next" panose="020B0503020202020204" pitchFamily="34" charset="0"/>
              </a:rPr>
              <a:t>User experience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502" y="712778"/>
            <a:ext cx="5844049" cy="3001929"/>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078" y="2539958"/>
            <a:ext cx="5838352" cy="28990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9500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E11EF3-21E2-1245-BD39-B98BE990AB18}"/>
              </a:ext>
            </a:extLst>
          </p:cNvPr>
          <p:cNvSpPr txBox="1"/>
          <p:nvPr/>
        </p:nvSpPr>
        <p:spPr>
          <a:xfrm>
            <a:off x="5419219" y="1806498"/>
            <a:ext cx="6122292" cy="1292656"/>
          </a:xfrm>
          <a:prstGeom prst="rect">
            <a:avLst/>
          </a:prstGeom>
          <a:noFill/>
        </p:spPr>
        <p:txBody>
          <a:bodyPr wrap="square" lIns="60954" tIns="30477" rIns="60954" bIns="30477" rtlCol="0">
            <a:spAutoFit/>
          </a:bodyPr>
          <a:lstStyle/>
          <a:p>
            <a:pPr algn="ctr"/>
            <a:endParaRPr lang="en-US" sz="4000" dirty="0">
              <a:solidFill>
                <a:schemeClr val="bg1"/>
              </a:solidFill>
              <a:latin typeface="Avenir Next" panose="020B0503020202020204" pitchFamily="34" charset="0"/>
            </a:endParaRPr>
          </a:p>
          <a:p>
            <a:pPr algn="ctr"/>
            <a:r>
              <a:rPr lang="en-US" sz="4000" dirty="0">
                <a:solidFill>
                  <a:schemeClr val="bg1"/>
                </a:solidFill>
                <a:latin typeface="Avenir Next" panose="020B0503020202020204" pitchFamily="34" charset="0"/>
              </a:rPr>
              <a:t>Archivists’ experience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11" b="1"/>
          <a:stretch/>
        </p:blipFill>
        <p:spPr>
          <a:xfrm>
            <a:off x="1177151" y="434898"/>
            <a:ext cx="3446089" cy="5441794"/>
          </a:xfrm>
          <a:prstGeom prst="rect">
            <a:avLst/>
          </a:prstGeom>
        </p:spPr>
      </p:pic>
      <p:sp>
        <p:nvSpPr>
          <p:cNvPr id="6" name="TextBox 5"/>
          <p:cNvSpPr txBox="1"/>
          <p:nvPr/>
        </p:nvSpPr>
        <p:spPr>
          <a:xfrm>
            <a:off x="0" y="6211229"/>
            <a:ext cx="12192000" cy="246215"/>
          </a:xfrm>
          <a:prstGeom prst="rect">
            <a:avLst/>
          </a:prstGeom>
          <a:noFill/>
        </p:spPr>
        <p:txBody>
          <a:bodyPr wrap="square" lIns="60954" tIns="30477" rIns="60954" bIns="30477" rtlCol="0">
            <a:spAutoFit/>
          </a:bodyPr>
          <a:lstStyle/>
          <a:p>
            <a:r>
              <a:rPr lang="en-US" sz="1200" dirty="0">
                <a:latin typeface="Avenir Book"/>
              </a:rPr>
              <a:t>GSU Special Collections, 1983. Records of the Department of Public Information, University Archives, Special Collections and Archives, Georgia State University Library.</a:t>
            </a:r>
          </a:p>
        </p:txBody>
      </p:sp>
    </p:spTree>
    <p:extLst>
      <p:ext uri="{BB962C8B-B14F-4D97-AF65-F5344CB8AC3E}">
        <p14:creationId xmlns:p14="http://schemas.microsoft.com/office/powerpoint/2010/main" val="557350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8955-66AA-0147-A770-C2F4EA1EB8E2}"/>
              </a:ext>
            </a:extLst>
          </p:cNvPr>
          <p:cNvSpPr>
            <a:spLocks noGrp="1"/>
          </p:cNvSpPr>
          <p:nvPr>
            <p:ph type="title"/>
          </p:nvPr>
        </p:nvSpPr>
        <p:spPr/>
        <p:txBody>
          <a:bodyPr>
            <a:normAutofit/>
          </a:bodyPr>
          <a:lstStyle/>
          <a:p>
            <a:r>
              <a:rPr lang="en-US" sz="3100" dirty="0"/>
              <a:t>Archivists’ experience</a:t>
            </a:r>
          </a:p>
        </p:txBody>
      </p:sp>
      <p:sp>
        <p:nvSpPr>
          <p:cNvPr id="3" name="Content Placeholder 2">
            <a:extLst>
              <a:ext uri="{FF2B5EF4-FFF2-40B4-BE49-F238E27FC236}">
                <a16:creationId xmlns:a16="http://schemas.microsoft.com/office/drawing/2014/main" id="{CF75D577-D095-6A45-AF62-2F1ECA89BC62}"/>
              </a:ext>
            </a:extLst>
          </p:cNvPr>
          <p:cNvSpPr>
            <a:spLocks noGrp="1"/>
          </p:cNvSpPr>
          <p:nvPr>
            <p:ph idx="1"/>
          </p:nvPr>
        </p:nvSpPr>
        <p:spPr/>
        <p:txBody>
          <a:bodyPr/>
          <a:lstStyle/>
          <a:p>
            <a:r>
              <a:rPr lang="en-US" dirty="0">
                <a:latin typeface="Avenir Next Medium" panose="020B0503020202020204" pitchFamily="34" charset="0"/>
              </a:rPr>
              <a:t>Whole department consults ASpace for finding aid and accession information</a:t>
            </a:r>
          </a:p>
          <a:p>
            <a:r>
              <a:rPr lang="en-US" dirty="0">
                <a:latin typeface="Avenir Next Medium" panose="020B0503020202020204" pitchFamily="34" charset="0"/>
              </a:rPr>
              <a:t>ASpace is integral to our reference service</a:t>
            </a:r>
          </a:p>
          <a:p>
            <a:pPr marL="0" indent="0">
              <a:buNone/>
            </a:pPr>
            <a:endParaRPr lang="en-US" dirty="0">
              <a:latin typeface="Avenir Next Medium" panose="020B0503020202020204" pitchFamily="34" charset="0"/>
            </a:endParaRPr>
          </a:p>
          <a:p>
            <a:pPr marL="0" indent="0" algn="ctr">
              <a:buNone/>
            </a:pPr>
            <a:r>
              <a:rPr lang="en-US" dirty="0">
                <a:latin typeface="Avenir Next Medium" panose="020B0503020202020204" pitchFamily="34" charset="0"/>
              </a:rPr>
              <a:t>- YET -</a:t>
            </a:r>
          </a:p>
          <a:p>
            <a:pPr marL="0" indent="0" algn="ctr">
              <a:buNone/>
            </a:pPr>
            <a:endParaRPr lang="en-US" dirty="0">
              <a:latin typeface="Avenir Next Medium" panose="020B0503020202020204" pitchFamily="34" charset="0"/>
            </a:endParaRPr>
          </a:p>
          <a:p>
            <a:r>
              <a:rPr lang="en-US" dirty="0">
                <a:latin typeface="Avenir Next Medium" panose="020B0503020202020204" pitchFamily="34" charset="0"/>
              </a:rPr>
              <a:t>We have fewer staff members actively creating records and editing information in the system than we had as AT users</a:t>
            </a:r>
          </a:p>
        </p:txBody>
      </p:sp>
    </p:spTree>
    <p:extLst>
      <p:ext uri="{BB962C8B-B14F-4D97-AF65-F5344CB8AC3E}">
        <p14:creationId xmlns:p14="http://schemas.microsoft.com/office/powerpoint/2010/main" val="349435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8955-66AA-0147-A770-C2F4EA1EB8E2}"/>
              </a:ext>
            </a:extLst>
          </p:cNvPr>
          <p:cNvSpPr>
            <a:spLocks noGrp="1"/>
          </p:cNvSpPr>
          <p:nvPr>
            <p:ph type="title"/>
          </p:nvPr>
        </p:nvSpPr>
        <p:spPr/>
        <p:txBody>
          <a:bodyPr>
            <a:normAutofit/>
          </a:bodyPr>
          <a:lstStyle/>
          <a:p>
            <a:r>
              <a:rPr lang="en-US" sz="3100" dirty="0"/>
              <a:t>Future projects and lessons learned</a:t>
            </a:r>
          </a:p>
        </p:txBody>
      </p:sp>
      <p:sp>
        <p:nvSpPr>
          <p:cNvPr id="3" name="Content Placeholder 2">
            <a:extLst>
              <a:ext uri="{FF2B5EF4-FFF2-40B4-BE49-F238E27FC236}">
                <a16:creationId xmlns:a16="http://schemas.microsoft.com/office/drawing/2014/main" id="{CF75D577-D095-6A45-AF62-2F1ECA89BC62}"/>
              </a:ext>
            </a:extLst>
          </p:cNvPr>
          <p:cNvSpPr>
            <a:spLocks noGrp="1"/>
          </p:cNvSpPr>
          <p:nvPr>
            <p:ph idx="1"/>
          </p:nvPr>
        </p:nvSpPr>
        <p:spPr>
          <a:xfrm>
            <a:off x="838199" y="1825625"/>
            <a:ext cx="10930247" cy="4351338"/>
          </a:xfrm>
        </p:spPr>
        <p:txBody>
          <a:bodyPr/>
          <a:lstStyle/>
          <a:p>
            <a:r>
              <a:rPr lang="en-US" dirty="0">
                <a:latin typeface="Avenir Next Medium" panose="020B0503020202020204" pitchFamily="34" charset="0"/>
              </a:rPr>
              <a:t>Control of digital objects will be a major future need for us</a:t>
            </a:r>
          </a:p>
          <a:p>
            <a:pPr marL="0" indent="0">
              <a:buNone/>
            </a:pPr>
            <a:endParaRPr lang="en-US" dirty="0">
              <a:latin typeface="Avenir Next Medium" panose="020B0503020202020204" pitchFamily="34" charset="0"/>
            </a:endParaRPr>
          </a:p>
          <a:p>
            <a:r>
              <a:rPr lang="en-US" dirty="0">
                <a:latin typeface="Avenir Next Medium" panose="020B0503020202020204" pitchFamily="34" charset="0"/>
              </a:rPr>
              <a:t>Still working on space control and ASpace container management </a:t>
            </a:r>
          </a:p>
          <a:p>
            <a:pPr marL="0" indent="0">
              <a:buNone/>
            </a:pPr>
            <a:endParaRPr lang="en-US" dirty="0">
              <a:latin typeface="Avenir Next Medium" panose="020B0503020202020204" pitchFamily="34" charset="0"/>
            </a:endParaRPr>
          </a:p>
          <a:p>
            <a:r>
              <a:rPr lang="en-US" dirty="0">
                <a:latin typeface="Avenir Next Medium" panose="020B0503020202020204" pitchFamily="34" charset="0"/>
              </a:rPr>
              <a:t>The “Harvard plug-in” has transformed our workflow</a:t>
            </a:r>
          </a:p>
          <a:p>
            <a:pPr marL="0" indent="0">
              <a:buNone/>
            </a:pPr>
            <a:endParaRPr lang="en-US" dirty="0">
              <a:latin typeface="Avenir Next Medium" panose="020B0503020202020204" pitchFamily="34" charset="0"/>
            </a:endParaRPr>
          </a:p>
          <a:p>
            <a:r>
              <a:rPr lang="en-US" dirty="0">
                <a:latin typeface="Avenir Next Medium" panose="020B0503020202020204" pitchFamily="34" charset="0"/>
              </a:rPr>
              <a:t>Planning for incremental implementation has paid off</a:t>
            </a:r>
          </a:p>
          <a:p>
            <a:pPr marL="0" indent="0">
              <a:buNone/>
            </a:pPr>
            <a:endParaRPr lang="en-US" dirty="0">
              <a:latin typeface="Avenir Next Medium" panose="020B0503020202020204" pitchFamily="34" charset="0"/>
            </a:endParaRPr>
          </a:p>
          <a:p>
            <a:endParaRPr lang="en-US" dirty="0">
              <a:latin typeface="Avenir Next Medium" panose="020B0503020202020204" pitchFamily="34" charset="0"/>
            </a:endParaRPr>
          </a:p>
          <a:p>
            <a:endParaRPr lang="en-US" dirty="0">
              <a:latin typeface="Avenir Next Medium" panose="020B0503020202020204" pitchFamily="34" charset="0"/>
            </a:endParaRPr>
          </a:p>
        </p:txBody>
      </p:sp>
    </p:spTree>
    <p:extLst>
      <p:ext uri="{BB962C8B-B14F-4D97-AF65-F5344CB8AC3E}">
        <p14:creationId xmlns:p14="http://schemas.microsoft.com/office/powerpoint/2010/main" val="2807047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D81F54E-62D5-5E4C-B269-F21CE40C68F4}"/>
              </a:ext>
            </a:extLst>
          </p:cNvPr>
          <p:cNvSpPr>
            <a:spLocks noGrp="1"/>
          </p:cNvSpPr>
          <p:nvPr>
            <p:ph type="subTitle" idx="4294967295"/>
          </p:nvPr>
        </p:nvSpPr>
        <p:spPr>
          <a:xfrm>
            <a:off x="167268" y="5453350"/>
            <a:ext cx="11820293" cy="732144"/>
          </a:xfrm>
        </p:spPr>
        <p:txBody>
          <a:bodyPr>
            <a:noAutofit/>
          </a:bodyPr>
          <a:lstStyle/>
          <a:p>
            <a:pPr marL="0" indent="0" algn="ctr">
              <a:buNone/>
            </a:pPr>
            <a:r>
              <a:rPr lang="en-US" sz="5400" b="1" spc="300" dirty="0" err="1">
                <a:solidFill>
                  <a:schemeClr val="bg1"/>
                </a:solidFill>
                <a:latin typeface="Avenir Next Demi Bold" panose="020B0503020202020204" pitchFamily="34" charset="0"/>
              </a:rPr>
              <a:t>archivesspace.library.gsu.edu</a:t>
            </a:r>
            <a:endParaRPr lang="en-US" sz="5400" b="1" spc="300" dirty="0">
              <a:solidFill>
                <a:schemeClr val="bg1"/>
              </a:solidFill>
              <a:latin typeface="Avenir Next Demi Bold" panose="020B0503020202020204" pitchFamily="34" charset="0"/>
            </a:endParaRPr>
          </a:p>
        </p:txBody>
      </p:sp>
    </p:spTree>
    <p:extLst>
      <p:ext uri="{BB962C8B-B14F-4D97-AF65-F5344CB8AC3E}">
        <p14:creationId xmlns:p14="http://schemas.microsoft.com/office/powerpoint/2010/main" val="4222915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7A57D70B-2FBC-4A7E-9A4D-5D1DD8AE460D}"/>
              </a:ext>
            </a:extLst>
          </p:cNvPr>
          <p:cNvSpPr txBox="1">
            <a:spLocks/>
          </p:cNvSpPr>
          <p:nvPr/>
        </p:nvSpPr>
        <p:spPr>
          <a:xfrm>
            <a:off x="381000" y="669100"/>
            <a:ext cx="4900550" cy="2280062"/>
          </a:xfrm>
          <a:prstGeom prst="rect">
            <a:avLst/>
          </a:prstGeom>
          <a:solidFill>
            <a:schemeClr val="bg1"/>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solidFill>
                <a:schemeClr val="accent1"/>
              </a:solidFill>
            </a:endParaRPr>
          </a:p>
        </p:txBody>
      </p:sp>
      <p:sp>
        <p:nvSpPr>
          <p:cNvPr id="11" name="Title 1">
            <a:extLst>
              <a:ext uri="{FF2B5EF4-FFF2-40B4-BE49-F238E27FC236}">
                <a16:creationId xmlns:a16="http://schemas.microsoft.com/office/drawing/2014/main" id="{B92E7330-34B2-491A-9EE7-B4E1A423EA59}"/>
              </a:ext>
            </a:extLst>
          </p:cNvPr>
          <p:cNvSpPr txBox="1">
            <a:spLocks/>
          </p:cNvSpPr>
          <p:nvPr/>
        </p:nvSpPr>
        <p:spPr>
          <a:xfrm>
            <a:off x="1922596" y="295496"/>
            <a:ext cx="7268906" cy="822617"/>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4000" dirty="0"/>
            </a:br>
            <a:endParaRPr lang="en-US" sz="4000" dirty="0"/>
          </a:p>
          <a:p>
            <a:r>
              <a:rPr lang="en-US" sz="4000" dirty="0"/>
              <a:t>Presenters</a:t>
            </a:r>
          </a:p>
        </p:txBody>
      </p:sp>
      <p:sp>
        <p:nvSpPr>
          <p:cNvPr id="2" name="TextBox 1">
            <a:extLst>
              <a:ext uri="{FF2B5EF4-FFF2-40B4-BE49-F238E27FC236}">
                <a16:creationId xmlns:a16="http://schemas.microsoft.com/office/drawing/2014/main" id="{FD9E0ECE-0FD4-6E4A-9802-49FF789C43AA}"/>
              </a:ext>
            </a:extLst>
          </p:cNvPr>
          <p:cNvSpPr txBox="1"/>
          <p:nvPr/>
        </p:nvSpPr>
        <p:spPr>
          <a:xfrm>
            <a:off x="6509657" y="1317557"/>
            <a:ext cx="5379522" cy="1908215"/>
          </a:xfrm>
          <a:prstGeom prst="rect">
            <a:avLst/>
          </a:prstGeom>
          <a:noFill/>
        </p:spPr>
        <p:txBody>
          <a:bodyPr wrap="square" rtlCol="0">
            <a:spAutoFit/>
          </a:bodyPr>
          <a:lstStyle/>
          <a:p>
            <a:r>
              <a:rPr lang="en-US" sz="2000" dirty="0"/>
              <a:t>Patricia Mitchell, </a:t>
            </a:r>
            <a:r>
              <a:rPr lang="en-US" sz="2000" dirty="0">
                <a:solidFill>
                  <a:schemeClr val="accent1"/>
                </a:solidFill>
              </a:rPr>
              <a:t>TN State Library and Archives</a:t>
            </a:r>
          </a:p>
          <a:p>
            <a:r>
              <a:rPr lang="en-US" sz="2000" dirty="0"/>
              <a:t>Brittany Newberry, </a:t>
            </a:r>
            <a:r>
              <a:rPr lang="en-US" sz="2000" dirty="0">
                <a:solidFill>
                  <a:schemeClr val="accent1"/>
                </a:solidFill>
              </a:rPr>
              <a:t>Atlanta University Center</a:t>
            </a:r>
          </a:p>
          <a:p>
            <a:r>
              <a:rPr lang="en-US" sz="2000" dirty="0"/>
              <a:t>Krista Oldham, </a:t>
            </a:r>
            <a:r>
              <a:rPr lang="en-US" sz="2000" dirty="0">
                <a:solidFill>
                  <a:schemeClr val="accent1"/>
                </a:solidFill>
              </a:rPr>
              <a:t>Clemson University</a:t>
            </a:r>
          </a:p>
          <a:p>
            <a:r>
              <a:rPr lang="en-US" sz="2000" dirty="0"/>
              <a:t>Jennifer </a:t>
            </a:r>
            <a:r>
              <a:rPr lang="en-US" sz="2000" dirty="0" err="1"/>
              <a:t>Randles</a:t>
            </a:r>
            <a:r>
              <a:rPr lang="en-US" sz="2000" dirty="0"/>
              <a:t>, </a:t>
            </a:r>
            <a:r>
              <a:rPr lang="en-US" sz="2000" dirty="0">
                <a:solidFill>
                  <a:schemeClr val="accent1"/>
                </a:solidFill>
              </a:rPr>
              <a:t>TN State Library and Archives</a:t>
            </a:r>
          </a:p>
          <a:p>
            <a:r>
              <a:rPr lang="en-US" sz="2000" dirty="0"/>
              <a:t>Will Thomas, </a:t>
            </a:r>
            <a:r>
              <a:rPr lang="en-US" sz="2000" dirty="0">
                <a:solidFill>
                  <a:schemeClr val="accent1"/>
                </a:solidFill>
              </a:rPr>
              <a:t>TN State Library and Archives</a:t>
            </a:r>
          </a:p>
          <a:p>
            <a:endParaRPr lang="en-US" dirty="0"/>
          </a:p>
        </p:txBody>
      </p:sp>
      <p:sp>
        <p:nvSpPr>
          <p:cNvPr id="3" name="TextBox 2">
            <a:extLst>
              <a:ext uri="{FF2B5EF4-FFF2-40B4-BE49-F238E27FC236}">
                <a16:creationId xmlns:a16="http://schemas.microsoft.com/office/drawing/2014/main" id="{F6A0F04E-21DA-6A4F-9258-D3643F2EB787}"/>
              </a:ext>
            </a:extLst>
          </p:cNvPr>
          <p:cNvSpPr txBox="1"/>
          <p:nvPr/>
        </p:nvSpPr>
        <p:spPr>
          <a:xfrm>
            <a:off x="302821" y="1320520"/>
            <a:ext cx="5793179" cy="2215991"/>
          </a:xfrm>
          <a:prstGeom prst="rect">
            <a:avLst/>
          </a:prstGeom>
          <a:noFill/>
        </p:spPr>
        <p:txBody>
          <a:bodyPr wrap="square" rtlCol="0">
            <a:spAutoFit/>
          </a:bodyPr>
          <a:lstStyle/>
          <a:p>
            <a:r>
              <a:rPr lang="en-US" sz="2000" dirty="0"/>
              <a:t>Taryn Cooksey, </a:t>
            </a:r>
            <a:r>
              <a:rPr lang="en-US" sz="2000" dirty="0">
                <a:solidFill>
                  <a:schemeClr val="accent1"/>
                </a:solidFill>
              </a:rPr>
              <a:t>University of South Carolina</a:t>
            </a:r>
            <a:br>
              <a:rPr lang="en-US" sz="2000" dirty="0">
                <a:solidFill>
                  <a:schemeClr val="accent1"/>
                </a:solidFill>
              </a:rPr>
            </a:br>
            <a:r>
              <a:rPr lang="en-US" sz="2000" dirty="0"/>
              <a:t>Georgette Mayo, </a:t>
            </a:r>
            <a:r>
              <a:rPr lang="en-US" sz="2000" dirty="0">
                <a:solidFill>
                  <a:schemeClr val="accent1"/>
                </a:solidFill>
              </a:rPr>
              <a:t>College of Charleston</a:t>
            </a:r>
            <a:br>
              <a:rPr lang="en-US" sz="2000" dirty="0">
                <a:solidFill>
                  <a:schemeClr val="accent1"/>
                </a:solidFill>
              </a:rPr>
            </a:br>
            <a:r>
              <a:rPr lang="en-US" sz="2000" dirty="0"/>
              <a:t>William Hardesty, </a:t>
            </a:r>
            <a:r>
              <a:rPr lang="en-US" sz="2000" dirty="0">
                <a:solidFill>
                  <a:schemeClr val="accent1"/>
                </a:solidFill>
              </a:rPr>
              <a:t>Georgia State University</a:t>
            </a:r>
            <a:br>
              <a:rPr lang="en-US" sz="2000" dirty="0">
                <a:solidFill>
                  <a:schemeClr val="accent1"/>
                </a:solidFill>
              </a:rPr>
            </a:br>
            <a:r>
              <a:rPr lang="en-US" sz="2000" dirty="0"/>
              <a:t>Dawne Lucas, </a:t>
            </a:r>
            <a:r>
              <a:rPr lang="en-US" sz="2000" dirty="0">
                <a:solidFill>
                  <a:schemeClr val="accent1"/>
                </a:solidFill>
              </a:rPr>
              <a:t>University of North Carolina, Chapel Hill</a:t>
            </a:r>
            <a:br>
              <a:rPr lang="en-US" sz="2000" dirty="0">
                <a:solidFill>
                  <a:schemeClr val="accent1"/>
                </a:solidFill>
              </a:rPr>
            </a:br>
            <a:r>
              <a:rPr lang="en-US" sz="2000" dirty="0"/>
              <a:t>Ann Merryman, </a:t>
            </a:r>
            <a:r>
              <a:rPr lang="en-US" sz="2000" dirty="0">
                <a:solidFill>
                  <a:schemeClr val="accent1"/>
                </a:solidFill>
              </a:rPr>
              <a:t>University of South Carolina, Upstate</a:t>
            </a:r>
            <a:br>
              <a:rPr lang="en-US" sz="2000" dirty="0">
                <a:solidFill>
                  <a:schemeClr val="accent1"/>
                </a:solidFill>
              </a:rPr>
            </a:br>
            <a:r>
              <a:rPr lang="en-US" sz="2000" dirty="0"/>
              <a:t>Joshua Minor, </a:t>
            </a:r>
            <a:r>
              <a:rPr lang="en-US" sz="2000" dirty="0">
                <a:solidFill>
                  <a:schemeClr val="accent1"/>
                </a:solidFill>
              </a:rPr>
              <a:t>College of Charleston</a:t>
            </a:r>
          </a:p>
          <a:p>
            <a:endParaRPr lang="en-US" dirty="0"/>
          </a:p>
        </p:txBody>
      </p:sp>
      <p:sp>
        <p:nvSpPr>
          <p:cNvPr id="6" name="TextBox 5">
            <a:extLst>
              <a:ext uri="{FF2B5EF4-FFF2-40B4-BE49-F238E27FC236}">
                <a16:creationId xmlns:a16="http://schemas.microsoft.com/office/drawing/2014/main" id="{94181A1D-8957-AF43-9DF2-EE8605EDD1CB}"/>
              </a:ext>
            </a:extLst>
          </p:cNvPr>
          <p:cNvSpPr txBox="1"/>
          <p:nvPr/>
        </p:nvSpPr>
        <p:spPr>
          <a:xfrm>
            <a:off x="3619994" y="3738918"/>
            <a:ext cx="4952010" cy="707886"/>
          </a:xfrm>
          <a:prstGeom prst="rect">
            <a:avLst/>
          </a:prstGeom>
          <a:noFill/>
        </p:spPr>
        <p:txBody>
          <a:bodyPr wrap="square" rtlCol="0">
            <a:spAutoFit/>
          </a:bodyPr>
          <a:lstStyle/>
          <a:p>
            <a:r>
              <a:rPr lang="en-US" sz="4000" dirty="0">
                <a:latin typeface="+mj-lt"/>
              </a:rPr>
              <a:t>Workshop Instructors</a:t>
            </a:r>
          </a:p>
        </p:txBody>
      </p:sp>
      <p:sp>
        <p:nvSpPr>
          <p:cNvPr id="7" name="TextBox 6">
            <a:extLst>
              <a:ext uri="{FF2B5EF4-FFF2-40B4-BE49-F238E27FC236}">
                <a16:creationId xmlns:a16="http://schemas.microsoft.com/office/drawing/2014/main" id="{C3D557B1-BE18-464B-95A9-31EDD7010633}"/>
              </a:ext>
            </a:extLst>
          </p:cNvPr>
          <p:cNvSpPr txBox="1"/>
          <p:nvPr/>
        </p:nvSpPr>
        <p:spPr>
          <a:xfrm>
            <a:off x="4042311" y="4706770"/>
            <a:ext cx="4107377" cy="984885"/>
          </a:xfrm>
          <a:prstGeom prst="rect">
            <a:avLst/>
          </a:prstGeom>
          <a:noFill/>
        </p:spPr>
        <p:txBody>
          <a:bodyPr wrap="square" rtlCol="0">
            <a:spAutoFit/>
          </a:bodyPr>
          <a:lstStyle/>
          <a:p>
            <a:r>
              <a:rPr lang="en-US" sz="2000" dirty="0"/>
              <a:t>Christine Di Bella, </a:t>
            </a:r>
            <a:r>
              <a:rPr lang="en-US" sz="2000" dirty="0">
                <a:solidFill>
                  <a:schemeClr val="accent1"/>
                </a:solidFill>
              </a:rPr>
              <a:t>ArchivesSpace</a:t>
            </a:r>
            <a:br>
              <a:rPr lang="en-US" sz="2000" dirty="0">
                <a:solidFill>
                  <a:schemeClr val="accent1"/>
                </a:solidFill>
              </a:rPr>
            </a:br>
            <a:r>
              <a:rPr lang="en-US" sz="2000" dirty="0"/>
              <a:t>Kelly Spring, </a:t>
            </a:r>
            <a:r>
              <a:rPr lang="en-US" sz="2000" dirty="0">
                <a:solidFill>
                  <a:schemeClr val="accent1"/>
                </a:solidFill>
              </a:rPr>
              <a:t>East Carolina University</a:t>
            </a:r>
          </a:p>
          <a:p>
            <a:endParaRPr lang="en-US" dirty="0"/>
          </a:p>
        </p:txBody>
      </p:sp>
    </p:spTree>
    <p:extLst>
      <p:ext uri="{BB962C8B-B14F-4D97-AF65-F5344CB8AC3E}">
        <p14:creationId xmlns:p14="http://schemas.microsoft.com/office/powerpoint/2010/main" val="869011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body" idx="1"/>
          </p:nvPr>
        </p:nvSpPr>
        <p:spPr>
          <a:xfrm>
            <a:off x="631065" y="1845734"/>
            <a:ext cx="10869769" cy="402336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2000"/>
              <a:buNone/>
            </a:pPr>
            <a:endParaRPr b="1"/>
          </a:p>
          <a:p>
            <a:pPr marL="0" lvl="0" indent="0" algn="ctr" rtl="0">
              <a:lnSpc>
                <a:spcPct val="90000"/>
              </a:lnSpc>
              <a:spcBef>
                <a:spcPts val="1400"/>
              </a:spcBef>
              <a:spcAft>
                <a:spcPts val="0"/>
              </a:spcAft>
              <a:buSzPts val="4000"/>
              <a:buNone/>
            </a:pPr>
            <a:endParaRPr sz="4000" b="1"/>
          </a:p>
          <a:p>
            <a:pPr marL="0" lvl="0" indent="0" algn="ctr" rtl="0">
              <a:lnSpc>
                <a:spcPct val="90000"/>
              </a:lnSpc>
              <a:spcBef>
                <a:spcPts val="1400"/>
              </a:spcBef>
              <a:spcAft>
                <a:spcPts val="0"/>
              </a:spcAft>
              <a:buSzPts val="2000"/>
              <a:buNone/>
            </a:pPr>
            <a:r>
              <a:rPr lang="en-US" sz="4000" b="1"/>
              <a:t>Show Us Your Implementation</a:t>
            </a:r>
            <a:endParaRPr b="1"/>
          </a:p>
          <a:p>
            <a:pPr marL="0" lvl="0" indent="0" algn="ctr" rtl="0">
              <a:lnSpc>
                <a:spcPct val="90000"/>
              </a:lnSpc>
              <a:spcBef>
                <a:spcPts val="1400"/>
              </a:spcBef>
              <a:spcAft>
                <a:spcPts val="0"/>
              </a:spcAft>
              <a:buSzPts val="2000"/>
              <a:buNone/>
            </a:pPr>
            <a:endParaRPr b="1"/>
          </a:p>
        </p:txBody>
      </p:sp>
      <p:pic>
        <p:nvPicPr>
          <p:cNvPr id="106" name="Google Shape;106;p1"/>
          <p:cNvPicPr preferRelativeResize="0"/>
          <p:nvPr/>
        </p:nvPicPr>
        <p:blipFill rotWithShape="1">
          <a:blip r:embed="rId3">
            <a:alphaModFix/>
          </a:blip>
          <a:srcRect/>
          <a:stretch/>
        </p:blipFill>
        <p:spPr>
          <a:xfrm>
            <a:off x="171660" y="176182"/>
            <a:ext cx="3638340" cy="921098"/>
          </a:xfrm>
          <a:prstGeom prst="rect">
            <a:avLst/>
          </a:prstGeom>
          <a:noFill/>
          <a:ln>
            <a:noFill/>
          </a:ln>
        </p:spPr>
      </p:pic>
    </p:spTree>
    <p:extLst>
      <p:ext uri="{BB962C8B-B14F-4D97-AF65-F5344CB8AC3E}">
        <p14:creationId xmlns:p14="http://schemas.microsoft.com/office/powerpoint/2010/main" val="381956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7448a28d12_0_0"/>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dirty="0"/>
              <a:t>ArchivesSpace Past</a:t>
            </a:r>
            <a:endParaRPr dirty="0"/>
          </a:p>
        </p:txBody>
      </p:sp>
      <p:sp>
        <p:nvSpPr>
          <p:cNvPr id="113" name="Google Shape;113;g7448a28d12_0_0"/>
          <p:cNvSpPr txBox="1">
            <a:spLocks noGrp="1"/>
          </p:cNvSpPr>
          <p:nvPr>
            <p:ph type="body" idx="1"/>
          </p:nvPr>
        </p:nvSpPr>
        <p:spPr>
          <a:xfrm>
            <a:off x="1280229" y="1992384"/>
            <a:ext cx="4937700" cy="4023300"/>
          </a:xfrm>
          <a:prstGeom prst="rect">
            <a:avLst/>
          </a:prstGeom>
        </p:spPr>
        <p:txBody>
          <a:bodyPr spcFirstLastPara="1" wrap="square" lIns="0" tIns="45700" rIns="0" bIns="45700" anchor="t" anchorCtr="0">
            <a:noAutofit/>
          </a:bodyPr>
          <a:lstStyle/>
          <a:p>
            <a:pPr marL="0" lvl="0" indent="0" algn="l" rtl="0">
              <a:spcBef>
                <a:spcPts val="1200"/>
              </a:spcBef>
              <a:spcAft>
                <a:spcPts val="0"/>
              </a:spcAft>
              <a:buNone/>
            </a:pPr>
            <a:r>
              <a:rPr lang="en-US"/>
              <a:t>   </a:t>
            </a:r>
            <a:endParaRPr/>
          </a:p>
        </p:txBody>
      </p:sp>
      <p:sp>
        <p:nvSpPr>
          <p:cNvPr id="114" name="Google Shape;114;g7448a28d12_0_0"/>
          <p:cNvSpPr txBox="1">
            <a:spLocks noGrp="1"/>
          </p:cNvSpPr>
          <p:nvPr>
            <p:ph type="body" idx="2"/>
          </p:nvPr>
        </p:nvSpPr>
        <p:spPr>
          <a:xfrm>
            <a:off x="6217920" y="1845735"/>
            <a:ext cx="4937700" cy="4023300"/>
          </a:xfrm>
          <a:prstGeom prst="rect">
            <a:avLst/>
          </a:prstGeom>
        </p:spPr>
        <p:txBody>
          <a:bodyPr spcFirstLastPara="1" wrap="square" lIns="0" tIns="45700" rIns="0" bIns="45700" anchor="t" anchorCtr="0">
            <a:noAutofit/>
          </a:bodyPr>
          <a:lstStyle/>
          <a:p>
            <a:pPr indent="0">
              <a:buNone/>
            </a:pPr>
            <a:endParaRPr sz="3000" dirty="0"/>
          </a:p>
          <a:p>
            <a:pPr marL="495300" indent="-457200">
              <a:buSzPts val="3000"/>
              <a:buFont typeface="Arial" panose="020B0604020202020204" pitchFamily="34" charset="0"/>
              <a:buChar char="•"/>
            </a:pPr>
            <a:r>
              <a:rPr lang="en-US" sz="3000" dirty="0"/>
              <a:t>Inheritance</a:t>
            </a:r>
          </a:p>
          <a:p>
            <a:pPr marL="952500" lvl="1" indent="-457200">
              <a:buSzPts val="3000"/>
              <a:buFont typeface="Arial" panose="020B0604020202020204" pitchFamily="34" charset="0"/>
              <a:buChar char="•"/>
            </a:pPr>
            <a:r>
              <a:rPr lang="en-US" sz="3000" dirty="0"/>
              <a:t>Archives Toolkit</a:t>
            </a:r>
            <a:endParaRPr sz="3000" dirty="0"/>
          </a:p>
          <a:p>
            <a:pPr marL="495300" indent="-457200">
              <a:spcBef>
                <a:spcPts val="0"/>
              </a:spcBef>
              <a:buSzPts val="3000"/>
              <a:buFont typeface="Arial" panose="020B0604020202020204" pitchFamily="34" charset="0"/>
              <a:buChar char="•"/>
            </a:pPr>
            <a:r>
              <a:rPr lang="en-US" sz="3000" dirty="0"/>
              <a:t>Migration</a:t>
            </a:r>
            <a:endParaRPr sz="3000" dirty="0"/>
          </a:p>
          <a:p>
            <a:pPr marL="495300" indent="-457200">
              <a:spcBef>
                <a:spcPts val="0"/>
              </a:spcBef>
              <a:buSzPts val="3000"/>
              <a:buFont typeface="Arial" panose="020B0604020202020204" pitchFamily="34" charset="0"/>
              <a:buChar char="•"/>
            </a:pPr>
            <a:r>
              <a:rPr lang="en-US" sz="3000" dirty="0"/>
              <a:t>Upgrades</a:t>
            </a:r>
          </a:p>
          <a:p>
            <a:pPr marL="952500" lvl="1" indent="-457200">
              <a:spcBef>
                <a:spcPts val="0"/>
              </a:spcBef>
              <a:buSzPts val="3000"/>
              <a:buFont typeface="Arial" panose="020B0604020202020204" pitchFamily="34" charset="0"/>
              <a:buChar char="•"/>
            </a:pPr>
            <a:r>
              <a:rPr lang="en-US" sz="3000" dirty="0"/>
              <a:t>Understanding changes</a:t>
            </a:r>
            <a:endParaRPr sz="3000" dirty="0"/>
          </a:p>
          <a:p>
            <a:pPr marL="495300" indent="-457200">
              <a:spcBef>
                <a:spcPts val="0"/>
              </a:spcBef>
              <a:buSzPts val="3000"/>
              <a:buFont typeface="Arial" panose="020B0604020202020204" pitchFamily="34" charset="0"/>
              <a:buChar char="•"/>
            </a:pPr>
            <a:r>
              <a:rPr lang="en-US" sz="3000" dirty="0"/>
              <a:t>Education</a:t>
            </a:r>
            <a:endParaRPr sz="3000" dirty="0"/>
          </a:p>
        </p:txBody>
      </p:sp>
      <p:pic>
        <p:nvPicPr>
          <p:cNvPr id="115" name="Google Shape;115;g7448a28d12_0_0"/>
          <p:cNvPicPr preferRelativeResize="0"/>
          <p:nvPr/>
        </p:nvPicPr>
        <p:blipFill>
          <a:blip r:embed="rId3">
            <a:alphaModFix/>
          </a:blip>
          <a:stretch>
            <a:fillRect/>
          </a:stretch>
        </p:blipFill>
        <p:spPr>
          <a:xfrm>
            <a:off x="1590750" y="2201525"/>
            <a:ext cx="3605000" cy="3605000"/>
          </a:xfrm>
          <a:prstGeom prst="rect">
            <a:avLst/>
          </a:prstGeom>
          <a:noFill/>
          <a:ln>
            <a:noFill/>
          </a:ln>
        </p:spPr>
      </p:pic>
      <p:sp>
        <p:nvSpPr>
          <p:cNvPr id="116" name="Google Shape;116;g7448a28d12_0_0"/>
          <p:cNvSpPr txBox="1"/>
          <p:nvPr/>
        </p:nvSpPr>
        <p:spPr>
          <a:xfrm>
            <a:off x="1590700" y="5659875"/>
            <a:ext cx="3605100" cy="35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latin typeface="Calibri"/>
                <a:ea typeface="Calibri"/>
                <a:cs typeface="Calibri"/>
                <a:sym typeface="Calibri"/>
              </a:rPr>
              <a:t>https://images.app.goo.gl/HijNC26jTE18g8BY7</a:t>
            </a:r>
            <a:endParaRPr>
              <a:latin typeface="Calibri"/>
              <a:ea typeface="Calibri"/>
              <a:cs typeface="Calibri"/>
              <a:sym typeface="Calibri"/>
            </a:endParaRPr>
          </a:p>
          <a:p>
            <a:pPr marL="0" lvl="0" indent="0" algn="l" rtl="0">
              <a:spcBef>
                <a:spcPts val="120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2729300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2"/>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SzPts val="1800"/>
              <a:buNone/>
            </a:pPr>
            <a:r>
              <a:rPr lang="en-US" dirty="0"/>
              <a:t>ArchivesSpace Now</a:t>
            </a:r>
            <a:endParaRPr dirty="0"/>
          </a:p>
        </p:txBody>
      </p:sp>
      <p:sp>
        <p:nvSpPr>
          <p:cNvPr id="123" name="Google Shape;123;p2"/>
          <p:cNvSpPr txBox="1">
            <a:spLocks noGrp="1"/>
          </p:cNvSpPr>
          <p:nvPr>
            <p:ph type="body" idx="1"/>
          </p:nvPr>
        </p:nvSpPr>
        <p:spPr>
          <a:xfrm>
            <a:off x="1097279" y="1845734"/>
            <a:ext cx="4638503" cy="4023360"/>
          </a:xfrm>
          <a:prstGeom prst="rect">
            <a:avLst/>
          </a:prstGeom>
          <a:noFill/>
          <a:ln>
            <a:noFill/>
          </a:ln>
        </p:spPr>
        <p:txBody>
          <a:bodyPr spcFirstLastPara="1" wrap="square" lIns="0" tIns="45700" rIns="0" bIns="45700" anchor="t" anchorCtr="0">
            <a:normAutofit/>
          </a:bodyPr>
          <a:lstStyle/>
          <a:p>
            <a:pPr lvl="0" algn="l" rtl="0">
              <a:lnSpc>
                <a:spcPct val="90000"/>
              </a:lnSpc>
              <a:spcBef>
                <a:spcPts val="1200"/>
              </a:spcBef>
              <a:spcAft>
                <a:spcPts val="0"/>
              </a:spcAft>
              <a:buSzPts val="1800"/>
              <a:buFont typeface="Arial" panose="020B0604020202020204" pitchFamily="34" charset="0"/>
              <a:buChar char="•"/>
            </a:pPr>
            <a:r>
              <a:rPr lang="en-US" sz="3000" dirty="0"/>
              <a:t>3 ArchivesSpace instances</a:t>
            </a:r>
            <a:endParaRPr sz="3000" dirty="0"/>
          </a:p>
          <a:p>
            <a:pPr lvl="0" algn="l" rtl="0">
              <a:lnSpc>
                <a:spcPct val="90000"/>
              </a:lnSpc>
              <a:spcBef>
                <a:spcPts val="1200"/>
              </a:spcBef>
              <a:spcAft>
                <a:spcPts val="0"/>
              </a:spcAft>
              <a:buSzPts val="1800"/>
              <a:buFont typeface="Arial" panose="020B0604020202020204" pitchFamily="34" charset="0"/>
              <a:buChar char="•"/>
            </a:pPr>
            <a:r>
              <a:rPr lang="en-US" sz="3000" dirty="0"/>
              <a:t>Developed input guidelines</a:t>
            </a:r>
            <a:endParaRPr sz="3000" dirty="0"/>
          </a:p>
          <a:p>
            <a:pPr lvl="0" algn="l" rtl="0">
              <a:lnSpc>
                <a:spcPct val="90000"/>
              </a:lnSpc>
              <a:spcBef>
                <a:spcPts val="1200"/>
              </a:spcBef>
              <a:spcAft>
                <a:spcPts val="0"/>
              </a:spcAft>
              <a:buSzPts val="1800"/>
              <a:buFont typeface="Arial" panose="020B0604020202020204" pitchFamily="34" charset="0"/>
              <a:buChar char="•"/>
            </a:pPr>
            <a:r>
              <a:rPr lang="en-US" sz="3000" dirty="0"/>
              <a:t>Barcoding/location project</a:t>
            </a:r>
            <a:endParaRPr sz="3000" dirty="0"/>
          </a:p>
          <a:p>
            <a:pPr lvl="0" algn="l" rtl="0">
              <a:lnSpc>
                <a:spcPct val="90000"/>
              </a:lnSpc>
              <a:spcBef>
                <a:spcPts val="1200"/>
              </a:spcBef>
              <a:spcAft>
                <a:spcPts val="0"/>
              </a:spcAft>
              <a:buSzPts val="1800"/>
              <a:buFont typeface="Arial" panose="020B0604020202020204" pitchFamily="34" charset="0"/>
              <a:buChar char="•"/>
            </a:pPr>
            <a:r>
              <a:rPr lang="en-US" sz="3000" dirty="0"/>
              <a:t>Devising a strategy for data cleanup</a:t>
            </a:r>
            <a:endParaRPr sz="3000" dirty="0"/>
          </a:p>
          <a:p>
            <a:pPr marL="457200" lvl="0" indent="-228600" algn="l" rtl="0">
              <a:lnSpc>
                <a:spcPct val="90000"/>
              </a:lnSpc>
              <a:spcBef>
                <a:spcPts val="1200"/>
              </a:spcBef>
              <a:spcAft>
                <a:spcPts val="0"/>
              </a:spcAft>
              <a:buSzPts val="1800"/>
              <a:buNone/>
            </a:pPr>
            <a:endParaRPr b="1" dirty="0"/>
          </a:p>
        </p:txBody>
      </p:sp>
      <p:pic>
        <p:nvPicPr>
          <p:cNvPr id="124" name="Google Shape;124;p2" descr="A close up of text on a white background&#10;&#10;Description automatically generated"/>
          <p:cNvPicPr preferRelativeResize="0"/>
          <p:nvPr/>
        </p:nvPicPr>
        <p:blipFill rotWithShape="1">
          <a:blip r:embed="rId3">
            <a:alphaModFix/>
          </a:blip>
          <a:srcRect/>
          <a:stretch/>
        </p:blipFill>
        <p:spPr>
          <a:xfrm>
            <a:off x="5821680" y="1845734"/>
            <a:ext cx="5334000" cy="3733800"/>
          </a:xfrm>
          <a:prstGeom prst="rect">
            <a:avLst/>
          </a:prstGeom>
          <a:noFill/>
          <a:ln>
            <a:noFill/>
          </a:ln>
        </p:spPr>
      </p:pic>
      <p:sp>
        <p:nvSpPr>
          <p:cNvPr id="125" name="Google Shape;125;p2"/>
          <p:cNvSpPr txBox="1"/>
          <p:nvPr/>
        </p:nvSpPr>
        <p:spPr>
          <a:xfrm>
            <a:off x="8748583" y="5650429"/>
            <a:ext cx="240709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 </a:t>
            </a:r>
            <a:r>
              <a:rPr lang="en-US" sz="1400" b="1" i="0" u="sng" strike="noStrike" cap="none">
                <a:solidFill>
                  <a:srgbClr val="000000"/>
                </a:solidFill>
                <a:latin typeface="Arial"/>
                <a:ea typeface="Arial"/>
                <a:cs typeface="Arial"/>
                <a:sym typeface="Arial"/>
                <a:hlinkClick r:id="rId4"/>
              </a:rPr>
              <a:t>Chris_Pearson_BigCloud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90859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g6b14bae631_0_7"/>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SzPts val="1800"/>
              <a:buNone/>
            </a:pPr>
            <a:r>
              <a:rPr lang="en-US"/>
              <a:t>ArchivesSpace in the Near Future</a:t>
            </a:r>
            <a:endParaRPr/>
          </a:p>
        </p:txBody>
      </p:sp>
      <p:pic>
        <p:nvPicPr>
          <p:cNvPr id="132" name="Google Shape;132;g6b14bae631_0_7"/>
          <p:cNvPicPr preferRelativeResize="0"/>
          <p:nvPr/>
        </p:nvPicPr>
        <p:blipFill>
          <a:blip r:embed="rId3">
            <a:alphaModFix/>
          </a:blip>
          <a:stretch>
            <a:fillRect/>
          </a:stretch>
        </p:blipFill>
        <p:spPr>
          <a:xfrm>
            <a:off x="230300" y="1889803"/>
            <a:ext cx="11544300" cy="3771900"/>
          </a:xfrm>
          <a:prstGeom prst="rect">
            <a:avLst/>
          </a:prstGeom>
          <a:noFill/>
          <a:ln>
            <a:noFill/>
          </a:ln>
        </p:spPr>
      </p:pic>
      <p:pic>
        <p:nvPicPr>
          <p:cNvPr id="133" name="Google Shape;133;g6b14bae631_0_7"/>
          <p:cNvPicPr preferRelativeResize="0"/>
          <p:nvPr/>
        </p:nvPicPr>
        <p:blipFill>
          <a:blip r:embed="rId4">
            <a:alphaModFix/>
          </a:blip>
          <a:stretch>
            <a:fillRect/>
          </a:stretch>
        </p:blipFill>
        <p:spPr>
          <a:xfrm>
            <a:off x="1455682" y="5661703"/>
            <a:ext cx="3625975" cy="1023050"/>
          </a:xfrm>
          <a:prstGeom prst="rect">
            <a:avLst/>
          </a:prstGeom>
          <a:noFill/>
          <a:ln>
            <a:noFill/>
          </a:ln>
        </p:spPr>
      </p:pic>
      <p:pic>
        <p:nvPicPr>
          <p:cNvPr id="134" name="Google Shape;134;g6b14bae631_0_7"/>
          <p:cNvPicPr preferRelativeResize="0"/>
          <p:nvPr/>
        </p:nvPicPr>
        <p:blipFill>
          <a:blip r:embed="rId5">
            <a:alphaModFix/>
          </a:blip>
          <a:stretch>
            <a:fillRect/>
          </a:stretch>
        </p:blipFill>
        <p:spPr>
          <a:xfrm>
            <a:off x="6695807" y="5285575"/>
            <a:ext cx="3804250" cy="1572425"/>
          </a:xfrm>
          <a:prstGeom prst="rect">
            <a:avLst/>
          </a:prstGeom>
          <a:noFill/>
          <a:ln>
            <a:noFill/>
          </a:ln>
        </p:spPr>
      </p:pic>
    </p:spTree>
    <p:extLst>
      <p:ext uri="{BB962C8B-B14F-4D97-AF65-F5344CB8AC3E}">
        <p14:creationId xmlns:p14="http://schemas.microsoft.com/office/powerpoint/2010/main" val="3158202725"/>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a:t>Lessons Learned</a:t>
            </a:r>
            <a:endParaRPr/>
          </a:p>
        </p:txBody>
      </p:sp>
      <p:sp>
        <p:nvSpPr>
          <p:cNvPr id="140" name="Google Shape;140;p3"/>
          <p:cNvSpPr txBox="1">
            <a:spLocks noGrp="1"/>
          </p:cNvSpPr>
          <p:nvPr>
            <p:ph type="body" idx="1"/>
          </p:nvPr>
        </p:nvSpPr>
        <p:spPr>
          <a:xfrm>
            <a:off x="1097280" y="1845734"/>
            <a:ext cx="4852258" cy="4023360"/>
          </a:xfrm>
          <a:prstGeom prst="rect">
            <a:avLst/>
          </a:prstGeom>
          <a:noFill/>
          <a:ln>
            <a:noFill/>
          </a:ln>
        </p:spPr>
        <p:txBody>
          <a:bodyPr spcFirstLastPara="1" wrap="square" lIns="0" tIns="45700" rIns="0" bIns="45700" anchor="t" anchorCtr="0">
            <a:noAutofit/>
          </a:bodyPr>
          <a:lstStyle/>
          <a:p>
            <a:pPr lvl="0" algn="l" rtl="0">
              <a:lnSpc>
                <a:spcPct val="90000"/>
              </a:lnSpc>
              <a:spcBef>
                <a:spcPts val="1200"/>
              </a:spcBef>
              <a:spcAft>
                <a:spcPts val="0"/>
              </a:spcAft>
              <a:buSzPts val="1800"/>
              <a:buFont typeface="Arial" panose="020B0604020202020204" pitchFamily="34" charset="0"/>
              <a:buChar char="•"/>
            </a:pPr>
            <a:r>
              <a:rPr lang="en-US" sz="3000" dirty="0"/>
              <a:t>Communication is key!</a:t>
            </a:r>
            <a:endParaRPr sz="3000" dirty="0"/>
          </a:p>
          <a:p>
            <a:pPr marL="457200" lvl="0" indent="-342900" algn="l" rtl="0">
              <a:lnSpc>
                <a:spcPct val="90000"/>
              </a:lnSpc>
              <a:spcBef>
                <a:spcPts val="1200"/>
              </a:spcBef>
              <a:spcAft>
                <a:spcPts val="0"/>
              </a:spcAft>
              <a:buSzPts val="1800"/>
              <a:buFont typeface="Arial"/>
              <a:buChar char="•"/>
            </a:pPr>
            <a:r>
              <a:rPr lang="en-US" sz="3000" dirty="0"/>
              <a:t>Training is a must- Don’t make assumptions that people will know how to use the system  </a:t>
            </a:r>
            <a:endParaRPr sz="3000" dirty="0"/>
          </a:p>
          <a:p>
            <a:pPr lvl="0" algn="l" rtl="0">
              <a:lnSpc>
                <a:spcPct val="90000"/>
              </a:lnSpc>
              <a:spcBef>
                <a:spcPts val="1200"/>
              </a:spcBef>
              <a:spcAft>
                <a:spcPts val="0"/>
              </a:spcAft>
              <a:buSzPts val="1800"/>
              <a:buFont typeface="Arial" panose="020B0604020202020204" pitchFamily="34" charset="0"/>
              <a:buChar char="•"/>
            </a:pPr>
            <a:r>
              <a:rPr lang="en-US" sz="3000" dirty="0"/>
              <a:t>Seek technology help or be able to build capacity among staff to get the most out of the system</a:t>
            </a:r>
            <a:endParaRPr sz="3000" dirty="0"/>
          </a:p>
          <a:p>
            <a:pPr marL="457200" lvl="0" indent="-228600" algn="l" rtl="0">
              <a:lnSpc>
                <a:spcPct val="90000"/>
              </a:lnSpc>
              <a:spcBef>
                <a:spcPts val="1200"/>
              </a:spcBef>
              <a:spcAft>
                <a:spcPts val="0"/>
              </a:spcAft>
              <a:buSzPts val="1800"/>
              <a:buFont typeface="Arial"/>
              <a:buNone/>
            </a:pPr>
            <a:endParaRPr dirty="0"/>
          </a:p>
        </p:txBody>
      </p:sp>
      <p:pic>
        <p:nvPicPr>
          <p:cNvPr id="141" name="Google Shape;141;p3" descr="A close up of a blackboard&#10;&#10;Description automatically generated"/>
          <p:cNvPicPr preferRelativeResize="0"/>
          <p:nvPr/>
        </p:nvPicPr>
        <p:blipFill rotWithShape="1">
          <a:blip r:embed="rId3">
            <a:alphaModFix/>
          </a:blip>
          <a:srcRect/>
          <a:stretch/>
        </p:blipFill>
        <p:spPr>
          <a:xfrm>
            <a:off x="6126480" y="2406993"/>
            <a:ext cx="5120846" cy="2560423"/>
          </a:xfrm>
          <a:prstGeom prst="rect">
            <a:avLst/>
          </a:prstGeom>
          <a:noFill/>
          <a:ln>
            <a:noFill/>
          </a:ln>
        </p:spPr>
      </p:pic>
    </p:spTree>
    <p:extLst>
      <p:ext uri="{BB962C8B-B14F-4D97-AF65-F5344CB8AC3E}">
        <p14:creationId xmlns:p14="http://schemas.microsoft.com/office/powerpoint/2010/main" val="878550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1127760" y="256123"/>
            <a:ext cx="294132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b="1"/>
              <a:t>Questions</a:t>
            </a:r>
            <a:endParaRPr/>
          </a:p>
        </p:txBody>
      </p:sp>
      <p:sp>
        <p:nvSpPr>
          <p:cNvPr id="147" name="Google Shape;147;p4"/>
          <p:cNvSpPr txBox="1">
            <a:spLocks noGrp="1"/>
          </p:cNvSpPr>
          <p:nvPr>
            <p:ph type="body" idx="1"/>
          </p:nvPr>
        </p:nvSpPr>
        <p:spPr>
          <a:xfrm>
            <a:off x="1097280" y="1845734"/>
            <a:ext cx="10058400" cy="1583266"/>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2000"/>
              <a:buNone/>
            </a:pPr>
            <a:endParaRPr b="1"/>
          </a:p>
          <a:p>
            <a:pPr marL="0" lvl="0" indent="0" algn="ctr" rtl="0">
              <a:lnSpc>
                <a:spcPct val="90000"/>
              </a:lnSpc>
              <a:spcBef>
                <a:spcPts val="1400"/>
              </a:spcBef>
              <a:spcAft>
                <a:spcPts val="0"/>
              </a:spcAft>
              <a:buSzPts val="4000"/>
              <a:buNone/>
            </a:pPr>
            <a:r>
              <a:rPr lang="en-US" sz="4000" b="1"/>
              <a:t>ArchivesSpace at Clemson University</a:t>
            </a:r>
            <a:endParaRPr/>
          </a:p>
          <a:p>
            <a:pPr marL="0" lvl="0" indent="0" algn="ctr" rtl="0">
              <a:lnSpc>
                <a:spcPct val="90000"/>
              </a:lnSpc>
              <a:spcBef>
                <a:spcPts val="1400"/>
              </a:spcBef>
              <a:spcAft>
                <a:spcPts val="0"/>
              </a:spcAft>
              <a:buSzPts val="2000"/>
              <a:buNone/>
            </a:pPr>
            <a:endParaRPr b="1"/>
          </a:p>
          <a:p>
            <a:pPr marL="0" lvl="0" indent="0" algn="ctr" rtl="0">
              <a:lnSpc>
                <a:spcPct val="90000"/>
              </a:lnSpc>
              <a:spcBef>
                <a:spcPts val="1400"/>
              </a:spcBef>
              <a:spcAft>
                <a:spcPts val="0"/>
              </a:spcAft>
              <a:buSzPts val="2000"/>
              <a:buNone/>
            </a:pPr>
            <a:endParaRPr b="1"/>
          </a:p>
        </p:txBody>
      </p:sp>
      <p:sp>
        <p:nvSpPr>
          <p:cNvPr id="148" name="Google Shape;148;p4"/>
          <p:cNvSpPr txBox="1"/>
          <p:nvPr/>
        </p:nvSpPr>
        <p:spPr>
          <a:xfrm>
            <a:off x="790832" y="4298750"/>
            <a:ext cx="4114218"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Brenda Burk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Head of Special Collections and Archives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bburk@clemson.edu</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
          <p:cNvSpPr txBox="1"/>
          <p:nvPr/>
        </p:nvSpPr>
        <p:spPr>
          <a:xfrm>
            <a:off x="7286952" y="4298750"/>
            <a:ext cx="37773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Krista Oldham</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University Archivist</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kristao@clemson.edu</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168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6" y="1264503"/>
            <a:ext cx="7766936" cy="1646302"/>
          </a:xfrm>
        </p:spPr>
        <p:txBody>
          <a:bodyPr/>
          <a:lstStyle/>
          <a:p>
            <a:r>
              <a:rPr lang="en-US" sz="4000" dirty="0"/>
              <a:t>Utilitarian not Utopian:</a:t>
            </a:r>
          </a:p>
        </p:txBody>
      </p:sp>
      <p:sp>
        <p:nvSpPr>
          <p:cNvPr id="3" name="Subtitle 2"/>
          <p:cNvSpPr>
            <a:spLocks noGrp="1"/>
          </p:cNvSpPr>
          <p:nvPr>
            <p:ph type="subTitle" idx="1"/>
          </p:nvPr>
        </p:nvSpPr>
        <p:spPr>
          <a:xfrm>
            <a:off x="3123209" y="3077057"/>
            <a:ext cx="6150793" cy="1096899"/>
          </a:xfrm>
        </p:spPr>
        <p:txBody>
          <a:bodyPr/>
          <a:lstStyle/>
          <a:p>
            <a:r>
              <a:rPr lang="en-US" dirty="0"/>
              <a:t>Implementing ArchivesSpace in a Lone Arranger environment at USC Upstate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28" y="4826941"/>
            <a:ext cx="3455719" cy="1236239"/>
          </a:xfrm>
          <a:prstGeom prst="rect">
            <a:avLst/>
          </a:prstGeom>
        </p:spPr>
      </p:pic>
    </p:spTree>
    <p:extLst>
      <p:ext uri="{BB962C8B-B14F-4D97-AF65-F5344CB8AC3E}">
        <p14:creationId xmlns:p14="http://schemas.microsoft.com/office/powerpoint/2010/main" val="1586984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Challenges at USC Upstate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968" y="2854258"/>
            <a:ext cx="7587399" cy="3013656"/>
          </a:xfrm>
        </p:spPr>
      </p:pic>
      <p:sp>
        <p:nvSpPr>
          <p:cNvPr id="5" name="TextBox 4"/>
          <p:cNvSpPr txBox="1"/>
          <p:nvPr/>
        </p:nvSpPr>
        <p:spPr>
          <a:xfrm>
            <a:off x="677334" y="1391791"/>
            <a:ext cx="359320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No dedicated IT for library</a:t>
            </a:r>
          </a:p>
          <a:p>
            <a:pPr marL="285750" indent="-285750">
              <a:buFont typeface="Arial" panose="020B0604020202020204" pitchFamily="34" charset="0"/>
              <a:buChar char="•"/>
            </a:pPr>
            <a:r>
              <a:rPr lang="en-US" sz="1600" dirty="0"/>
              <a:t>Lone Arranger</a:t>
            </a:r>
          </a:p>
          <a:p>
            <a:pPr marL="285750" indent="-285750">
              <a:buFont typeface="Arial" panose="020B0604020202020204" pitchFamily="34" charset="0"/>
              <a:buChar char="•"/>
            </a:pPr>
            <a:r>
              <a:rPr lang="en-US" sz="1600" dirty="0"/>
              <a:t>Almost no records</a:t>
            </a:r>
          </a:p>
          <a:p>
            <a:pPr marL="285750" indent="-285750">
              <a:buFont typeface="Arial" panose="020B0604020202020204" pitchFamily="34" charset="0"/>
              <a:buChar char="•"/>
            </a:pPr>
            <a:r>
              <a:rPr lang="en-US" sz="1600" dirty="0"/>
              <a:t>No finding aids</a:t>
            </a:r>
          </a:p>
        </p:txBody>
      </p:sp>
    </p:spTree>
    <p:extLst>
      <p:ext uri="{BB962C8B-B14F-4D97-AF65-F5344CB8AC3E}">
        <p14:creationId xmlns:p14="http://schemas.microsoft.com/office/powerpoint/2010/main" val="3039474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v1.3.0 – It’s not pretty, but it gets the job done…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6918" y="1930400"/>
            <a:ext cx="7537500" cy="3881437"/>
          </a:xfrm>
        </p:spPr>
      </p:pic>
    </p:spTree>
    <p:extLst>
      <p:ext uri="{BB962C8B-B14F-4D97-AF65-F5344CB8AC3E}">
        <p14:creationId xmlns:p14="http://schemas.microsoft.com/office/powerpoint/2010/main" val="127742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required elements </a:t>
            </a:r>
          </a:p>
        </p:txBody>
      </p:sp>
      <p:sp>
        <p:nvSpPr>
          <p:cNvPr id="3" name="Content Placeholder 2"/>
          <p:cNvSpPr>
            <a:spLocks noGrp="1"/>
          </p:cNvSpPr>
          <p:nvPr>
            <p:ph idx="1"/>
          </p:nvPr>
        </p:nvSpPr>
        <p:spPr>
          <a:xfrm>
            <a:off x="677334" y="1842853"/>
            <a:ext cx="3652183" cy="3866724"/>
          </a:xfrm>
        </p:spPr>
        <p:txBody>
          <a:bodyPr/>
          <a:lstStyle/>
          <a:p>
            <a:r>
              <a:rPr lang="en-US" sz="1400" dirty="0"/>
              <a:t>Finding Aid Data</a:t>
            </a:r>
          </a:p>
          <a:p>
            <a:r>
              <a:rPr lang="en-US" sz="1400" dirty="0"/>
              <a:t>Agents and Subjects - </a:t>
            </a:r>
            <a:r>
              <a:rPr lang="en-US" sz="1400" dirty="0" err="1"/>
              <a:t>LofC</a:t>
            </a:r>
            <a:endParaRPr lang="en-US" sz="1400" dirty="0"/>
          </a:p>
          <a:p>
            <a:r>
              <a:rPr lang="en-US" sz="1400" dirty="0"/>
              <a:t>Notes</a:t>
            </a:r>
          </a:p>
          <a:p>
            <a:pPr lvl="1"/>
            <a:r>
              <a:rPr lang="en-US" sz="1400" dirty="0"/>
              <a:t>Arrangement</a:t>
            </a:r>
          </a:p>
          <a:p>
            <a:pPr lvl="1"/>
            <a:r>
              <a:rPr lang="en-US" sz="1400" dirty="0"/>
              <a:t>Biographical / Historical</a:t>
            </a:r>
          </a:p>
          <a:p>
            <a:pPr lvl="1"/>
            <a:r>
              <a:rPr lang="en-US" sz="1400" dirty="0"/>
              <a:t>Conditions Governing Access</a:t>
            </a:r>
          </a:p>
          <a:p>
            <a:pPr lvl="1"/>
            <a:r>
              <a:rPr lang="en-US" sz="1400" dirty="0"/>
              <a:t>Immediate Source of Acquisition</a:t>
            </a:r>
          </a:p>
          <a:p>
            <a:pPr lvl="1"/>
            <a:r>
              <a:rPr lang="en-US" sz="1400" dirty="0"/>
              <a:t>Physical Description</a:t>
            </a:r>
          </a:p>
          <a:p>
            <a:pPr lvl="1"/>
            <a:r>
              <a:rPr lang="en-US" sz="1400" dirty="0"/>
              <a:t>Preferred Citation</a:t>
            </a:r>
          </a:p>
          <a:p>
            <a:pPr lvl="1"/>
            <a:r>
              <a:rPr lang="en-US" sz="1400" dirty="0"/>
              <a:t>Scope and Contents</a:t>
            </a:r>
          </a:p>
          <a:p>
            <a:r>
              <a:rPr lang="en-US" sz="1400" dirty="0"/>
              <a:t>**Rights Statement (not showing up?)</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670" y="1400735"/>
            <a:ext cx="4956151" cy="4750960"/>
          </a:xfrm>
          <a:prstGeom prst="rect">
            <a:avLst/>
          </a:prstGeom>
        </p:spPr>
      </p:pic>
    </p:spTree>
    <p:extLst>
      <p:ext uri="{BB962C8B-B14F-4D97-AF65-F5344CB8AC3E}">
        <p14:creationId xmlns:p14="http://schemas.microsoft.com/office/powerpoint/2010/main" val="318800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C5B857CA-3A14-49B9-B462-CCF60ECE8E26}"/>
              </a:ext>
            </a:extLst>
          </p:cNvPr>
          <p:cNvSpPr>
            <a:spLocks noGrp="1"/>
          </p:cNvSpPr>
          <p:nvPr>
            <p:ph type="title"/>
          </p:nvPr>
        </p:nvSpPr>
        <p:spPr>
          <a:xfrm>
            <a:off x="838200" y="33337"/>
            <a:ext cx="10515600" cy="1325563"/>
          </a:xfrm>
        </p:spPr>
        <p:txBody>
          <a:bodyPr/>
          <a:lstStyle/>
          <a:p>
            <a:r>
              <a:rPr lang="en-US" dirty="0"/>
              <a:t>Code of Conduct</a:t>
            </a:r>
          </a:p>
        </p:txBody>
      </p:sp>
      <p:sp>
        <p:nvSpPr>
          <p:cNvPr id="8" name="Content Placeholder 7">
            <a:extLst>
              <a:ext uri="{FF2B5EF4-FFF2-40B4-BE49-F238E27FC236}">
                <a16:creationId xmlns:a16="http://schemas.microsoft.com/office/drawing/2014/main" id="{0C503338-56AC-4832-BEE8-0FA83E717A0C}"/>
              </a:ext>
            </a:extLst>
          </p:cNvPr>
          <p:cNvSpPr>
            <a:spLocks noGrp="1"/>
          </p:cNvSpPr>
          <p:nvPr>
            <p:ph idx="1"/>
          </p:nvPr>
        </p:nvSpPr>
        <p:spPr>
          <a:xfrm>
            <a:off x="838200" y="1066801"/>
            <a:ext cx="10515600" cy="5499100"/>
          </a:xfrm>
        </p:spPr>
        <p:txBody>
          <a:bodyPr>
            <a:normAutofit lnSpcReduction="10000"/>
          </a:bodyPr>
          <a:lstStyle/>
          <a:p>
            <a:pPr marL="0" lvl="0" indent="0">
              <a:buNone/>
            </a:pPr>
            <a:r>
              <a:rPr lang="en-US" b="1" dirty="0">
                <a:solidFill>
                  <a:srgbClr val="0070C0"/>
                </a:solidFill>
              </a:rPr>
              <a:t>We seek to provide a welcoming, fun, and safe conference experience and ongoing community for everyone. </a:t>
            </a:r>
            <a:r>
              <a:rPr lang="en-US" dirty="0"/>
              <a:t>We do not tolerate harassment in any form. Discriminatory language and imagery (including sexual) is not appropriate for any event venue, including talks, or any community channel such as the chatroom or mailing list.</a:t>
            </a:r>
          </a:p>
          <a:p>
            <a:pPr marL="0" lvl="0" indent="0">
              <a:buNone/>
            </a:pPr>
            <a:r>
              <a:rPr lang="en-US" b="1" dirty="0">
                <a:solidFill>
                  <a:srgbClr val="0070C0"/>
                </a:solidFill>
              </a:rPr>
              <a:t>Harassment is understood as any behavior that threatens another person or group, or produces an unsafe environment. </a:t>
            </a:r>
            <a:r>
              <a:rPr lang="en-US" dirty="0"/>
              <a:t>It includes offensive verbal comments or non-verbal expressions related to gender, gender identity, gender expression, sexual orientation, disability, physical appearance, body size, race, age, religious beliefs, sexual or discriminatory images in public spaces (including online), deliberate intimidation, stalking, following, harassing photography or recording, sustained disruption of talks or other events, inappropriate physical contact, and unwelcome sexual attention.</a:t>
            </a:r>
          </a:p>
          <a:p>
            <a:pPr marL="0" lvl="0" indent="0">
              <a:buNone/>
            </a:pPr>
            <a:r>
              <a:rPr lang="en-US" b="1" dirty="0">
                <a:solidFill>
                  <a:srgbClr val="0070C0"/>
                </a:solidFill>
              </a:rPr>
              <a:t>- CodeofConduct4Lib </a:t>
            </a:r>
            <a:r>
              <a:rPr lang="en-US" dirty="0">
                <a:solidFill>
                  <a:srgbClr val="002060"/>
                </a:solidFill>
              </a:rPr>
              <a:t>(</a:t>
            </a:r>
            <a:r>
              <a:rPr lang="en-US" dirty="0"/>
              <a:t>Short link: </a:t>
            </a:r>
            <a:r>
              <a:rPr lang="en-US" dirty="0">
                <a:hlinkClick r:id="rId5"/>
              </a:rPr>
              <a:t>http://bit.ly/coc4lib</a:t>
            </a:r>
            <a:r>
              <a:rPr lang="en-US" dirty="0"/>
              <a:t>)</a:t>
            </a:r>
            <a:endParaRPr lang="en-US" dirty="0">
              <a:solidFill>
                <a:srgbClr val="002060"/>
              </a:solidFill>
            </a:endParaRPr>
          </a:p>
          <a:p>
            <a:endParaRPr lang="en-US" dirty="0"/>
          </a:p>
        </p:txBody>
      </p:sp>
    </p:spTree>
    <p:extLst>
      <p:ext uri="{BB962C8B-B14F-4D97-AF65-F5344CB8AC3E}">
        <p14:creationId xmlns:p14="http://schemas.microsoft.com/office/powerpoint/2010/main" val="3328221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input from the Hive Mind…</a:t>
            </a:r>
          </a:p>
        </p:txBody>
      </p:sp>
      <p:sp>
        <p:nvSpPr>
          <p:cNvPr id="3" name="Content Placeholder 2"/>
          <p:cNvSpPr>
            <a:spLocks noGrp="1"/>
          </p:cNvSpPr>
          <p:nvPr>
            <p:ph idx="1"/>
          </p:nvPr>
        </p:nvSpPr>
        <p:spPr>
          <a:xfrm>
            <a:off x="677334" y="1387858"/>
            <a:ext cx="6702260" cy="1664100"/>
          </a:xfrm>
        </p:spPr>
        <p:txBody>
          <a:bodyPr/>
          <a:lstStyle/>
          <a:p>
            <a:r>
              <a:rPr lang="en-US" dirty="0"/>
              <a:t>Updating to newest instance…what are the common issues?</a:t>
            </a:r>
          </a:p>
          <a:p>
            <a:r>
              <a:rPr lang="en-US" dirty="0"/>
              <a:t>Customizing Header with no IT support</a:t>
            </a:r>
          </a:p>
          <a:p>
            <a:r>
              <a:rPr lang="en-US" dirty="0"/>
              <a:t>Rights Statements - not appearing on public view?</a:t>
            </a:r>
          </a:p>
          <a:p>
            <a:r>
              <a:rPr lang="en-US" dirty="0"/>
              <a:t>Digital objects / collections…how to link?  Should I link?  </a:t>
            </a:r>
          </a:p>
        </p:txBody>
      </p:sp>
      <p:sp>
        <p:nvSpPr>
          <p:cNvPr id="4" name="TextBox 3"/>
          <p:cNvSpPr txBox="1"/>
          <p:nvPr/>
        </p:nvSpPr>
        <p:spPr>
          <a:xfrm>
            <a:off x="1639235" y="4738255"/>
            <a:ext cx="7243949" cy="2031325"/>
          </a:xfrm>
          <a:prstGeom prst="rect">
            <a:avLst/>
          </a:prstGeom>
          <a:noFill/>
        </p:spPr>
        <p:txBody>
          <a:bodyPr wrap="square" rtlCol="0">
            <a:spAutoFit/>
          </a:bodyPr>
          <a:lstStyle/>
          <a:p>
            <a:r>
              <a:rPr lang="en-US" dirty="0">
                <a:solidFill>
                  <a:schemeClr val="accent1"/>
                </a:solidFill>
              </a:rPr>
              <a:t>Thank You!  </a:t>
            </a:r>
          </a:p>
          <a:p>
            <a:endParaRPr lang="en-US" dirty="0">
              <a:solidFill>
                <a:schemeClr val="accent1"/>
              </a:solidFill>
            </a:endParaRPr>
          </a:p>
          <a:p>
            <a:r>
              <a:rPr lang="en-US" dirty="0">
                <a:solidFill>
                  <a:schemeClr val="accent1"/>
                </a:solidFill>
              </a:rPr>
              <a:t>Ann E. Merryman, Coordinator of Archives and Special Collections</a:t>
            </a:r>
          </a:p>
          <a:p>
            <a:r>
              <a:rPr lang="en-US" dirty="0">
                <a:solidFill>
                  <a:schemeClr val="accent1"/>
                </a:solidFill>
              </a:rPr>
              <a:t>USC Upstate, Spartanburg SC</a:t>
            </a:r>
          </a:p>
          <a:p>
            <a:r>
              <a:rPr lang="en-US" dirty="0">
                <a:solidFill>
                  <a:schemeClr val="accent1"/>
                </a:solidFill>
                <a:hlinkClick r:id="rId2"/>
              </a:rPr>
              <a:t>amerryman@uscupstate.edu</a:t>
            </a:r>
            <a:endParaRPr lang="en-US" dirty="0">
              <a:solidFill>
                <a:schemeClr val="accent1"/>
              </a:solidFill>
            </a:endParaRPr>
          </a:p>
          <a:p>
            <a:endParaRPr lang="en-US" dirty="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val="1318879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ArchivesSpace</a:t>
            </a:r>
            <a:r>
              <a:rPr lang="en-US" dirty="0"/>
              <a:t> </a:t>
            </a:r>
            <a:br>
              <a:rPr lang="en-US" dirty="0"/>
            </a:br>
            <a:r>
              <a:rPr lang="en-US" dirty="0"/>
              <a:t>at the AUC</a:t>
            </a:r>
          </a:p>
        </p:txBody>
      </p:sp>
      <p:sp>
        <p:nvSpPr>
          <p:cNvPr id="3" name="Subtitle 2"/>
          <p:cNvSpPr>
            <a:spLocks noGrp="1"/>
          </p:cNvSpPr>
          <p:nvPr>
            <p:ph type="subTitle" idx="1"/>
          </p:nvPr>
        </p:nvSpPr>
        <p:spPr/>
        <p:txBody>
          <a:bodyPr>
            <a:normAutofit fontScale="85000" lnSpcReduction="20000"/>
          </a:bodyPr>
          <a:lstStyle/>
          <a:p>
            <a:r>
              <a:rPr lang="en-US" dirty="0"/>
              <a:t>Brittany Newberry</a:t>
            </a:r>
          </a:p>
          <a:p>
            <a:r>
              <a:rPr lang="en-US" dirty="0"/>
              <a:t>Processing archivist </a:t>
            </a:r>
          </a:p>
          <a:p>
            <a:r>
              <a:rPr lang="en-US" dirty="0"/>
              <a:t>Atlanta university center</a:t>
            </a:r>
          </a:p>
        </p:txBody>
      </p:sp>
      <p:pic>
        <p:nvPicPr>
          <p:cNvPr id="4" name="Picture 3"/>
          <p:cNvPicPr>
            <a:picLocks noChangeAspect="1"/>
          </p:cNvPicPr>
          <p:nvPr/>
        </p:nvPicPr>
        <p:blipFill>
          <a:blip r:embed="rId2"/>
          <a:stretch>
            <a:fillRect/>
          </a:stretch>
        </p:blipFill>
        <p:spPr>
          <a:xfrm>
            <a:off x="11028451" y="5245948"/>
            <a:ext cx="1163549" cy="1463040"/>
          </a:xfrm>
          <a:prstGeom prst="rect">
            <a:avLst/>
          </a:prstGeom>
        </p:spPr>
      </p:pic>
    </p:spTree>
    <p:extLst>
      <p:ext uri="{BB962C8B-B14F-4D97-AF65-F5344CB8AC3E}">
        <p14:creationId xmlns:p14="http://schemas.microsoft.com/office/powerpoint/2010/main" val="1514172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to Implement - 2015</a:t>
            </a:r>
          </a:p>
        </p:txBody>
      </p:sp>
      <p:sp>
        <p:nvSpPr>
          <p:cNvPr id="3" name="Content Placeholder 2"/>
          <p:cNvSpPr>
            <a:spLocks noGrp="1"/>
          </p:cNvSpPr>
          <p:nvPr>
            <p:ph sz="half" idx="2"/>
          </p:nvPr>
        </p:nvSpPr>
        <p:spPr>
          <a:xfrm>
            <a:off x="1097280" y="2323738"/>
            <a:ext cx="4937760" cy="3803951"/>
          </a:xfrm>
        </p:spPr>
        <p:txBody>
          <a:bodyPr>
            <a:noAutofit/>
          </a:bodyPr>
          <a:lstStyle/>
          <a:p>
            <a:pPr>
              <a:buFont typeface="Arial" panose="020B0604020202020204" pitchFamily="34" charset="0"/>
              <a:buChar char="•"/>
            </a:pPr>
            <a:r>
              <a:rPr lang="en-US" sz="3200" dirty="0"/>
              <a:t>Possible benefits to stakeholders </a:t>
            </a:r>
          </a:p>
          <a:p>
            <a:pPr>
              <a:buFont typeface="Arial" panose="020B0604020202020204" pitchFamily="34" charset="0"/>
              <a:buChar char="•"/>
            </a:pPr>
            <a:r>
              <a:rPr lang="en-US" sz="3200" dirty="0"/>
              <a:t>Future development</a:t>
            </a:r>
          </a:p>
          <a:p>
            <a:pPr>
              <a:buFont typeface="Arial" panose="020B0604020202020204" pitchFamily="34" charset="0"/>
              <a:buChar char="•"/>
            </a:pPr>
            <a:r>
              <a:rPr lang="en-US" sz="3200" dirty="0"/>
              <a:t>Costs</a:t>
            </a:r>
          </a:p>
          <a:p>
            <a:pPr lvl="1">
              <a:buFont typeface="Arial" panose="020B0604020202020204" pitchFamily="34" charset="0"/>
              <a:buChar char="•"/>
            </a:pPr>
            <a:r>
              <a:rPr lang="en-US" sz="2400" dirty="0"/>
              <a:t>Staff</a:t>
            </a:r>
          </a:p>
          <a:p>
            <a:pPr lvl="1">
              <a:buFont typeface="Arial" panose="020B0604020202020204" pitchFamily="34" charset="0"/>
              <a:buChar char="•"/>
            </a:pPr>
            <a:r>
              <a:rPr lang="en-US" sz="2400" dirty="0"/>
              <a:t>Training </a:t>
            </a:r>
          </a:p>
          <a:p>
            <a:pPr lvl="1">
              <a:buFont typeface="Arial" panose="020B0604020202020204" pitchFamily="34" charset="0"/>
              <a:buChar char="•"/>
            </a:pPr>
            <a:r>
              <a:rPr lang="en-US" sz="2400" dirty="0"/>
              <a:t>Time</a:t>
            </a:r>
          </a:p>
          <a:p>
            <a:pPr lvl="1">
              <a:buFont typeface="Arial" panose="020B0604020202020204" pitchFamily="34" charset="0"/>
              <a:buChar char="•"/>
            </a:pPr>
            <a:r>
              <a:rPr lang="en-US" sz="2400" dirty="0"/>
              <a:t>Upkeep/updates </a:t>
            </a:r>
          </a:p>
        </p:txBody>
      </p:sp>
      <p:sp>
        <p:nvSpPr>
          <p:cNvPr id="7" name="Content Placeholder 6"/>
          <p:cNvSpPr>
            <a:spLocks noGrp="1"/>
          </p:cNvSpPr>
          <p:nvPr>
            <p:ph sz="quarter" idx="4"/>
          </p:nvPr>
        </p:nvSpPr>
        <p:spPr>
          <a:xfrm>
            <a:off x="6217920" y="2323738"/>
            <a:ext cx="4937760" cy="3286760"/>
          </a:xfrm>
        </p:spPr>
        <p:txBody>
          <a:bodyPr/>
          <a:lstStyle/>
          <a:p>
            <a:pPr>
              <a:buFont typeface="Arial" panose="020B0604020202020204" pitchFamily="34" charset="0"/>
              <a:buChar char="•"/>
            </a:pPr>
            <a:r>
              <a:rPr lang="en-US" sz="3200" dirty="0"/>
              <a:t>Ease of use for staff </a:t>
            </a:r>
          </a:p>
          <a:p>
            <a:pPr>
              <a:buFont typeface="Arial" panose="020B0604020202020204" pitchFamily="34" charset="0"/>
              <a:buChar char="•"/>
            </a:pPr>
            <a:r>
              <a:rPr lang="en-US" sz="3200" dirty="0"/>
              <a:t>Adoption by the archival community </a:t>
            </a:r>
          </a:p>
          <a:p>
            <a:pPr>
              <a:buFont typeface="Arial" panose="020B0604020202020204" pitchFamily="34" charset="0"/>
              <a:buChar char="•"/>
            </a:pPr>
            <a:r>
              <a:rPr lang="en-US" sz="3200" dirty="0"/>
              <a:t>Administrative support </a:t>
            </a:r>
          </a:p>
          <a:p>
            <a:endParaRPr lang="en-US" dirty="0"/>
          </a:p>
        </p:txBody>
      </p:sp>
      <p:pic>
        <p:nvPicPr>
          <p:cNvPr id="4" name="Picture 3"/>
          <p:cNvPicPr>
            <a:picLocks noChangeAspect="1"/>
          </p:cNvPicPr>
          <p:nvPr/>
        </p:nvPicPr>
        <p:blipFill>
          <a:blip r:embed="rId3"/>
          <a:stretch>
            <a:fillRect/>
          </a:stretch>
        </p:blipFill>
        <p:spPr>
          <a:xfrm>
            <a:off x="11028451" y="5394960"/>
            <a:ext cx="1163549" cy="1463040"/>
          </a:xfrm>
          <a:prstGeom prst="rect">
            <a:avLst/>
          </a:prstGeom>
        </p:spPr>
      </p:pic>
    </p:spTree>
    <p:extLst>
      <p:ext uri="{BB962C8B-B14F-4D97-AF65-F5344CB8AC3E}">
        <p14:creationId xmlns:p14="http://schemas.microsoft.com/office/powerpoint/2010/main" val="2552543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Migrating from Archivists’ Toolkit</a:t>
            </a:r>
          </a:p>
        </p:txBody>
      </p:sp>
      <p:sp>
        <p:nvSpPr>
          <p:cNvPr id="3" name="Content Placeholder 2"/>
          <p:cNvSpPr>
            <a:spLocks noGrp="1"/>
          </p:cNvSpPr>
          <p:nvPr>
            <p:ph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sz="2800" dirty="0"/>
              <a:t>Hired Contractor for Migration</a:t>
            </a:r>
          </a:p>
          <a:p>
            <a:pPr>
              <a:buFont typeface="Arial" panose="020B0604020202020204" pitchFamily="34" charset="0"/>
              <a:buChar char="•"/>
            </a:pPr>
            <a:r>
              <a:rPr lang="en-US" sz="2800" dirty="0"/>
              <a:t>Hosted Locally</a:t>
            </a:r>
          </a:p>
          <a:p>
            <a:pPr>
              <a:buFont typeface="Arial" panose="020B0604020202020204" pitchFamily="34" charset="0"/>
              <a:buChar char="•"/>
            </a:pPr>
            <a:r>
              <a:rPr lang="en-US" sz="2800" dirty="0"/>
              <a:t>Data Clean Up/Quality Control</a:t>
            </a:r>
          </a:p>
          <a:p>
            <a:pPr>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11028451" y="5394960"/>
            <a:ext cx="1163549" cy="1463040"/>
          </a:xfrm>
          <a:prstGeom prst="rect">
            <a:avLst/>
          </a:prstGeom>
        </p:spPr>
      </p:pic>
      <p:pic>
        <p:nvPicPr>
          <p:cNvPr id="5" name="Picture 4" descr="Image result for AUC archives research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603" y="2089896"/>
            <a:ext cx="3799145" cy="33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458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dirty="0" err="1"/>
              <a:t>ArchivesSpace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8193" y="1464228"/>
            <a:ext cx="6883202" cy="4883499"/>
          </a:xfrm>
        </p:spPr>
      </p:pic>
      <p:pic>
        <p:nvPicPr>
          <p:cNvPr id="5" name="Picture 4"/>
          <p:cNvPicPr>
            <a:picLocks noChangeAspect="1"/>
          </p:cNvPicPr>
          <p:nvPr/>
        </p:nvPicPr>
        <p:blipFill>
          <a:blip r:embed="rId4"/>
          <a:stretch>
            <a:fillRect/>
          </a:stretch>
        </p:blipFill>
        <p:spPr>
          <a:xfrm>
            <a:off x="11028451" y="5394960"/>
            <a:ext cx="1163549" cy="1463040"/>
          </a:xfrm>
          <a:prstGeom prst="rect">
            <a:avLst/>
          </a:prstGeom>
        </p:spPr>
      </p:pic>
    </p:spTree>
    <p:extLst>
      <p:ext uri="{BB962C8B-B14F-4D97-AF65-F5344CB8AC3E}">
        <p14:creationId xmlns:p14="http://schemas.microsoft.com/office/powerpoint/2010/main" val="1545103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PUI User Study - 2018</a:t>
            </a:r>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sz="3000" dirty="0"/>
              <a:t>Compared </a:t>
            </a:r>
            <a:r>
              <a:rPr lang="en-US" sz="3000" dirty="0" err="1"/>
              <a:t>ASpace</a:t>
            </a:r>
            <a:r>
              <a:rPr lang="en-US" sz="3000" dirty="0"/>
              <a:t> PUI and XTF</a:t>
            </a:r>
          </a:p>
          <a:p>
            <a:pPr>
              <a:buFont typeface="Arial" panose="020B0604020202020204" pitchFamily="34" charset="0"/>
              <a:buChar char="•"/>
            </a:pPr>
            <a:r>
              <a:rPr lang="en-US" sz="3000" dirty="0"/>
              <a:t>Wrote Script and Survey</a:t>
            </a:r>
          </a:p>
          <a:p>
            <a:pPr>
              <a:buFont typeface="Arial" panose="020B0604020202020204" pitchFamily="34" charset="0"/>
              <a:buChar char="•"/>
            </a:pPr>
            <a:r>
              <a:rPr lang="en-US" sz="3000" dirty="0"/>
              <a:t>Focus Groups of Students and Library Staff</a:t>
            </a:r>
          </a:p>
          <a:p>
            <a:pPr>
              <a:buFont typeface="Arial" panose="020B0604020202020204" pitchFamily="34" charset="0"/>
              <a:buChar char="•"/>
            </a:pPr>
            <a:r>
              <a:rPr lang="en-US" sz="3000" dirty="0"/>
              <a:t>Data Analysis</a:t>
            </a:r>
          </a:p>
          <a:p>
            <a:pPr lvl="1">
              <a:buFont typeface="Arial" panose="020B0604020202020204" pitchFamily="34" charset="0"/>
              <a:buChar char="•"/>
            </a:pPr>
            <a:r>
              <a:rPr lang="en-US" sz="3000" dirty="0"/>
              <a:t>Searching</a:t>
            </a:r>
          </a:p>
          <a:p>
            <a:pPr lvl="1">
              <a:buFont typeface="Arial" panose="020B0604020202020204" pitchFamily="34" charset="0"/>
              <a:buChar char="•"/>
            </a:pPr>
            <a:r>
              <a:rPr lang="en-US" sz="3000" dirty="0"/>
              <a:t>Browsing</a:t>
            </a:r>
          </a:p>
          <a:p>
            <a:pPr lvl="1">
              <a:buFont typeface="Arial" panose="020B0604020202020204" pitchFamily="34" charset="0"/>
              <a:buChar char="•"/>
            </a:pPr>
            <a:r>
              <a:rPr lang="en-US" sz="3000" dirty="0"/>
              <a:t>Look and Feel</a:t>
            </a:r>
          </a:p>
          <a:p>
            <a:pPr>
              <a:buFont typeface="Arial" panose="020B0604020202020204" pitchFamily="34" charset="0"/>
              <a:buChar char="•"/>
            </a:pPr>
            <a:r>
              <a:rPr lang="en-US" sz="3000" dirty="0"/>
              <a:t>Recommendation Report</a:t>
            </a:r>
          </a:p>
          <a:p>
            <a:pPr lvl="1">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398" y="1845734"/>
            <a:ext cx="4505079" cy="4093029"/>
          </a:xfrm>
          <a:prstGeom prst="rect">
            <a:avLst/>
          </a:prstGeom>
        </p:spPr>
      </p:pic>
    </p:spTree>
    <p:extLst>
      <p:ext uri="{BB962C8B-B14F-4D97-AF65-F5344CB8AC3E}">
        <p14:creationId xmlns:p14="http://schemas.microsoft.com/office/powerpoint/2010/main" val="1928774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Customizing the PUI</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8813" y="1846263"/>
            <a:ext cx="8534700" cy="4022725"/>
          </a:xfrm>
        </p:spPr>
      </p:pic>
      <p:sp>
        <p:nvSpPr>
          <p:cNvPr id="5" name="TextBox 4"/>
          <p:cNvSpPr txBox="1"/>
          <p:nvPr/>
        </p:nvSpPr>
        <p:spPr>
          <a:xfrm>
            <a:off x="2656115" y="5868988"/>
            <a:ext cx="6676571" cy="369332"/>
          </a:xfrm>
          <a:prstGeom prst="rect">
            <a:avLst/>
          </a:prstGeom>
          <a:noFill/>
        </p:spPr>
        <p:txBody>
          <a:bodyPr wrap="square" rtlCol="0">
            <a:spAutoFit/>
          </a:bodyPr>
          <a:lstStyle/>
          <a:p>
            <a:pPr algn="ctr"/>
            <a:r>
              <a:rPr lang="en-US" dirty="0">
                <a:hlinkClick r:id="rId4"/>
              </a:rPr>
              <a:t>AUC Finding Aids Site</a:t>
            </a:r>
            <a:endParaRPr lang="en-US" dirty="0"/>
          </a:p>
        </p:txBody>
      </p:sp>
    </p:spTree>
    <p:extLst>
      <p:ext uri="{BB962C8B-B14F-4D97-AF65-F5344CB8AC3E}">
        <p14:creationId xmlns:p14="http://schemas.microsoft.com/office/powerpoint/2010/main" val="3091532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ArchivesSpace</a:t>
            </a:r>
            <a:r>
              <a:rPr lang="en-US" dirty="0"/>
              <a:t> Now at the AUC</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3200" dirty="0"/>
              <a:t>Accession Records</a:t>
            </a:r>
          </a:p>
          <a:p>
            <a:pPr>
              <a:buFont typeface="Arial" panose="020B0604020202020204" pitchFamily="34" charset="0"/>
              <a:buChar char="•"/>
            </a:pPr>
            <a:r>
              <a:rPr lang="en-US" sz="3200" dirty="0"/>
              <a:t>Assessment Records</a:t>
            </a:r>
          </a:p>
          <a:p>
            <a:pPr>
              <a:buFont typeface="Arial" panose="020B0604020202020204" pitchFamily="34" charset="0"/>
              <a:buChar char="•"/>
            </a:pPr>
            <a:r>
              <a:rPr lang="en-US" sz="3200" dirty="0"/>
              <a:t>Digital Objects</a:t>
            </a:r>
          </a:p>
          <a:p>
            <a:pPr>
              <a:buFont typeface="Arial" panose="020B0604020202020204" pitchFamily="34" charset="0"/>
              <a:buChar char="•"/>
            </a:pPr>
            <a:r>
              <a:rPr lang="en-US" sz="3200" dirty="0"/>
              <a:t>Location Management</a:t>
            </a:r>
          </a:p>
          <a:p>
            <a:pPr>
              <a:buFont typeface="Arial" panose="020B0604020202020204" pitchFamily="34" charset="0"/>
              <a:buChar char="•"/>
            </a:pPr>
            <a:r>
              <a:rPr lang="en-US" sz="3200" dirty="0"/>
              <a:t>Regular Updates</a:t>
            </a:r>
          </a:p>
          <a:p>
            <a:pPr>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11028451" y="5245948"/>
            <a:ext cx="1163549" cy="14630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150" y="2065204"/>
            <a:ext cx="4855936" cy="3180744"/>
          </a:xfrm>
          <a:prstGeom prst="rect">
            <a:avLst/>
          </a:prstGeom>
        </p:spPr>
      </p:pic>
    </p:spTree>
    <p:extLst>
      <p:ext uri="{BB962C8B-B14F-4D97-AF65-F5344CB8AC3E}">
        <p14:creationId xmlns:p14="http://schemas.microsoft.com/office/powerpoint/2010/main" val="3113423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897EE-C736-534D-8D0B-F10DAD553460}"/>
              </a:ext>
            </a:extLst>
          </p:cNvPr>
          <p:cNvSpPr/>
          <p:nvPr/>
        </p:nvSpPr>
        <p:spPr>
          <a:xfrm>
            <a:off x="0" y="1737361"/>
            <a:ext cx="12192000" cy="1407508"/>
          </a:xfrm>
          <a:prstGeom prst="rect">
            <a:avLst/>
          </a:prstGeom>
          <a:solidFill>
            <a:srgbClr val="AA9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1C971BA-80E7-534C-BE17-1B53F80E36D9}"/>
              </a:ext>
            </a:extLst>
          </p:cNvPr>
          <p:cNvSpPr>
            <a:spLocks noGrp="1"/>
          </p:cNvSpPr>
          <p:nvPr>
            <p:ph type="subTitle" idx="1"/>
          </p:nvPr>
        </p:nvSpPr>
        <p:spPr>
          <a:xfrm>
            <a:off x="1523999" y="1924074"/>
            <a:ext cx="9144000" cy="754285"/>
          </a:xfrm>
        </p:spPr>
        <p:txBody>
          <a:bodyPr>
            <a:noAutofit/>
          </a:bodyPr>
          <a:lstStyle/>
          <a:p>
            <a:pPr algn="l"/>
            <a:r>
              <a:rPr lang="en-US" sz="4400" b="1" dirty="0">
                <a:solidFill>
                  <a:srgbClr val="79242F"/>
                </a:solidFill>
                <a:latin typeface="Calibri" panose="020F0502020204030204" pitchFamily="34" charset="0"/>
                <a:cs typeface="Calibri" panose="020F0502020204030204" pitchFamily="34" charset="0"/>
              </a:rPr>
              <a:t>ArchivesSpace and Special Collections</a:t>
            </a:r>
          </a:p>
        </p:txBody>
      </p:sp>
      <p:pic>
        <p:nvPicPr>
          <p:cNvPr id="5" name="Picture 4">
            <a:extLst>
              <a:ext uri="{FF2B5EF4-FFF2-40B4-BE49-F238E27FC236}">
                <a16:creationId xmlns:a16="http://schemas.microsoft.com/office/drawing/2014/main" id="{B3AC1B01-B839-E542-84E7-40330808664A}"/>
              </a:ext>
            </a:extLst>
          </p:cNvPr>
          <p:cNvPicPr>
            <a:picLocks noChangeAspect="1"/>
          </p:cNvPicPr>
          <p:nvPr/>
        </p:nvPicPr>
        <p:blipFill>
          <a:blip r:embed="rId2"/>
          <a:stretch>
            <a:fillRect/>
          </a:stretch>
        </p:blipFill>
        <p:spPr>
          <a:xfrm>
            <a:off x="4387726" y="454658"/>
            <a:ext cx="3416547" cy="939103"/>
          </a:xfrm>
          <a:prstGeom prst="rect">
            <a:avLst/>
          </a:prstGeom>
        </p:spPr>
      </p:pic>
      <p:sp>
        <p:nvSpPr>
          <p:cNvPr id="7" name="Subtitle 2">
            <a:extLst>
              <a:ext uri="{FF2B5EF4-FFF2-40B4-BE49-F238E27FC236}">
                <a16:creationId xmlns:a16="http://schemas.microsoft.com/office/drawing/2014/main" id="{A64B8512-D5DB-6048-8CDB-CBBF33A0584C}"/>
              </a:ext>
            </a:extLst>
          </p:cNvPr>
          <p:cNvSpPr txBox="1">
            <a:spLocks/>
          </p:cNvSpPr>
          <p:nvPr/>
        </p:nvSpPr>
        <p:spPr>
          <a:xfrm>
            <a:off x="1523999" y="2573332"/>
            <a:ext cx="9144000" cy="3928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rgbClr val="79242F"/>
                </a:solidFill>
                <a:latin typeface="Calibri" panose="020F0502020204030204" pitchFamily="34" charset="0"/>
                <a:cs typeface="Calibri" panose="020F0502020204030204" pitchFamily="34" charset="0"/>
              </a:rPr>
              <a:t>Addlestone Library</a:t>
            </a:r>
          </a:p>
        </p:txBody>
      </p:sp>
      <p:pic>
        <p:nvPicPr>
          <p:cNvPr id="15" name="Picture 14">
            <a:extLst>
              <a:ext uri="{FF2B5EF4-FFF2-40B4-BE49-F238E27FC236}">
                <a16:creationId xmlns:a16="http://schemas.microsoft.com/office/drawing/2014/main" id="{BCC3145C-D15C-CA4A-919F-ACC5CD1F231C}"/>
              </a:ext>
            </a:extLst>
          </p:cNvPr>
          <p:cNvPicPr>
            <a:picLocks noChangeAspect="1"/>
          </p:cNvPicPr>
          <p:nvPr/>
        </p:nvPicPr>
        <p:blipFill rotWithShape="1">
          <a:blip r:embed="rId3"/>
          <a:srcRect t="33111" b="21188"/>
          <a:stretch/>
        </p:blipFill>
        <p:spPr>
          <a:xfrm>
            <a:off x="0" y="3144869"/>
            <a:ext cx="12192000" cy="3713131"/>
          </a:xfrm>
          <a:prstGeom prst="rect">
            <a:avLst/>
          </a:prstGeom>
        </p:spPr>
      </p:pic>
    </p:spTree>
    <p:extLst>
      <p:ext uri="{BB962C8B-B14F-4D97-AF65-F5344CB8AC3E}">
        <p14:creationId xmlns:p14="http://schemas.microsoft.com/office/powerpoint/2010/main" val="3618436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C1B01-B839-E542-84E7-40330808664A}"/>
              </a:ext>
            </a:extLst>
          </p:cNvPr>
          <p:cNvPicPr>
            <a:picLocks noChangeAspect="1"/>
          </p:cNvPicPr>
          <p:nvPr/>
        </p:nvPicPr>
        <p:blipFill>
          <a:blip r:embed="rId2"/>
          <a:stretch>
            <a:fillRect/>
          </a:stretch>
        </p:blipFill>
        <p:spPr>
          <a:xfrm>
            <a:off x="427946" y="6043000"/>
            <a:ext cx="1886902" cy="518651"/>
          </a:xfrm>
          <a:prstGeom prst="rect">
            <a:avLst/>
          </a:prstGeom>
        </p:spPr>
      </p:pic>
      <p:sp>
        <p:nvSpPr>
          <p:cNvPr id="7" name="Subtitle 2">
            <a:extLst>
              <a:ext uri="{FF2B5EF4-FFF2-40B4-BE49-F238E27FC236}">
                <a16:creationId xmlns:a16="http://schemas.microsoft.com/office/drawing/2014/main" id="{A64B8512-D5DB-6048-8CDB-CBBF33A0584C}"/>
              </a:ext>
            </a:extLst>
          </p:cNvPr>
          <p:cNvSpPr txBox="1">
            <a:spLocks/>
          </p:cNvSpPr>
          <p:nvPr/>
        </p:nvSpPr>
        <p:spPr>
          <a:xfrm>
            <a:off x="427945" y="437952"/>
            <a:ext cx="7507187" cy="6311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rgbClr val="79242F"/>
                </a:solidFill>
              </a:rPr>
              <a:t>ArchivesSpace and Special Collections</a:t>
            </a:r>
          </a:p>
        </p:txBody>
      </p:sp>
      <p:sp>
        <p:nvSpPr>
          <p:cNvPr id="8" name="Subtitle 2">
            <a:extLst>
              <a:ext uri="{FF2B5EF4-FFF2-40B4-BE49-F238E27FC236}">
                <a16:creationId xmlns:a16="http://schemas.microsoft.com/office/drawing/2014/main" id="{67FC2AC6-FACB-824E-B06C-202CC5FF1BF4}"/>
              </a:ext>
            </a:extLst>
          </p:cNvPr>
          <p:cNvSpPr txBox="1">
            <a:spLocks/>
          </p:cNvSpPr>
          <p:nvPr/>
        </p:nvSpPr>
        <p:spPr>
          <a:xfrm>
            <a:off x="427743" y="1251847"/>
            <a:ext cx="8713817" cy="4544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College of Charleston became member of ArchivesSpace in October of 2017</a:t>
            </a:r>
          </a:p>
          <a:p>
            <a:pPr algn="l"/>
            <a:r>
              <a:rPr lang="en-US" sz="2000" dirty="0"/>
              <a:t>Special Collections migration schedule</a:t>
            </a:r>
          </a:p>
          <a:p>
            <a:pPr marL="800100" lvl="1" indent="-342900" algn="l">
              <a:buFont typeface="Arial" panose="020B0604020202020204" pitchFamily="34" charset="0"/>
              <a:buChar char="•"/>
            </a:pPr>
            <a:r>
              <a:rPr lang="en-US" dirty="0"/>
              <a:t>Accession data</a:t>
            </a:r>
          </a:p>
          <a:p>
            <a:pPr marL="800100" lvl="1" indent="-342900" algn="l">
              <a:buFont typeface="Arial" panose="020B0604020202020204" pitchFamily="34" charset="0"/>
              <a:buChar char="•"/>
            </a:pPr>
            <a:r>
              <a:rPr lang="en-US" dirty="0"/>
              <a:t>EAD finding aids</a:t>
            </a:r>
          </a:p>
          <a:p>
            <a:pPr marL="800100" lvl="1" indent="-342900" algn="l">
              <a:buFont typeface="Arial" panose="020B0604020202020204" pitchFamily="34" charset="0"/>
              <a:buChar char="•"/>
            </a:pPr>
            <a:r>
              <a:rPr lang="en-US" dirty="0"/>
              <a:t>HTML finding aids</a:t>
            </a:r>
          </a:p>
          <a:p>
            <a:pPr algn="l"/>
            <a:r>
              <a:rPr lang="en-US" sz="2000" dirty="0"/>
              <a:t>Accession data</a:t>
            </a:r>
          </a:p>
          <a:p>
            <a:pPr marL="914400" lvl="1" indent="-457200" algn="l">
              <a:buFont typeface="Arial" panose="020B0604020202020204" pitchFamily="34" charset="0"/>
              <a:buChar char="•"/>
            </a:pPr>
            <a:r>
              <a:rPr lang="en-US" dirty="0"/>
              <a:t>Started April 2018</a:t>
            </a:r>
          </a:p>
          <a:p>
            <a:pPr marL="914400" lvl="1" indent="-457200" algn="l">
              <a:buFont typeface="Arial" panose="020B0604020202020204" pitchFamily="34" charset="0"/>
              <a:buChar char="•"/>
            </a:pPr>
            <a:r>
              <a:rPr lang="en-US" dirty="0"/>
              <a:t>Finished November 2019</a:t>
            </a:r>
          </a:p>
          <a:p>
            <a:pPr algn="l"/>
            <a:r>
              <a:rPr lang="en-US" sz="2000" dirty="0"/>
              <a:t>EAD finding aids</a:t>
            </a:r>
          </a:p>
          <a:p>
            <a:pPr marL="800100" lvl="1" indent="-342900" algn="l">
              <a:buFont typeface="Arial" panose="020B0604020202020204" pitchFamily="34" charset="0"/>
              <a:buChar char="•"/>
            </a:pPr>
            <a:r>
              <a:rPr lang="en-US" dirty="0"/>
              <a:t>Preliminary cleanup started November 2019 using php script</a:t>
            </a:r>
          </a:p>
          <a:p>
            <a:pPr algn="l"/>
            <a:r>
              <a:rPr lang="en-US" sz="2000" dirty="0"/>
              <a:t>HTML</a:t>
            </a:r>
          </a:p>
          <a:p>
            <a:pPr marL="800100" lvl="1" indent="-342900" algn="l">
              <a:buFont typeface="Arial" panose="020B0604020202020204" pitchFamily="34" charset="0"/>
              <a:buChar char="•"/>
            </a:pPr>
            <a:r>
              <a:rPr lang="en-US" dirty="0"/>
              <a:t>TBD</a:t>
            </a:r>
            <a:endParaRPr lang="en-US" sz="2800" dirty="0"/>
          </a:p>
        </p:txBody>
      </p:sp>
    </p:spTree>
    <p:extLst>
      <p:ext uri="{BB962C8B-B14F-4D97-AF65-F5344CB8AC3E}">
        <p14:creationId xmlns:p14="http://schemas.microsoft.com/office/powerpoint/2010/main" val="129898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9253-67CD-4132-9338-8D9C1D307074}"/>
              </a:ext>
            </a:extLst>
          </p:cNvPr>
          <p:cNvSpPr>
            <a:spLocks noGrp="1"/>
          </p:cNvSpPr>
          <p:nvPr>
            <p:ph type="ctrTitle"/>
          </p:nvPr>
        </p:nvSpPr>
        <p:spPr>
          <a:xfrm>
            <a:off x="1524000" y="1041400"/>
            <a:ext cx="9144000" cy="2387600"/>
          </a:xfrm>
        </p:spPr>
        <p:txBody>
          <a:bodyPr>
            <a:normAutofit fontScale="90000"/>
          </a:bodyPr>
          <a:lstStyle/>
          <a:p>
            <a:r>
              <a:rPr lang="en-US" dirty="0"/>
              <a:t>Legacy Finding Aids and </a:t>
            </a:r>
            <a:r>
              <a:rPr lang="en-US" dirty="0" err="1"/>
              <a:t>ArchivesSpace</a:t>
            </a:r>
            <a:r>
              <a:rPr lang="en-US" dirty="0"/>
              <a:t> (Re)implementation</a:t>
            </a:r>
          </a:p>
        </p:txBody>
      </p:sp>
      <p:sp>
        <p:nvSpPr>
          <p:cNvPr id="3" name="Subtitle 2">
            <a:extLst>
              <a:ext uri="{FF2B5EF4-FFF2-40B4-BE49-F238E27FC236}">
                <a16:creationId xmlns:a16="http://schemas.microsoft.com/office/drawing/2014/main" id="{A072E565-D8F9-4F2C-9BEB-FD0888E7A0DF}"/>
              </a:ext>
            </a:extLst>
          </p:cNvPr>
          <p:cNvSpPr>
            <a:spLocks noGrp="1"/>
          </p:cNvSpPr>
          <p:nvPr>
            <p:ph type="subTitle" idx="1"/>
          </p:nvPr>
        </p:nvSpPr>
        <p:spPr>
          <a:xfrm>
            <a:off x="0" y="4783688"/>
            <a:ext cx="3421224" cy="2065823"/>
          </a:xfrm>
        </p:spPr>
        <p:txBody>
          <a:bodyPr>
            <a:noAutofit/>
          </a:bodyPr>
          <a:lstStyle/>
          <a:p>
            <a:pPr algn="l"/>
            <a:r>
              <a:rPr lang="en-US" sz="2200" dirty="0"/>
              <a:t>Taryn Cooksey</a:t>
            </a:r>
          </a:p>
          <a:p>
            <a:pPr algn="l"/>
            <a:r>
              <a:rPr lang="en-US" sz="2200" dirty="0"/>
              <a:t>(She/Her)</a:t>
            </a:r>
          </a:p>
          <a:p>
            <a:pPr algn="l"/>
            <a:r>
              <a:rPr lang="en-US" sz="2200" dirty="0"/>
              <a:t>South Caroliniana Library </a:t>
            </a:r>
          </a:p>
          <a:p>
            <a:pPr algn="l"/>
            <a:r>
              <a:rPr lang="en-US" sz="2200" dirty="0"/>
              <a:t>University of South Carolina</a:t>
            </a:r>
          </a:p>
          <a:p>
            <a:pPr algn="l"/>
            <a:r>
              <a:rPr lang="en-US" sz="2200" dirty="0"/>
              <a:t>cookseyt@mailbox.sc.edu</a:t>
            </a:r>
          </a:p>
        </p:txBody>
      </p:sp>
      <p:pic>
        <p:nvPicPr>
          <p:cNvPr id="5" name="Graphic 4">
            <a:extLst>
              <a:ext uri="{FF2B5EF4-FFF2-40B4-BE49-F238E27FC236}">
                <a16:creationId xmlns:a16="http://schemas.microsoft.com/office/drawing/2014/main" id="{1365668F-9C39-4B05-9726-DF58AB1E0A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73820" y="5253782"/>
            <a:ext cx="4718180" cy="1474431"/>
          </a:xfrm>
          <a:prstGeom prst="rect">
            <a:avLst/>
          </a:prstGeom>
        </p:spPr>
      </p:pic>
    </p:spTree>
    <p:extLst>
      <p:ext uri="{BB962C8B-B14F-4D97-AF65-F5344CB8AC3E}">
        <p14:creationId xmlns:p14="http://schemas.microsoft.com/office/powerpoint/2010/main" val="3436562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C1B01-B839-E542-84E7-40330808664A}"/>
              </a:ext>
            </a:extLst>
          </p:cNvPr>
          <p:cNvPicPr>
            <a:picLocks noChangeAspect="1"/>
          </p:cNvPicPr>
          <p:nvPr/>
        </p:nvPicPr>
        <p:blipFill>
          <a:blip r:embed="rId2"/>
          <a:stretch>
            <a:fillRect/>
          </a:stretch>
        </p:blipFill>
        <p:spPr>
          <a:xfrm>
            <a:off x="427946" y="6043000"/>
            <a:ext cx="1886902" cy="518651"/>
          </a:xfrm>
          <a:prstGeom prst="rect">
            <a:avLst/>
          </a:prstGeom>
        </p:spPr>
      </p:pic>
      <p:sp>
        <p:nvSpPr>
          <p:cNvPr id="7" name="Subtitle 2">
            <a:extLst>
              <a:ext uri="{FF2B5EF4-FFF2-40B4-BE49-F238E27FC236}">
                <a16:creationId xmlns:a16="http://schemas.microsoft.com/office/drawing/2014/main" id="{A64B8512-D5DB-6048-8CDB-CBBF33A0584C}"/>
              </a:ext>
            </a:extLst>
          </p:cNvPr>
          <p:cNvSpPr txBox="1">
            <a:spLocks/>
          </p:cNvSpPr>
          <p:nvPr/>
        </p:nvSpPr>
        <p:spPr>
          <a:xfrm>
            <a:off x="427944" y="298352"/>
            <a:ext cx="9577989" cy="6311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a:solidFill>
                  <a:srgbClr val="79242F"/>
                </a:solidFill>
              </a:rPr>
              <a:t>Current Challenges, Lessons Learned, and Goals</a:t>
            </a:r>
          </a:p>
        </p:txBody>
      </p:sp>
      <p:sp>
        <p:nvSpPr>
          <p:cNvPr id="8" name="Subtitle 2">
            <a:extLst>
              <a:ext uri="{FF2B5EF4-FFF2-40B4-BE49-F238E27FC236}">
                <a16:creationId xmlns:a16="http://schemas.microsoft.com/office/drawing/2014/main" id="{67FC2AC6-FACB-824E-B06C-202CC5FF1BF4}"/>
              </a:ext>
            </a:extLst>
          </p:cNvPr>
          <p:cNvSpPr txBox="1">
            <a:spLocks/>
          </p:cNvSpPr>
          <p:nvPr/>
        </p:nvSpPr>
        <p:spPr>
          <a:xfrm>
            <a:off x="427742" y="831077"/>
            <a:ext cx="11459457" cy="55299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rgbClr val="79242F"/>
                </a:solidFill>
              </a:rPr>
              <a:t>Challenges</a:t>
            </a:r>
          </a:p>
          <a:p>
            <a:pPr marL="342900" indent="-342900" algn="l">
              <a:buFont typeface="Arial" panose="020B0604020202020204" pitchFamily="34" charset="0"/>
              <a:buChar char="•"/>
            </a:pPr>
            <a:r>
              <a:rPr lang="en-US" sz="1600" dirty="0"/>
              <a:t>Accession migration and cleanup</a:t>
            </a:r>
          </a:p>
          <a:p>
            <a:pPr marL="800100" lvl="1" indent="-342900" algn="l">
              <a:buFont typeface="Arial" panose="020B0604020202020204" pitchFamily="34" charset="0"/>
              <a:buChar char="•"/>
            </a:pPr>
            <a:r>
              <a:rPr lang="en-US" sz="1400" dirty="0"/>
              <a:t>Duplicate Agent records created due to misspelling of name or change of address information from multiple accruals.</a:t>
            </a:r>
          </a:p>
          <a:p>
            <a:pPr marL="342900" indent="-342900" algn="l">
              <a:buFont typeface="Arial" panose="020B0604020202020204" pitchFamily="34" charset="0"/>
              <a:buChar char="•"/>
            </a:pPr>
            <a:r>
              <a:rPr lang="en-US" sz="1600" dirty="0"/>
              <a:t>EAD</a:t>
            </a:r>
          </a:p>
          <a:p>
            <a:pPr marL="800100" lvl="1" indent="-342900" algn="l">
              <a:buFont typeface="Arial" panose="020B0604020202020204" pitchFamily="34" charset="0"/>
              <a:buChar char="•"/>
            </a:pPr>
            <a:r>
              <a:rPr lang="en-US" sz="1400" dirty="0"/>
              <a:t>Dates are contained in the &lt;unittitle&gt; tag. Wrote PHP script to correct and wrap date in &lt;unitdate&gt; tag .</a:t>
            </a:r>
          </a:p>
          <a:p>
            <a:pPr marL="800100" lvl="1" indent="-342900" algn="l">
              <a:buFont typeface="Arial" panose="020B0604020202020204" pitchFamily="34" charset="0"/>
              <a:buChar char="•"/>
            </a:pPr>
            <a:r>
              <a:rPr lang="en-US" sz="1400" dirty="0"/>
              <a:t>Subject are contained in the &lt;list&gt; formatting element. Remove so Subjects import properly.</a:t>
            </a:r>
          </a:p>
          <a:p>
            <a:pPr marL="342900" indent="-342900" algn="l">
              <a:buFont typeface="Arial" panose="020B0604020202020204" pitchFamily="34" charset="0"/>
              <a:buChar char="•"/>
            </a:pPr>
            <a:r>
              <a:rPr lang="en-US" sz="1600" dirty="0"/>
              <a:t>HTML finding aids</a:t>
            </a:r>
          </a:p>
          <a:p>
            <a:pPr marL="800100" lvl="1" indent="-342900" algn="l">
              <a:buFont typeface="Arial" panose="020B0604020202020204" pitchFamily="34" charset="0"/>
              <a:buChar char="•"/>
            </a:pPr>
            <a:r>
              <a:rPr lang="en-US" sz="1400" dirty="0"/>
              <a:t>Who knows? Transform using XSLT? Input manually?</a:t>
            </a:r>
          </a:p>
          <a:p>
            <a:pPr algn="l"/>
            <a:r>
              <a:rPr lang="en-US" sz="1800" b="1" dirty="0">
                <a:solidFill>
                  <a:srgbClr val="79242F"/>
                </a:solidFill>
              </a:rPr>
              <a:t>Lessons</a:t>
            </a:r>
          </a:p>
          <a:p>
            <a:pPr marL="800100" lvl="1" indent="-342900" algn="l">
              <a:buFont typeface="Arial" panose="020B0604020202020204" pitchFamily="34" charset="0"/>
              <a:buChar char="•"/>
            </a:pPr>
            <a:r>
              <a:rPr lang="en-US" sz="1400" dirty="0"/>
              <a:t>Just because your EAD validates doesn’t mean it will import correctly.</a:t>
            </a:r>
          </a:p>
          <a:p>
            <a:pPr marL="800100" lvl="1" indent="-342900" algn="l">
              <a:buFont typeface="Arial" panose="020B0604020202020204" pitchFamily="34" charset="0"/>
              <a:buChar char="•"/>
            </a:pPr>
            <a:r>
              <a:rPr lang="en-US" sz="1400" dirty="0"/>
              <a:t>Data consistency and pre-migration cleanup - It’s important! Especially in early stages.</a:t>
            </a:r>
          </a:p>
          <a:p>
            <a:pPr marL="800100" lvl="1" indent="-342900" algn="l">
              <a:buFont typeface="Arial" panose="020B0604020202020204" pitchFamily="34" charset="0"/>
              <a:buChar char="•"/>
            </a:pPr>
            <a:r>
              <a:rPr lang="en-US" sz="1400" dirty="0"/>
              <a:t>Have a dev and production instance.</a:t>
            </a:r>
          </a:p>
          <a:p>
            <a:pPr marL="800100" lvl="1" indent="-342900" algn="l">
              <a:buFont typeface="Arial" panose="020B0604020202020204" pitchFamily="34" charset="0"/>
              <a:buChar char="•"/>
            </a:pPr>
            <a:r>
              <a:rPr lang="en-US" sz="1400" dirty="0"/>
              <a:t>Make sure you have the time (and space) you need.</a:t>
            </a:r>
          </a:p>
          <a:p>
            <a:pPr algn="l"/>
            <a:r>
              <a:rPr lang="en-US" sz="1800" b="1" dirty="0">
                <a:solidFill>
                  <a:srgbClr val="79242F"/>
                </a:solidFill>
              </a:rPr>
              <a:t>Goals</a:t>
            </a:r>
          </a:p>
          <a:p>
            <a:pPr marL="742950" lvl="1" indent="-285750" algn="l">
              <a:buFont typeface="Arial" panose="020B0604020202020204" pitchFamily="34" charset="0"/>
              <a:buChar char="•"/>
            </a:pPr>
            <a:r>
              <a:rPr lang="en-US" sz="1400" dirty="0"/>
              <a:t>Get all our data into ArchivesSpace!</a:t>
            </a:r>
          </a:p>
          <a:p>
            <a:pPr marL="742950" lvl="1" indent="-285750" algn="l">
              <a:buFont typeface="Arial" panose="020B0604020202020204" pitchFamily="34" charset="0"/>
              <a:buChar char="•"/>
            </a:pPr>
            <a:r>
              <a:rPr lang="en-US" sz="1400" dirty="0"/>
              <a:t>Get comfortable with the ArchivesSpace API.</a:t>
            </a:r>
          </a:p>
          <a:p>
            <a:pPr marL="742950" lvl="1" indent="-285750" algn="l">
              <a:buFont typeface="Arial" panose="020B0604020202020204" pitchFamily="34" charset="0"/>
              <a:buChar char="•"/>
            </a:pPr>
            <a:r>
              <a:rPr lang="en-US" sz="1400" dirty="0"/>
              <a:t>Use migration as an opportunity to add data and improve consistency in our accession records.</a:t>
            </a:r>
          </a:p>
          <a:p>
            <a:pPr marL="742950" lvl="1" indent="-285750" algn="l">
              <a:buFont typeface="Arial" panose="020B0604020202020204" pitchFamily="34" charset="0"/>
              <a:buChar char="•"/>
            </a:pPr>
            <a:r>
              <a:rPr lang="en-US" sz="1400" dirty="0"/>
              <a:t>Use to further implement best practices in arrangement and description in our finding aids.</a:t>
            </a:r>
          </a:p>
        </p:txBody>
      </p:sp>
    </p:spTree>
    <p:extLst>
      <p:ext uri="{BB962C8B-B14F-4D97-AF65-F5344CB8AC3E}">
        <p14:creationId xmlns:p14="http://schemas.microsoft.com/office/powerpoint/2010/main" val="3247023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prstGeom prst="rect">
            <a:avLst/>
          </a:prstGeom>
        </p:spPr>
        <p:txBody>
          <a:bodyPr vert="horz" lIns="121900" tIns="121900" rIns="121900" bIns="121900" rtlCol="0" anchor="t" anchorCtr="0">
            <a:noAutofit/>
          </a:bodyPr>
          <a:lstStyle/>
          <a:p>
            <a:pPr algn="ctr"/>
            <a:r>
              <a:rPr lang="en" sz="3200" dirty="0">
                <a:latin typeface="+mn-lt"/>
              </a:rPr>
              <a:t>The Avery Research Center for African American History and Culture</a:t>
            </a:r>
          </a:p>
        </p:txBody>
      </p:sp>
      <p:pic>
        <p:nvPicPr>
          <p:cNvPr id="67" name="Shape 67" descr="IMG_0531.JPG"/>
          <p:cNvPicPr preferRelativeResize="0"/>
          <p:nvPr/>
        </p:nvPicPr>
        <p:blipFill rotWithShape="1">
          <a:blip r:embed="rId3">
            <a:alphaModFix/>
          </a:blip>
          <a:srcRect l="1390" r="-1389"/>
          <a:stretch/>
        </p:blipFill>
        <p:spPr>
          <a:xfrm>
            <a:off x="6618515" y="2151019"/>
            <a:ext cx="4952640" cy="3905794"/>
          </a:xfrm>
          <a:prstGeom prst="rect">
            <a:avLst/>
          </a:prstGeom>
          <a:noFill/>
          <a:ln>
            <a:noFill/>
          </a:ln>
        </p:spPr>
      </p:pic>
      <p:sp>
        <p:nvSpPr>
          <p:cNvPr id="68" name="Shape 68"/>
          <p:cNvSpPr txBox="1"/>
          <p:nvPr/>
        </p:nvSpPr>
        <p:spPr>
          <a:xfrm>
            <a:off x="582767" y="2394858"/>
            <a:ext cx="5173600" cy="4078000"/>
          </a:xfrm>
          <a:prstGeom prst="rect">
            <a:avLst/>
          </a:prstGeom>
          <a:noFill/>
          <a:ln>
            <a:noFill/>
          </a:ln>
        </p:spPr>
        <p:txBody>
          <a:bodyPr lIns="121900" tIns="121900" rIns="121900" bIns="121900" anchor="t" anchorCtr="0">
            <a:noAutofit/>
          </a:bodyPr>
          <a:lstStyle/>
          <a:p>
            <a:r>
              <a:rPr lang="en" dirty="0">
                <a:sym typeface="Old Standard TT"/>
              </a:rPr>
              <a:t>The mission of the Avery Research Center for African American History and Culture is to collect, preserve, and promote the unique history and culture of the African diaspora, with emphasis on Charleston and the South Carolina Lowcountry.  Avery’s archival collections, museum exhibitions, and public programming reflect these diverse populations as well as the wider African Diaspora.</a:t>
            </a:r>
          </a:p>
        </p:txBody>
      </p:sp>
      <p:pic>
        <p:nvPicPr>
          <p:cNvPr id="2" name="Picture 1"/>
          <p:cNvPicPr>
            <a:picLocks noChangeAspect="1"/>
          </p:cNvPicPr>
          <p:nvPr/>
        </p:nvPicPr>
        <p:blipFill>
          <a:blip r:embed="rId4"/>
          <a:stretch>
            <a:fillRect/>
          </a:stretch>
        </p:blipFill>
        <p:spPr>
          <a:xfrm>
            <a:off x="995460" y="4849700"/>
            <a:ext cx="4078577" cy="1207113"/>
          </a:xfrm>
          <a:prstGeom prst="rect">
            <a:avLst/>
          </a:prstGeom>
        </p:spPr>
      </p:pic>
    </p:spTree>
    <p:extLst>
      <p:ext uri="{BB962C8B-B14F-4D97-AF65-F5344CB8AC3E}">
        <p14:creationId xmlns:p14="http://schemas.microsoft.com/office/powerpoint/2010/main" val="3522196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Avery Overview</a:t>
            </a:r>
          </a:p>
        </p:txBody>
      </p:sp>
      <p:sp>
        <p:nvSpPr>
          <p:cNvPr id="5" name="Content Placeholder 4"/>
          <p:cNvSpPr>
            <a:spLocks noGrp="1"/>
          </p:cNvSpPr>
          <p:nvPr>
            <p:ph sz="half" idx="1"/>
          </p:nvPr>
        </p:nvSpPr>
        <p:spPr/>
        <p:txBody>
          <a:bodyPr>
            <a:normAutofit fontScale="25000" lnSpcReduction="20000"/>
          </a:bodyPr>
          <a:lstStyle/>
          <a:p>
            <a:r>
              <a:rPr lang="en-US" sz="6400" dirty="0"/>
              <a:t>Opened in 1990</a:t>
            </a:r>
          </a:p>
          <a:p>
            <a:r>
              <a:rPr lang="en-US" sz="6400" dirty="0"/>
              <a:t>First Director: Dr. Myrtle Glascoe</a:t>
            </a:r>
          </a:p>
          <a:p>
            <a:r>
              <a:rPr lang="en-US" sz="6400" dirty="0"/>
              <a:t>Selected Early collections: Jenkins Orphanage, Esau Jenkins, Guy and </a:t>
            </a:r>
            <a:r>
              <a:rPr lang="en-US" sz="6400" dirty="0" err="1"/>
              <a:t>Candie</a:t>
            </a:r>
            <a:r>
              <a:rPr lang="en-US" sz="6400" dirty="0"/>
              <a:t> Carawan, Sweetgrass Baskets </a:t>
            </a:r>
          </a:p>
          <a:p>
            <a:r>
              <a:rPr lang="en-US" sz="6400" dirty="0"/>
              <a:t>Numbers</a:t>
            </a:r>
          </a:p>
          <a:p>
            <a:pPr lvl="1"/>
            <a:r>
              <a:rPr lang="en-US" sz="5600" dirty="0"/>
              <a:t>Collection date range, 1800-2019; Bulk collections, 1930-2000</a:t>
            </a:r>
          </a:p>
          <a:p>
            <a:pPr lvl="1"/>
            <a:r>
              <a:rPr lang="en-US" sz="5600" dirty="0"/>
              <a:t>Collections: 4000 linear feet</a:t>
            </a:r>
          </a:p>
          <a:p>
            <a:pPr lvl="1"/>
            <a:r>
              <a:rPr lang="en-US" sz="5600" dirty="0"/>
              <a:t>3 floors</a:t>
            </a:r>
          </a:p>
          <a:p>
            <a:pPr lvl="1"/>
            <a:r>
              <a:rPr lang="en-US" sz="5600" dirty="0"/>
              <a:t>4 staff members</a:t>
            </a:r>
          </a:p>
          <a:p>
            <a:pPr lvl="1"/>
            <a:r>
              <a:rPr lang="en-US" sz="5600" dirty="0"/>
              <a:t>3 Graduate Assistants</a:t>
            </a:r>
          </a:p>
          <a:p>
            <a:pPr lvl="1"/>
            <a:r>
              <a:rPr lang="en-US" sz="5600" dirty="0"/>
              <a:t>3 Student workers</a:t>
            </a:r>
          </a:p>
          <a:p>
            <a:pPr lvl="1"/>
            <a:endParaRPr lang="en-US" dirty="0"/>
          </a:p>
        </p:txBody>
      </p:sp>
      <p:sp>
        <p:nvSpPr>
          <p:cNvPr id="7" name="Content Placeholder 6"/>
          <p:cNvSpPr>
            <a:spLocks noGrp="1"/>
          </p:cNvSpPr>
          <p:nvPr>
            <p:ph sz="half" idx="2"/>
          </p:nvPr>
        </p:nvSpPr>
        <p:spPr>
          <a:xfrm>
            <a:off x="6740671" y="2010878"/>
            <a:ext cx="4423717" cy="2572319"/>
          </a:xfrm>
        </p:spPr>
        <p:txBody>
          <a:bodyPr>
            <a:normAutofit fontScale="25000" lnSpcReduction="20000"/>
          </a:bodyPr>
          <a:lstStyle/>
          <a:p>
            <a:r>
              <a:rPr lang="en-US" sz="7200" dirty="0"/>
              <a:t>Types of materials</a:t>
            </a:r>
          </a:p>
          <a:p>
            <a:pPr lvl="1"/>
            <a:r>
              <a:rPr lang="en-US" sz="6400" dirty="0"/>
              <a:t>Textiles</a:t>
            </a:r>
          </a:p>
          <a:p>
            <a:pPr lvl="1"/>
            <a:r>
              <a:rPr lang="en-US" sz="6400" dirty="0"/>
              <a:t>Manuscripts/Documents</a:t>
            </a:r>
          </a:p>
          <a:p>
            <a:pPr lvl="1"/>
            <a:r>
              <a:rPr lang="en-US" sz="6400" dirty="0"/>
              <a:t>Paintings</a:t>
            </a:r>
          </a:p>
          <a:p>
            <a:pPr lvl="1"/>
            <a:r>
              <a:rPr lang="en-US" sz="6400" dirty="0"/>
              <a:t>Newspapers</a:t>
            </a:r>
          </a:p>
          <a:p>
            <a:pPr lvl="1"/>
            <a:r>
              <a:rPr lang="en-US" sz="6400" dirty="0"/>
              <a:t>Audiovisual (music, oral histories, photograph, and videos)</a:t>
            </a:r>
          </a:p>
          <a:p>
            <a:pPr lvl="1"/>
            <a:r>
              <a:rPr lang="en-US" sz="6400" dirty="0"/>
              <a:t>Born-digital files</a:t>
            </a:r>
          </a:p>
          <a:p>
            <a:pPr lvl="1"/>
            <a:r>
              <a:rPr lang="en-US" sz="6400" dirty="0"/>
              <a:t>Artifacts</a:t>
            </a:r>
          </a:p>
          <a:p>
            <a:pPr lvl="1"/>
            <a:r>
              <a:rPr lang="en-US" sz="6400" dirty="0"/>
              <a:t>Secondary Source (journals, books, etc.)</a:t>
            </a:r>
          </a:p>
          <a:p>
            <a:pPr lvl="1"/>
            <a:r>
              <a:rPr lang="en-US" sz="6400" dirty="0"/>
              <a:t>Maps</a:t>
            </a:r>
          </a:p>
          <a:p>
            <a:pPr lvl="1"/>
            <a:r>
              <a:rPr lang="en-US" sz="6400" dirty="0"/>
              <a:t>Blueprints</a:t>
            </a:r>
          </a:p>
          <a:p>
            <a:pPr marL="201168" lvl="1" indent="0">
              <a:buNone/>
            </a:pPr>
            <a:endParaRPr lang="en-US" sz="2800" dirty="0"/>
          </a:p>
          <a:p>
            <a:endParaRPr lang="en-US" dirty="0"/>
          </a:p>
        </p:txBody>
      </p:sp>
      <p:sp>
        <p:nvSpPr>
          <p:cNvPr id="8" name="TextBox 7"/>
          <p:cNvSpPr txBox="1"/>
          <p:nvPr/>
        </p:nvSpPr>
        <p:spPr>
          <a:xfrm>
            <a:off x="1747157" y="6488668"/>
            <a:ext cx="7950200" cy="369332"/>
          </a:xfrm>
          <a:prstGeom prst="rect">
            <a:avLst/>
          </a:prstGeom>
          <a:noFill/>
        </p:spPr>
        <p:txBody>
          <a:bodyPr wrap="square" rtlCol="0">
            <a:spAutoFit/>
          </a:bodyPr>
          <a:lstStyle/>
          <a:p>
            <a:r>
              <a:rPr lang="en-US" dirty="0"/>
              <a:t>Collection Listing: </a:t>
            </a:r>
            <a:r>
              <a:rPr lang="en-US" dirty="0">
                <a:hlinkClick r:id="rId2"/>
              </a:rPr>
              <a:t>https://avery.cofc.edu/archives/collection_list.php</a:t>
            </a:r>
            <a:r>
              <a:rPr lang="en-US" dirty="0"/>
              <a:t> </a:t>
            </a:r>
          </a:p>
        </p:txBody>
      </p:sp>
    </p:spTree>
    <p:extLst>
      <p:ext uri="{BB962C8B-B14F-4D97-AF65-F5344CB8AC3E}">
        <p14:creationId xmlns:p14="http://schemas.microsoft.com/office/powerpoint/2010/main" val="2411717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Lucille Simmons Whipper Papers</a:t>
            </a:r>
          </a:p>
        </p:txBody>
      </p:sp>
      <p:pic>
        <p:nvPicPr>
          <p:cNvPr id="5" name="Content Placeholder 4"/>
          <p:cNvPicPr>
            <a:picLocks noGrp="1" noChangeAspect="1"/>
          </p:cNvPicPr>
          <p:nvPr>
            <p:ph sz="half" idx="1"/>
          </p:nvPr>
        </p:nvPicPr>
        <p:blipFill>
          <a:blip r:embed="rId2"/>
          <a:stretch>
            <a:fillRect/>
          </a:stretch>
        </p:blipFill>
        <p:spPr>
          <a:xfrm>
            <a:off x="2791819" y="2113711"/>
            <a:ext cx="1956986" cy="3243353"/>
          </a:xfrm>
          <a:prstGeom prst="rect">
            <a:avLst/>
          </a:prstGeom>
        </p:spPr>
      </p:pic>
      <p:sp>
        <p:nvSpPr>
          <p:cNvPr id="4" name="Content Placeholder 3"/>
          <p:cNvSpPr>
            <a:spLocks noGrp="1"/>
          </p:cNvSpPr>
          <p:nvPr>
            <p:ph sz="half" idx="2"/>
          </p:nvPr>
        </p:nvSpPr>
        <p:spPr/>
        <p:txBody>
          <a:bodyPr/>
          <a:lstStyle/>
          <a:p>
            <a:r>
              <a:rPr lang="en-US" dirty="0"/>
              <a:t>80.02 linear feet (Approximately 182 archival boxes; 3 oversize boxes</a:t>
            </a:r>
          </a:p>
          <a:p>
            <a:r>
              <a:rPr lang="en-US" dirty="0"/>
              <a:t>Originally processed in Archivist Toolkit  in 2015; re-entered the collection in ArchivesSpace, completed 2018</a:t>
            </a:r>
          </a:p>
          <a:p>
            <a:endParaRPr lang="en-US" dirty="0"/>
          </a:p>
        </p:txBody>
      </p:sp>
    </p:spTree>
    <p:extLst>
      <p:ext uri="{BB962C8B-B14F-4D97-AF65-F5344CB8AC3E}">
        <p14:creationId xmlns:p14="http://schemas.microsoft.com/office/powerpoint/2010/main" val="37450164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sp>
        <p:nvSpPr>
          <p:cNvPr id="14" name="Rectangle 13">
            <a:extLst>
              <a:ext uri="{FF2B5EF4-FFF2-40B4-BE49-F238E27FC236}">
                <a16:creationId xmlns:a16="http://schemas.microsoft.com/office/drawing/2014/main" id="{4AFA656F-AC23-874D-8519-7E0348F3718C}"/>
              </a:ext>
            </a:extLst>
          </p:cNvPr>
          <p:cNvSpPr/>
          <p:nvPr/>
        </p:nvSpPr>
        <p:spPr>
          <a:xfrm>
            <a:off x="3048000" y="4992750"/>
            <a:ext cx="6096000" cy="1200329"/>
          </a:xfrm>
          <a:prstGeom prst="rect">
            <a:avLst/>
          </a:prstGeom>
        </p:spPr>
        <p:txBody>
          <a:bodyPr>
            <a:spAutoFit/>
          </a:bodyPr>
          <a:lstStyle/>
          <a:p>
            <a:pPr algn="ctr"/>
            <a:r>
              <a:rPr lang="en-US" dirty="0"/>
              <a:t>ArchivesSpace Southeastern Member Forum</a:t>
            </a:r>
            <a:br>
              <a:rPr lang="en-US" dirty="0"/>
            </a:br>
            <a:r>
              <a:rPr lang="en-US" dirty="0"/>
              <a:t>Hollings Special Collections Library</a:t>
            </a:r>
            <a:br>
              <a:rPr lang="en-US" dirty="0"/>
            </a:br>
            <a:r>
              <a:rPr lang="en-US" dirty="0"/>
              <a:t>University of South Carolina</a:t>
            </a:r>
            <a:br>
              <a:rPr lang="en-US" dirty="0"/>
            </a:br>
            <a:r>
              <a:rPr lang="en-US" dirty="0"/>
              <a:t>November 15, 2019</a:t>
            </a:r>
          </a:p>
        </p:txBody>
      </p:sp>
      <p:pic>
        <p:nvPicPr>
          <p:cNvPr id="3" name="Picture 2">
            <a:extLst>
              <a:ext uri="{FF2B5EF4-FFF2-40B4-BE49-F238E27FC236}">
                <a16:creationId xmlns:a16="http://schemas.microsoft.com/office/drawing/2014/main" id="{BEE00F7B-B3EB-6B47-85F1-B81B7D29C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103" y="142357"/>
            <a:ext cx="8639794" cy="4319898"/>
          </a:xfrm>
          <a:prstGeom prst="rect">
            <a:avLst/>
          </a:prstGeom>
        </p:spPr>
      </p:pic>
    </p:spTree>
    <p:extLst>
      <p:ext uri="{BB962C8B-B14F-4D97-AF65-F5344CB8AC3E}">
        <p14:creationId xmlns:p14="http://schemas.microsoft.com/office/powerpoint/2010/main" val="1036447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DB5B-9C17-4972-A9DD-AD99A7888576}"/>
              </a:ext>
            </a:extLst>
          </p:cNvPr>
          <p:cNvSpPr>
            <a:spLocks noGrp="1"/>
          </p:cNvSpPr>
          <p:nvPr>
            <p:ph type="title"/>
          </p:nvPr>
        </p:nvSpPr>
        <p:spPr>
          <a:xfrm>
            <a:off x="4129881" y="146808"/>
            <a:ext cx="3932237" cy="597159"/>
          </a:xfrm>
        </p:spPr>
        <p:txBody>
          <a:bodyPr>
            <a:normAutofit/>
          </a:bodyPr>
          <a:lstStyle/>
          <a:p>
            <a:r>
              <a:rPr lang="en-US" dirty="0">
                <a:cs typeface="Calibri" panose="020F0502020204030204" pitchFamily="34" charset="0"/>
              </a:rPr>
              <a:t>Before </a:t>
            </a:r>
            <a:r>
              <a:rPr lang="en-US" dirty="0" err="1">
                <a:cs typeface="Calibri" panose="020F0502020204030204" pitchFamily="34" charset="0"/>
              </a:rPr>
              <a:t>ArchivesSpace</a:t>
            </a:r>
            <a:endParaRPr lang="en-US" dirty="0">
              <a:cs typeface="Calibri" panose="020F0502020204030204" pitchFamily="34" charset="0"/>
            </a:endParaRPr>
          </a:p>
        </p:txBody>
      </p:sp>
      <p:pic>
        <p:nvPicPr>
          <p:cNvPr id="6" name="Picture Placeholder 5" descr="A screenshot of a cell phone&#10;&#10;Description automatically generated">
            <a:extLst>
              <a:ext uri="{FF2B5EF4-FFF2-40B4-BE49-F238E27FC236}">
                <a16:creationId xmlns:a16="http://schemas.microsoft.com/office/drawing/2014/main" id="{DE14EFD6-89B8-4EE4-9A04-334CC27EC5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6383" b="16383"/>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a:extLst>
              <a:ext uri="{FF2B5EF4-FFF2-40B4-BE49-F238E27FC236}">
                <a16:creationId xmlns:a16="http://schemas.microsoft.com/office/drawing/2014/main" id="{A9C04B16-230D-4DC4-958D-FC6994A7BDB4}"/>
              </a:ext>
            </a:extLst>
          </p:cNvPr>
          <p:cNvSpPr>
            <a:spLocks noGrp="1"/>
          </p:cNvSpPr>
          <p:nvPr>
            <p:ph type="body" sz="half" idx="2"/>
          </p:nvPr>
        </p:nvSpPr>
        <p:spPr>
          <a:xfrm>
            <a:off x="836612" y="1518443"/>
            <a:ext cx="3932237" cy="3811588"/>
          </a:xfrm>
        </p:spPr>
        <p:txBody>
          <a:bodyPr>
            <a:normAutofit/>
          </a:bodyPr>
          <a:lstStyle/>
          <a:p>
            <a:pPr marL="285750" indent="-285750">
              <a:buFont typeface="Arial" panose="020B0604020202020204" pitchFamily="34" charset="0"/>
              <a:buChar char="•"/>
            </a:pPr>
            <a:r>
              <a:rPr lang="en-US" sz="2200" dirty="0"/>
              <a:t>Finding aids stored as a list of links on library website. </a:t>
            </a:r>
          </a:p>
          <a:p>
            <a:pPr marL="285750" indent="-285750">
              <a:buFont typeface="Arial" panose="020B0604020202020204" pitchFamily="34" charset="0"/>
              <a:buChar char="•"/>
            </a:pPr>
            <a:r>
              <a:rPr lang="en-US" sz="2200" dirty="0"/>
              <a:t>Actual finding aids exist in a variety of formats with few standards and little uniformity. </a:t>
            </a:r>
          </a:p>
          <a:p>
            <a:pPr marL="285750" indent="-285750">
              <a:buFont typeface="Arial" panose="020B0604020202020204" pitchFamily="34" charset="0"/>
              <a:buChar char="•"/>
            </a:pPr>
            <a:r>
              <a:rPr lang="en-US" sz="2200" dirty="0"/>
              <a:t>Spring 2018 website update prompts a return to </a:t>
            </a:r>
            <a:r>
              <a:rPr lang="en-US" sz="2200" dirty="0" err="1"/>
              <a:t>ArchivesSpace</a:t>
            </a:r>
            <a:r>
              <a:rPr lang="en-US" sz="2200" dirty="0"/>
              <a:t>. </a:t>
            </a:r>
          </a:p>
        </p:txBody>
      </p:sp>
    </p:spTree>
    <p:extLst>
      <p:ext uri="{BB962C8B-B14F-4D97-AF65-F5344CB8AC3E}">
        <p14:creationId xmlns:p14="http://schemas.microsoft.com/office/powerpoint/2010/main" val="3463719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0AE145-3B5C-4CA0-A31E-3B54F15D9C99}"/>
              </a:ext>
            </a:extLst>
          </p:cNvPr>
          <p:cNvSpPr txBox="1"/>
          <p:nvPr/>
        </p:nvSpPr>
        <p:spPr>
          <a:xfrm>
            <a:off x="2764696" y="101777"/>
            <a:ext cx="6662607" cy="584775"/>
          </a:xfrm>
          <a:prstGeom prst="rect">
            <a:avLst/>
          </a:prstGeom>
          <a:noFill/>
        </p:spPr>
        <p:txBody>
          <a:bodyPr wrap="square" rtlCol="0">
            <a:spAutoFit/>
          </a:bodyPr>
          <a:lstStyle/>
          <a:p>
            <a:pPr algn="ctr"/>
            <a:r>
              <a:rPr lang="en-US" sz="3200" dirty="0">
                <a:latin typeface="+mj-lt"/>
              </a:rPr>
              <a:t> Inheriting a Previous Implementation</a:t>
            </a:r>
          </a:p>
        </p:txBody>
      </p:sp>
      <p:pic>
        <p:nvPicPr>
          <p:cNvPr id="5" name="Picture 4" descr="A close up of a logo&#10;&#10;Description automatically generated">
            <a:extLst>
              <a:ext uri="{FF2B5EF4-FFF2-40B4-BE49-F238E27FC236}">
                <a16:creationId xmlns:a16="http://schemas.microsoft.com/office/drawing/2014/main" id="{DF5ADAA5-AC1C-41A6-B495-0E603A873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271" y="3409905"/>
            <a:ext cx="9201456" cy="1419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screenshot of a cell phone&#10;&#10;Description automatically generated">
            <a:extLst>
              <a:ext uri="{FF2B5EF4-FFF2-40B4-BE49-F238E27FC236}">
                <a16:creationId xmlns:a16="http://schemas.microsoft.com/office/drawing/2014/main" id="{FBBFA37F-322A-4E92-8825-7ADF64B89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271" y="4963557"/>
            <a:ext cx="9201456" cy="1556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176BACBD-3E91-4C38-9630-2AA8F599CA6A}"/>
              </a:ext>
            </a:extLst>
          </p:cNvPr>
          <p:cNvSpPr txBox="1"/>
          <p:nvPr/>
        </p:nvSpPr>
        <p:spPr>
          <a:xfrm>
            <a:off x="1495271" y="986399"/>
            <a:ext cx="9201456" cy="1785104"/>
          </a:xfrm>
          <a:prstGeom prst="rect">
            <a:avLst/>
          </a:prstGeom>
          <a:noFill/>
        </p:spPr>
        <p:txBody>
          <a:bodyPr wrap="square" rtlCol="0" anchor="t">
            <a:spAutoFit/>
          </a:bodyPr>
          <a:lstStyle/>
          <a:p>
            <a:pPr marL="285750" indent="-285750">
              <a:buFont typeface="Arial" panose="020B0604020202020204" pitchFamily="34" charset="0"/>
              <a:buChar char="•"/>
            </a:pPr>
            <a:r>
              <a:rPr lang="en-US" sz="2200" dirty="0"/>
              <a:t>A prior effort to use </a:t>
            </a:r>
            <a:r>
              <a:rPr lang="en-US" sz="2200" dirty="0" err="1"/>
              <a:t>ArchivesSpace</a:t>
            </a:r>
            <a:r>
              <a:rPr lang="en-US" sz="2200" dirty="0"/>
              <a:t> created just over 540 resource records. </a:t>
            </a:r>
          </a:p>
          <a:p>
            <a:pPr marL="285750" indent="-285750">
              <a:buFont typeface="Arial" panose="020B0604020202020204" pitchFamily="34" charset="0"/>
              <a:buChar char="•"/>
            </a:pPr>
            <a:r>
              <a:rPr lang="en-US" sz="2200" dirty="0"/>
              <a:t>Did not follow DACS formatting. </a:t>
            </a:r>
          </a:p>
          <a:p>
            <a:pPr marL="285750" indent="-285750">
              <a:buFont typeface="Arial" panose="020B0604020202020204" pitchFamily="34" charset="0"/>
              <a:buChar char="•"/>
            </a:pPr>
            <a:r>
              <a:rPr lang="en-US" sz="2200" dirty="0"/>
              <a:t>Included very small collections that would not normally get a finding aid. </a:t>
            </a:r>
            <a:endParaRPr lang="en-US" sz="2200" dirty="0">
              <a:cs typeface="Calibri"/>
            </a:endParaRPr>
          </a:p>
          <a:p>
            <a:pPr marL="285750" indent="-285750">
              <a:buFont typeface="Arial" panose="020B0604020202020204" pitchFamily="34" charset="0"/>
              <a:buChar char="•"/>
            </a:pPr>
            <a:r>
              <a:rPr lang="en-US" sz="2200" dirty="0"/>
              <a:t>Duplicated records that were available in our catalog, with no new information. </a:t>
            </a:r>
          </a:p>
        </p:txBody>
      </p:sp>
    </p:spTree>
    <p:extLst>
      <p:ext uri="{BB962C8B-B14F-4D97-AF65-F5344CB8AC3E}">
        <p14:creationId xmlns:p14="http://schemas.microsoft.com/office/powerpoint/2010/main" val="992809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179B-5F7E-4317-943A-D0C4B95EC954}"/>
              </a:ext>
            </a:extLst>
          </p:cNvPr>
          <p:cNvSpPr>
            <a:spLocks noGrp="1"/>
          </p:cNvSpPr>
          <p:nvPr>
            <p:ph type="title"/>
          </p:nvPr>
        </p:nvSpPr>
        <p:spPr>
          <a:xfrm>
            <a:off x="3860778" y="281032"/>
            <a:ext cx="4470443" cy="530225"/>
          </a:xfrm>
        </p:spPr>
        <p:txBody>
          <a:bodyPr>
            <a:normAutofit fontScale="90000"/>
          </a:bodyPr>
          <a:lstStyle/>
          <a:p>
            <a:r>
              <a:rPr lang="en-US" dirty="0"/>
              <a:t>Cleaning Up </a:t>
            </a:r>
            <a:r>
              <a:rPr lang="en-US" dirty="0" err="1"/>
              <a:t>ArchivesSpace</a:t>
            </a:r>
            <a:endParaRPr lang="en-US" dirty="0"/>
          </a:p>
        </p:txBody>
      </p:sp>
      <p:pic>
        <p:nvPicPr>
          <p:cNvPr id="6" name="Content Placeholder 5" descr="A screenshot of a social media post&#10;&#10;Description automatically generated">
            <a:extLst>
              <a:ext uri="{FF2B5EF4-FFF2-40B4-BE49-F238E27FC236}">
                <a16:creationId xmlns:a16="http://schemas.microsoft.com/office/drawing/2014/main" id="{F944AD94-819F-4655-A11B-40158E5292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8784" y="1318457"/>
            <a:ext cx="6664873" cy="4221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a:extLst>
              <a:ext uri="{FF2B5EF4-FFF2-40B4-BE49-F238E27FC236}">
                <a16:creationId xmlns:a16="http://schemas.microsoft.com/office/drawing/2014/main" id="{60874F73-7E20-41CA-AC0D-099851EC65F9}"/>
              </a:ext>
            </a:extLst>
          </p:cNvPr>
          <p:cNvSpPr>
            <a:spLocks noGrp="1"/>
          </p:cNvSpPr>
          <p:nvPr>
            <p:ph type="body" sz="half" idx="2"/>
          </p:nvPr>
        </p:nvSpPr>
        <p:spPr>
          <a:xfrm>
            <a:off x="774473" y="1318457"/>
            <a:ext cx="3932237" cy="4221086"/>
          </a:xfrm>
        </p:spPr>
        <p:txBody>
          <a:bodyPr/>
          <a:lstStyle/>
          <a:p>
            <a:pPr marL="285750" indent="-285750">
              <a:buFont typeface="Arial" panose="020B0604020202020204" pitchFamily="34" charset="0"/>
              <a:buChar char="•"/>
            </a:pPr>
            <a:r>
              <a:rPr lang="en-US" sz="2200" dirty="0"/>
              <a:t>University Libraries implements plan to link pdf finding aids as external documents. </a:t>
            </a:r>
          </a:p>
          <a:p>
            <a:pPr marL="285750" indent="-285750">
              <a:buFont typeface="Arial" panose="020B0604020202020204" pitchFamily="34" charset="0"/>
              <a:buChar char="•"/>
            </a:pPr>
            <a:r>
              <a:rPr lang="en-US" sz="2200" dirty="0"/>
              <a:t>Creates way to make information accessible, while updating legacy finding aids from the old website. </a:t>
            </a:r>
          </a:p>
          <a:p>
            <a:pPr marL="285750" indent="-285750">
              <a:buFont typeface="Arial" panose="020B0604020202020204" pitchFamily="34" charset="0"/>
              <a:buChar char="•"/>
            </a:pPr>
            <a:r>
              <a:rPr lang="en-US" sz="2200" dirty="0"/>
              <a:t>Converting those pdf finding aids into full </a:t>
            </a:r>
            <a:r>
              <a:rPr lang="en-US" sz="2200" dirty="0" err="1"/>
              <a:t>ArchivesSpace</a:t>
            </a:r>
            <a:r>
              <a:rPr lang="en-US" sz="2200" dirty="0"/>
              <a:t> records.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83758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4395</TotalTime>
  <Words>4511</Words>
  <Application>Microsoft Macintosh PowerPoint</Application>
  <PresentationFormat>Widescreen</PresentationFormat>
  <Paragraphs>508</Paragraphs>
  <Slides>64</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Arial</vt:lpstr>
      <vt:lpstr>Avenir Book</vt:lpstr>
      <vt:lpstr>Avenir Medium</vt:lpstr>
      <vt:lpstr>Avenir Next</vt:lpstr>
      <vt:lpstr>Avenir Next Demi Bold</vt:lpstr>
      <vt:lpstr>Avenir Next Medium</vt:lpstr>
      <vt:lpstr>Avenir Roman</vt:lpstr>
      <vt:lpstr>Calibri</vt:lpstr>
      <vt:lpstr>Calibri Light</vt:lpstr>
      <vt:lpstr>FontAwesome</vt:lpstr>
      <vt:lpstr>Office Theme</vt:lpstr>
      <vt:lpstr>PowerPoint Presentation</vt:lpstr>
      <vt:lpstr>PowerPoint Presentation</vt:lpstr>
      <vt:lpstr>PowerPoint Presentation</vt:lpstr>
      <vt:lpstr>PowerPoint Presentation</vt:lpstr>
      <vt:lpstr>Code of Conduct</vt:lpstr>
      <vt:lpstr>Legacy Finding Aids and ArchivesSpace (Re)implementation</vt:lpstr>
      <vt:lpstr>Before ArchivesSpace</vt:lpstr>
      <vt:lpstr>PowerPoint Presentation</vt:lpstr>
      <vt:lpstr>Cleaning Up ArchivesSpace</vt:lpstr>
      <vt:lpstr>Clean Up Continued</vt:lpstr>
      <vt:lpstr>Show us Your Implementation:  Wilson Special Collections Library</vt:lpstr>
      <vt:lpstr>About Us</vt:lpstr>
      <vt:lpstr>Collection Management History</vt:lpstr>
      <vt:lpstr>Implementation Phase 1</vt:lpstr>
      <vt:lpstr>PowerPoint Presentation</vt:lpstr>
      <vt:lpstr>Implementation Phase 2</vt:lpstr>
      <vt:lpstr>PowerPoint Presentation</vt:lpstr>
      <vt:lpstr>PowerPoint Presentation</vt:lpstr>
      <vt:lpstr>PowerPoint Presentation</vt:lpstr>
      <vt:lpstr>Implementation Phase 3</vt:lpstr>
      <vt:lpstr>PowerPoint Presentation</vt:lpstr>
      <vt:lpstr>Implementation Phase 3</vt:lpstr>
      <vt:lpstr>Questions? Advice?</vt:lpstr>
      <vt:lpstr>Beginner’s  pluck</vt:lpstr>
      <vt:lpstr>Introductions</vt:lpstr>
      <vt:lpstr>Implementation</vt:lpstr>
      <vt:lpstr>Issues</vt:lpstr>
      <vt:lpstr>PowerPoint Presentation</vt:lpstr>
      <vt:lpstr>Georgia State University Special Collections and Archives </vt:lpstr>
      <vt:lpstr>PowerPoint Presentation</vt:lpstr>
      <vt:lpstr>Background</vt:lpstr>
      <vt:lpstr>Preparation for migration</vt:lpstr>
      <vt:lpstr>PowerPoint Presentation</vt:lpstr>
      <vt:lpstr>Technical administration</vt:lpstr>
      <vt:lpstr>PowerPoint Presentation</vt:lpstr>
      <vt:lpstr>PowerPoint Presentation</vt:lpstr>
      <vt:lpstr>Archivists’ experience</vt:lpstr>
      <vt:lpstr>Future projects and lessons learned</vt:lpstr>
      <vt:lpstr>PowerPoint Presentation</vt:lpstr>
      <vt:lpstr>PowerPoint Presentation</vt:lpstr>
      <vt:lpstr>ArchivesSpace Past</vt:lpstr>
      <vt:lpstr>ArchivesSpace Now</vt:lpstr>
      <vt:lpstr>ArchivesSpace in the Near Future</vt:lpstr>
      <vt:lpstr>Lessons Learned</vt:lpstr>
      <vt:lpstr>Questions</vt:lpstr>
      <vt:lpstr>Utilitarian not Utopian:</vt:lpstr>
      <vt:lpstr>Main Challenges at USC Upstate</vt:lpstr>
      <vt:lpstr>v1.3.0 – It’s not pretty, but it gets the job done…</vt:lpstr>
      <vt:lpstr>Beyond required elements </vt:lpstr>
      <vt:lpstr>Need input from the Hive Mind…</vt:lpstr>
      <vt:lpstr>ArchivesSpace  at the AUC</vt:lpstr>
      <vt:lpstr>Decision to Implement - 2015</vt:lpstr>
      <vt:lpstr>Migrating from Archivists’ Toolkit</vt:lpstr>
      <vt:lpstr>Using ArchivesSpace</vt:lpstr>
      <vt:lpstr>PUI User Study - 2018</vt:lpstr>
      <vt:lpstr>Customizing the PUI</vt:lpstr>
      <vt:lpstr>ArchivesSpace Now at the AUC</vt:lpstr>
      <vt:lpstr>PowerPoint Presentation</vt:lpstr>
      <vt:lpstr>PowerPoint Presentation</vt:lpstr>
      <vt:lpstr>PowerPoint Presentation</vt:lpstr>
      <vt:lpstr>The Avery Research Center for African American History and Culture</vt:lpstr>
      <vt:lpstr>Avery Overview</vt:lpstr>
      <vt:lpstr>The Lucille Simmons Whipper Papers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Crouch</dc:creator>
  <cp:lastModifiedBy>Jessica Crouch</cp:lastModifiedBy>
  <cp:revision>22</cp:revision>
  <dcterms:created xsi:type="dcterms:W3CDTF">2019-07-24T13:31:36Z</dcterms:created>
  <dcterms:modified xsi:type="dcterms:W3CDTF">2019-11-15T04:03:20Z</dcterms:modified>
</cp:coreProperties>
</file>