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9"/>
  </p:notesMasterIdLst>
  <p:sldIdLst>
    <p:sldId id="256" r:id="rId2"/>
    <p:sldId id="257" r:id="rId3"/>
    <p:sldId id="258" r:id="rId4"/>
    <p:sldId id="267" r:id="rId5"/>
    <p:sldId id="266" r:id="rId6"/>
    <p:sldId id="269" r:id="rId7"/>
    <p:sldId id="268" r:id="rId8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8721" autoAdjust="0"/>
  </p:normalViewPr>
  <p:slideViewPr>
    <p:cSldViewPr snapToGrid="0">
      <p:cViewPr varScale="1">
        <p:scale>
          <a:sx n="79" d="100"/>
          <a:sy n="79" d="100"/>
        </p:scale>
        <p:origin x="25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* Included in default spawn but UNLV did not add subjects or classifications</a:t>
            </a:r>
            <a:r>
              <a:rPr lang="en-US" sz="1100" b="0" i="0" u="none" strike="noStrike" cap="none" baseline="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its accession records. UNLV has the plugin to add one subject and one classification with spawn from accession record to resource record.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3257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100" b="0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</a:t>
            </a: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31109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6368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71600"/>
            <a:ext cx="9144000" cy="54863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UNLV-Libraries/ArchivesSpace-authority-project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Seth.shaw@unlv.edu" TargetMode="External"/><Relationship Id="rId5" Type="http://schemas.openxmlformats.org/officeDocument/2006/relationships/hyperlink" Target="mailto:karla.irwin@unlv.edu" TargetMode="External"/><Relationship Id="rId4" Type="http://schemas.openxmlformats.org/officeDocument/2006/relationships/hyperlink" Target="http://bit.ly/osodunl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/>
        </p:nvSpPr>
        <p:spPr>
          <a:xfrm>
            <a:off x="669900" y="3400496"/>
            <a:ext cx="8474100" cy="16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r>
              <a:rPr lang="en-US" sz="2200" b="1" i="0" u="none" strike="noStrike" cap="none" dirty="0" smtClean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Karla Irwin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r>
              <a:rPr lang="en-US" sz="2200" b="0" i="0" u="none" strike="noStrike" cap="none" dirty="0" smtClean="0">
                <a:solidFill>
                  <a:srgbClr val="000000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Special Collections and Archives Technical Services Librarian</a:t>
            </a:r>
            <a:endParaRPr sz="2200" dirty="0">
              <a:latin typeface="Georgia" panose="02040502050405020303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1" i="0" u="none" strike="noStrike" cap="none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r>
              <a:rPr lang="en-US" sz="2200" b="1" i="0" u="none" strike="noStrike" cap="none" dirty="0">
                <a:solidFill>
                  <a:srgbClr val="999999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ArchivesSpace Member Forum</a:t>
            </a:r>
            <a:endParaRPr sz="2200" b="1" i="0" u="none" strike="noStrike" cap="none" dirty="0">
              <a:solidFill>
                <a:srgbClr val="999999"/>
              </a:solidFill>
              <a:latin typeface="Georgia" panose="02040502050405020303" pitchFamily="18" charset="0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r>
              <a:rPr lang="en-US" sz="2200" b="1" i="0" u="none" strike="noStrike" cap="none" dirty="0" smtClean="0">
                <a:solidFill>
                  <a:srgbClr val="999999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Austin, Texas · </a:t>
            </a:r>
            <a:r>
              <a:rPr lang="en-US" sz="2200" b="1" dirty="0" smtClean="0">
                <a:solidFill>
                  <a:srgbClr val="999999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 </a:t>
            </a:r>
            <a:r>
              <a:rPr lang="en-US" sz="2200" b="1" i="0" u="none" strike="noStrike" cap="none" dirty="0">
                <a:solidFill>
                  <a:srgbClr val="999999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August 2, </a:t>
            </a:r>
            <a:r>
              <a:rPr lang="en-US" sz="2200" b="1" i="0" u="none" strike="noStrike" cap="none" dirty="0" smtClean="0">
                <a:solidFill>
                  <a:srgbClr val="999999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2019</a:t>
            </a:r>
            <a:endParaRPr sz="2200" dirty="0">
              <a:latin typeface="Georgia" panose="02040502050405020303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3" name="Google Shape;13;p3"/>
          <p:cNvSpPr txBox="1"/>
          <p:nvPr/>
        </p:nvSpPr>
        <p:spPr>
          <a:xfrm>
            <a:off x="203550" y="867318"/>
            <a:ext cx="8736900" cy="13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Clr>
                <a:srgbClr val="CC0000"/>
              </a:buClr>
            </a:pPr>
            <a:r>
              <a:rPr lang="en-US" sz="3600" b="1" dirty="0" smtClean="0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Plug </a:t>
            </a:r>
            <a:r>
              <a:rPr lang="en-US" sz="3600" b="1" dirty="0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In Show </a:t>
            </a:r>
            <a:r>
              <a:rPr lang="en-US" sz="3600" b="1" dirty="0" smtClean="0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and Tell: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r>
              <a:rPr lang="en-US" sz="3600" b="1" dirty="0" smtClean="0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Enhancing ArchivesSpace Spawn Functionality </a:t>
            </a:r>
            <a:endParaRPr sz="3600" b="1" dirty="0">
              <a:solidFill>
                <a:srgbClr val="CC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/>
        </p:nvSpPr>
        <p:spPr>
          <a:xfrm>
            <a:off x="870438" y="1033260"/>
            <a:ext cx="7086600" cy="52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1" i="0" u="none" strike="noStrike" cap="none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r>
              <a:rPr lang="en-US" sz="2200" b="1" i="0" u="none" strike="noStrike" cap="none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Began ASpace implementation in </a:t>
            </a:r>
            <a:r>
              <a:rPr lang="en-US" sz="2200" b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April </a:t>
            </a:r>
            <a:r>
              <a:rPr lang="en-US" sz="2200" b="1" i="0" u="none" strike="noStrike" cap="none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2014 </a:t>
            </a:r>
            <a:endParaRPr sz="2000" dirty="0" smtClean="0">
              <a:latin typeface="Georgia" panose="02040502050405020303" pitchFamily="18" charset="0"/>
            </a:endParaRPr>
          </a:p>
          <a:p>
            <a:pPr marL="914400" lvl="1" indent="-368300">
              <a:buClr>
                <a:srgbClr val="434343"/>
              </a:buClr>
              <a:buSzPts val="2200"/>
              <a:buFont typeface="Georgia"/>
              <a:buChar char="○"/>
            </a:pPr>
            <a:r>
              <a:rPr lang="en-US" sz="20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c</a:t>
            </a:r>
            <a:r>
              <a:rPr lang="en-US" sz="20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urrently using v 2.5.1</a:t>
            </a:r>
            <a:endParaRPr lang="en-US" sz="20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r>
              <a:rPr lang="en-US" sz="2200" b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No previous collection management system</a:t>
            </a:r>
            <a:endParaRPr sz="20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000"/>
              <a:buFont typeface="Georgia"/>
              <a:buChar char="○"/>
            </a:pPr>
            <a:r>
              <a:rPr lang="en-US" sz="20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diverse sources of legacy metadata: hand-written logs, typed print-only inventories, homegrown and proprietary databases, electronic docs...</a:t>
            </a:r>
            <a:endParaRPr sz="2000" dirty="0">
              <a:solidFill>
                <a:schemeClr val="dk1"/>
              </a:solidFill>
            </a:endParaRPr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Georgia"/>
              <a:buChar char="○"/>
            </a:pPr>
            <a:r>
              <a:rPr lang="en-US" sz="20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3,000+ individual oral history interview records</a:t>
            </a:r>
          </a:p>
          <a:p>
            <a:pPr marL="546100" lvl="1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</a:pPr>
            <a:endParaRPr sz="2000" dirty="0" smtClean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r>
              <a:rPr lang="en-US" sz="2200" b="1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Batch create accession records</a:t>
            </a:r>
          </a:p>
          <a:p>
            <a:pPr marL="914400" lvl="0" indent="-368300">
              <a:buClr>
                <a:srgbClr val="434343"/>
              </a:buClr>
              <a:buSzPts val="2200"/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export legacy collection-level description from homegrown databases as CSV</a:t>
            </a:r>
          </a:p>
          <a:p>
            <a:pPr marL="914400" lvl="0" indent="-368300">
              <a:buClr>
                <a:srgbClr val="434343"/>
              </a:buClr>
              <a:buSzPts val="2200"/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transform </a:t>
            </a:r>
            <a:r>
              <a:rPr lang="en-US" sz="20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and map CSV to ASpace accession import</a:t>
            </a:r>
          </a:p>
          <a:p>
            <a:pPr marL="914400" lvl="0" indent="-368300">
              <a:buClr>
                <a:srgbClr val="434343"/>
              </a:buClr>
              <a:buSzPts val="22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batch import CSV as accession record</a:t>
            </a:r>
            <a:endParaRPr sz="20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20" name="Google Shape;20;p4"/>
          <p:cNvSpPr txBox="1"/>
          <p:nvPr/>
        </p:nvSpPr>
        <p:spPr>
          <a:xfrm>
            <a:off x="795000" y="275528"/>
            <a:ext cx="7782600" cy="10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r>
              <a:rPr lang="en-US" sz="4800" b="1" dirty="0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Background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/>
        </p:nvSpPr>
        <p:spPr>
          <a:xfrm>
            <a:off x="616710" y="881468"/>
            <a:ext cx="7752000" cy="4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Georgia"/>
              <a:buChar char="★"/>
            </a:pPr>
            <a:r>
              <a:rPr lang="en-US" sz="2200" b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Represent all our holdings in </a:t>
            </a:r>
            <a:r>
              <a:rPr lang="en-US" sz="2200" b="1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ArchivesSpace</a:t>
            </a:r>
            <a:endParaRPr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914400" lvl="1" indent="-355600">
              <a:buClr>
                <a:srgbClr val="434343"/>
              </a:buClr>
              <a:buSzPts val="2000"/>
              <a:buFont typeface="Georgia"/>
              <a:buChar char="○"/>
            </a:pPr>
            <a:r>
              <a:rPr lang="en-US" sz="22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Backlog Elimination Project 2017-2020</a:t>
            </a:r>
            <a:endParaRPr lang="en-US" sz="2200" dirty="0">
              <a:solidFill>
                <a:schemeClr val="dk1"/>
              </a:solidFill>
            </a:endParaRPr>
          </a:p>
          <a:p>
            <a:pPr marL="914400" lvl="1" indent="-368300">
              <a:buClr>
                <a:srgbClr val="434343"/>
              </a:buClr>
              <a:buSzPts val="2200"/>
              <a:buFont typeface="Georgia"/>
              <a:buChar char="○"/>
            </a:pPr>
            <a:r>
              <a:rPr lang="en-US" sz="22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p</a:t>
            </a:r>
            <a:r>
              <a:rPr lang="en-US" sz="22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repare for new DAMS (soft launch early 2020)</a:t>
            </a: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Georgia"/>
              <a:buChar char="○"/>
            </a:pPr>
            <a:r>
              <a:rPr lang="en-US" sz="22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</a:t>
            </a:r>
            <a:r>
              <a:rPr lang="en-US" sz="22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pawn </a:t>
            </a:r>
            <a:r>
              <a:rPr lang="en-US" sz="22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resources from legacy </a:t>
            </a:r>
            <a:r>
              <a:rPr lang="en-US" sz="2200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accessions</a:t>
            </a:r>
          </a:p>
          <a:p>
            <a:pPr marL="546100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</a:pPr>
            <a:endParaRPr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Georgia"/>
              <a:buChar char="★"/>
            </a:pPr>
            <a:r>
              <a:rPr lang="en-US" sz="2200" b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Improve workflow </a:t>
            </a:r>
            <a:r>
              <a:rPr lang="en-US" sz="2200" b="1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efficiencies</a:t>
            </a: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</a:pPr>
            <a:endParaRPr lang="en-US"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Georgia"/>
              <a:buChar char="★"/>
            </a:pPr>
            <a:r>
              <a:rPr lang="en-US" sz="2200" b="1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Standardize legacy metadata (DACS compliant)</a:t>
            </a: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</a:pPr>
            <a:endParaRPr lang="en-US"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buClr>
                <a:srgbClr val="999999"/>
              </a:buClr>
            </a:pPr>
            <a:r>
              <a:rPr lang="en-US" sz="2200" b="1" i="1" dirty="0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rPr>
              <a:t>Plugin function goals </a:t>
            </a:r>
            <a:endParaRPr lang="en-US" sz="2400" dirty="0"/>
          </a:p>
          <a:p>
            <a:pPr lvl="0">
              <a:buClr>
                <a:srgbClr val="434343"/>
              </a:buClr>
            </a:pPr>
            <a:r>
              <a:rPr lang="en-US" sz="2200" b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Batch spawn resources from accessions</a:t>
            </a:r>
            <a:endParaRPr lang="en-US" sz="2400" dirty="0"/>
          </a:p>
          <a:p>
            <a:pPr marL="914400" lvl="0" indent="-368300">
              <a:buClr>
                <a:srgbClr val="434343"/>
              </a:buClr>
              <a:buSzPts val="2200"/>
              <a:buFont typeface="Georgia"/>
              <a:buChar char="●"/>
            </a:pPr>
            <a:r>
              <a:rPr lang="en-US" sz="22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spawn multiple resources (rather than one at a time)</a:t>
            </a:r>
            <a:endParaRPr lang="en-US" sz="2400" dirty="0"/>
          </a:p>
          <a:p>
            <a:pPr marL="914400" lvl="0" indent="-368300">
              <a:buClr>
                <a:srgbClr val="434343"/>
              </a:buClr>
              <a:buSzPts val="2200"/>
              <a:buFont typeface="Georgia"/>
              <a:buChar char="●"/>
            </a:pPr>
            <a:r>
              <a:rPr lang="en-US" sz="22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auto-populate several required note fields upon spawn</a:t>
            </a:r>
          </a:p>
          <a:p>
            <a:pPr marL="914400" lvl="0" indent="-368300">
              <a:buClr>
                <a:srgbClr val="434343"/>
              </a:buClr>
              <a:buSzPts val="2200"/>
              <a:buFont typeface="Georgia"/>
              <a:buChar char="●"/>
            </a:pPr>
            <a:r>
              <a:rPr lang="en-US" sz="2200" dirty="0">
                <a:solidFill>
                  <a:srgbClr val="434343"/>
                </a:solidFill>
                <a:latin typeface="Georgia"/>
                <a:sym typeface="Georgia"/>
              </a:rPr>
              <a:t>spawn all content in accession record</a:t>
            </a:r>
            <a:endParaRPr lang="en-US" sz="2400" dirty="0"/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</a:pPr>
            <a:endParaRPr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endParaRPr dirty="0"/>
          </a:p>
        </p:txBody>
      </p:sp>
      <p:sp>
        <p:nvSpPr>
          <p:cNvPr id="26" name="Google Shape;26;p5"/>
          <p:cNvSpPr txBox="1"/>
          <p:nvPr/>
        </p:nvSpPr>
        <p:spPr>
          <a:xfrm>
            <a:off x="616710" y="213982"/>
            <a:ext cx="73590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r>
              <a:rPr lang="en-US" sz="4800" b="1" dirty="0" smtClean="0">
                <a:solidFill>
                  <a:srgbClr val="CC0000"/>
                </a:solidFill>
                <a:latin typeface="Georgia"/>
                <a:ea typeface="Georgia"/>
                <a:cs typeface="Georgia"/>
                <a:sym typeface="Georgia"/>
              </a:rPr>
              <a:t>Goals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/>
        </p:nvSpPr>
        <p:spPr>
          <a:xfrm>
            <a:off x="616710" y="881468"/>
            <a:ext cx="7752000" cy="4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889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</a:pPr>
            <a:endParaRPr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endParaRPr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999434"/>
              </p:ext>
            </p:extLst>
          </p:nvPr>
        </p:nvGraphicFramePr>
        <p:xfrm>
          <a:off x="738631" y="121919"/>
          <a:ext cx="7978649" cy="585216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674754">
                  <a:extLst>
                    <a:ext uri="{9D8B030D-6E8A-4147-A177-3AD203B41FA5}">
                      <a16:colId xmlns:a16="http://schemas.microsoft.com/office/drawing/2014/main" val="325858697"/>
                    </a:ext>
                  </a:extLst>
                </a:gridCol>
                <a:gridCol w="4303895">
                  <a:extLst>
                    <a:ext uri="{9D8B030D-6E8A-4147-A177-3AD203B41FA5}">
                      <a16:colId xmlns:a16="http://schemas.microsoft.com/office/drawing/2014/main" val="792187848"/>
                    </a:ext>
                  </a:extLst>
                </a:gridCol>
              </a:tblGrid>
              <a:tr h="67551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ArchivesSpace Default Spawn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aseline="0" dirty="0" smtClean="0"/>
                        <a:t>Additional Fields to Spawn/</a:t>
                      </a:r>
                      <a:r>
                        <a:rPr lang="en-US" sz="2000" baseline="0" dirty="0" err="1" smtClean="0"/>
                        <a:t>Autopopulate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809890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Title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Identifier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2947397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Date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Level of description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0287890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Extent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Restrictions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2751862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Related</a:t>
                      </a:r>
                      <a:r>
                        <a:rPr lang="en-US" sz="2000" baseline="0" dirty="0" smtClean="0"/>
                        <a:t> Accession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General Note 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244896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Agent(s)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Conditions Governing Access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17790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Scope and Contents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Conditions Governing Use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58288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Subject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Subject*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0460834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Classification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Classification*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6298352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Physical Description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EAD ID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386610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Finding</a:t>
                      </a:r>
                      <a:r>
                        <a:rPr lang="en-US" sz="2000" baseline="0" dirty="0" smtClean="0"/>
                        <a:t> Aid Date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2555721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Finding Aid Author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74169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Description</a:t>
                      </a:r>
                      <a:r>
                        <a:rPr lang="en-US" sz="2000" baseline="0" dirty="0" smtClean="0"/>
                        <a:t> Rules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829982"/>
                  </a:ext>
                </a:extLst>
              </a:tr>
              <a:tr h="381811">
                <a:tc>
                  <a:txBody>
                    <a:bodyPr/>
                    <a:lstStyle/>
                    <a:p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Language of Description</a:t>
                      </a:r>
                      <a:endParaRPr lang="en-US" sz="2000" dirty="0">
                        <a:latin typeface="Georgia" panose="02040502050405020303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541595"/>
                  </a:ext>
                </a:extLst>
              </a:tr>
            </a:tbl>
          </a:graphicData>
        </a:graphic>
      </p:graphicFrame>
      <p:sp>
        <p:nvSpPr>
          <p:cNvPr id="6" name="Google Shape;26;p5"/>
          <p:cNvSpPr txBox="1"/>
          <p:nvPr/>
        </p:nvSpPr>
        <p:spPr>
          <a:xfrm>
            <a:off x="-1256397" y="6733628"/>
            <a:ext cx="7359000" cy="10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29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/>
        </p:nvSpPr>
        <p:spPr>
          <a:xfrm>
            <a:off x="1231825" y="1720900"/>
            <a:ext cx="74622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endParaRPr sz="1400" b="0" i="0" u="none" strike="noStrike" cap="none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1" i="0" u="none" strike="noStrike" cap="none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Georgia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414141" y="451375"/>
            <a:ext cx="7687200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endParaRPr dirty="0"/>
          </a:p>
        </p:txBody>
      </p:sp>
      <p:sp>
        <p:nvSpPr>
          <p:cNvPr id="81" name="Google Shape;81;p13"/>
          <p:cNvSpPr txBox="1"/>
          <p:nvPr/>
        </p:nvSpPr>
        <p:spPr>
          <a:xfrm>
            <a:off x="303339" y="5247925"/>
            <a:ext cx="4240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Georgia"/>
              <a:buNone/>
            </a:pPr>
            <a:endParaRPr dirty="0"/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1" y="775767"/>
            <a:ext cx="8367046" cy="4788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/>
        </p:nvSpPr>
        <p:spPr>
          <a:xfrm>
            <a:off x="1231825" y="1720900"/>
            <a:ext cx="74622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endParaRPr sz="1400" b="0" i="0" u="none" strike="noStrike" cap="none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1" i="0" u="none" strike="noStrike" cap="none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Georgia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414141" y="451375"/>
            <a:ext cx="7687200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endParaRPr dirty="0"/>
          </a:p>
        </p:txBody>
      </p:sp>
      <p:sp>
        <p:nvSpPr>
          <p:cNvPr id="81" name="Google Shape;81;p13"/>
          <p:cNvSpPr txBox="1"/>
          <p:nvPr/>
        </p:nvSpPr>
        <p:spPr>
          <a:xfrm>
            <a:off x="303339" y="5247925"/>
            <a:ext cx="4240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Georgia"/>
              <a:buNone/>
            </a:pPr>
            <a:endParaRPr dirty="0"/>
          </a:p>
        </p:txBody>
      </p:sp>
      <p:pic>
        <p:nvPicPr>
          <p:cNvPr id="3" name="39C93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43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15" y="615462"/>
            <a:ext cx="8862647" cy="463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9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/>
        </p:nvSpPr>
        <p:spPr>
          <a:xfrm>
            <a:off x="1231825" y="1537174"/>
            <a:ext cx="7462200" cy="31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Font typeface="Georgia"/>
              <a:buNone/>
            </a:pPr>
            <a:r>
              <a:rPr lang="en-US" sz="2400" b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Code shared through GitHub:</a:t>
            </a:r>
            <a:endParaRPr dirty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2200" dirty="0" smtClean="0">
                <a:latin typeface="Georgia" panose="02040502050405020303" pitchFamily="18" charset="0"/>
                <a:hlinkClick r:id="rId3"/>
              </a:rPr>
              <a:t>https://github.com/UNLV-Libraries/ArchivesSpace-authority-project</a:t>
            </a:r>
            <a:endParaRPr lang="en-US" sz="2200" dirty="0" smtClean="0">
              <a:latin typeface="Georgia" panose="02040502050405020303" pitchFamily="18" charset="0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endParaRPr sz="2200" b="1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2400" b="1" i="1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Open-Source Opens Doors: A Case Study on Extending ArchivesSpace Code at UNLV </a:t>
            </a:r>
            <a:r>
              <a:rPr lang="en-US" sz="2400" b="1" i="1" dirty="0" smtClean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</a:rPr>
              <a:t>Libraries</a:t>
            </a:r>
          </a:p>
          <a:p>
            <a:pPr lvl="0">
              <a:lnSpc>
                <a:spcPct val="115000"/>
              </a:lnSpc>
              <a:buClr>
                <a:schemeClr val="dk1"/>
              </a:buClr>
            </a:pPr>
            <a:r>
              <a:rPr lang="en-US" sz="2200" dirty="0">
                <a:solidFill>
                  <a:srgbClr val="434343"/>
                </a:solidFill>
                <a:latin typeface="Georgia"/>
                <a:ea typeface="Georgia"/>
                <a:cs typeface="Georgia"/>
                <a:sym typeface="Georgia"/>
                <a:hlinkClick r:id="rId4"/>
              </a:rPr>
              <a:t>http://bit.ly/osodunlv</a:t>
            </a:r>
            <a:endParaRPr sz="2200" b="0" u="none" strike="noStrike" cap="none" dirty="0" smtClean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1" i="0" u="none" strike="noStrike" cap="none" dirty="0">
              <a:solidFill>
                <a:srgbClr val="43434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dirty="0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Georgia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88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dirty="0">
              <a:solidFill>
                <a:srgbClr val="0000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1231825" y="372244"/>
            <a:ext cx="7687200" cy="10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Font typeface="Georgia"/>
              <a:buNone/>
            </a:pPr>
            <a:r>
              <a:rPr lang="en-US" sz="4800" b="1" dirty="0" smtClean="0">
                <a:solidFill>
                  <a:srgbClr val="CC0000"/>
                </a:solidFill>
                <a:latin typeface="Georgia"/>
                <a:sym typeface="Georgia"/>
              </a:rPr>
              <a:t>Further Information</a:t>
            </a:r>
            <a:endParaRPr dirty="0"/>
          </a:p>
        </p:txBody>
      </p:sp>
      <p:sp>
        <p:nvSpPr>
          <p:cNvPr id="81" name="Google Shape;81;p13"/>
          <p:cNvSpPr txBox="1"/>
          <p:nvPr/>
        </p:nvSpPr>
        <p:spPr>
          <a:xfrm>
            <a:off x="118701" y="5107248"/>
            <a:ext cx="4240500" cy="14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Font typeface="Georgia"/>
              <a:buNone/>
            </a:pPr>
            <a:r>
              <a:rPr lang="en-US" sz="2200" b="0" i="1" u="none" strike="noStrike" cap="none" dirty="0">
                <a:solidFill>
                  <a:srgbClr val="666666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Contact </a:t>
            </a:r>
            <a:r>
              <a:rPr lang="en-US" sz="2200" i="1" dirty="0" smtClean="0">
                <a:solidFill>
                  <a:srgbClr val="666666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us</a:t>
            </a:r>
            <a:r>
              <a:rPr lang="en-US" sz="2200" b="0" i="1" u="none" strike="noStrike" cap="none" dirty="0" smtClean="0">
                <a:solidFill>
                  <a:srgbClr val="666666"/>
                </a:solidFill>
                <a:latin typeface="Georgia" panose="02040502050405020303" pitchFamily="18" charset="0"/>
                <a:ea typeface="Georgia"/>
                <a:cs typeface="Georgia"/>
                <a:sym typeface="Georgia"/>
              </a:rPr>
              <a:t>:</a:t>
            </a:r>
            <a:endParaRPr sz="2200" dirty="0">
              <a:latin typeface="Georgia" panose="02040502050405020303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9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</a:pPr>
            <a:r>
              <a:rPr lang="en-US" sz="2200" u="sng" dirty="0" smtClean="0">
                <a:solidFill>
                  <a:schemeClr val="hlink"/>
                </a:solidFill>
                <a:latin typeface="Georgia" panose="02040502050405020303" pitchFamily="18" charset="0"/>
                <a:hlinkClick r:id="rId5"/>
              </a:rPr>
              <a:t>k</a:t>
            </a:r>
            <a:r>
              <a:rPr lang="en-US" sz="2200" b="0" i="0" u="sng" strike="noStrike" cap="none" dirty="0" smtClean="0">
                <a:solidFill>
                  <a:schemeClr val="hlink"/>
                </a:solidFill>
                <a:latin typeface="Georgia" panose="02040502050405020303" pitchFamily="18" charset="0"/>
                <a:sym typeface="Arial"/>
                <a:hlinkClick r:id="rId5"/>
              </a:rPr>
              <a:t>arla.irwin@unlv.edu</a:t>
            </a:r>
            <a:endParaRPr lang="en-US" sz="2200" b="0" i="0" u="sng" strike="noStrike" cap="none" dirty="0" smtClean="0">
              <a:solidFill>
                <a:schemeClr val="hlink"/>
              </a:solidFill>
              <a:latin typeface="Georgia" panose="02040502050405020303" pitchFamily="18" charset="0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</a:pPr>
            <a:endParaRPr lang="en-US" sz="2200" b="0" i="0" u="sng" strike="noStrike" cap="none" dirty="0" smtClean="0">
              <a:solidFill>
                <a:schemeClr val="hlink"/>
              </a:solidFill>
              <a:latin typeface="Georgia" panose="02040502050405020303" pitchFamily="18" charset="0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Arial"/>
              <a:buNone/>
            </a:pPr>
            <a:r>
              <a:rPr lang="en-US" sz="2200" u="sng" dirty="0">
                <a:solidFill>
                  <a:schemeClr val="hlink"/>
                </a:solidFill>
                <a:latin typeface="Georgia" panose="02040502050405020303" pitchFamily="18" charset="0"/>
                <a:hlinkClick r:id="rId6"/>
              </a:rPr>
              <a:t>s</a:t>
            </a:r>
            <a:r>
              <a:rPr lang="en-US" sz="2200" u="sng" dirty="0" smtClean="0">
                <a:solidFill>
                  <a:schemeClr val="hlink"/>
                </a:solidFill>
                <a:latin typeface="Georgia" panose="02040502050405020303" pitchFamily="18" charset="0"/>
                <a:hlinkClick r:id="rId6"/>
              </a:rPr>
              <a:t>eth.shaw@unlv.edu</a:t>
            </a:r>
            <a:endParaRPr sz="22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86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LVLibraries-PowerPoint-Template-C standard screen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291</Words>
  <Application>Microsoft Office PowerPoint</Application>
  <PresentationFormat>On-screen Show (4:3)</PresentationFormat>
  <Paragraphs>90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Courier New</vt:lpstr>
      <vt:lpstr>Georgia</vt:lpstr>
      <vt:lpstr>UNLVLibraries-PowerPoint-Template-C standard screen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Karla Irwin</cp:lastModifiedBy>
  <cp:revision>32</cp:revision>
  <dcterms:modified xsi:type="dcterms:W3CDTF">2019-08-07T14:29:39Z</dcterms:modified>
</cp:coreProperties>
</file>