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3"/>
  </p:notesMasterIdLst>
  <p:handoutMasterIdLst>
    <p:handoutMasterId r:id="rId24"/>
  </p:handoutMasterIdLst>
  <p:sldIdLst>
    <p:sldId id="314" r:id="rId5"/>
    <p:sldId id="324" r:id="rId6"/>
    <p:sldId id="316" r:id="rId7"/>
    <p:sldId id="317" r:id="rId8"/>
    <p:sldId id="331" r:id="rId9"/>
    <p:sldId id="323" r:id="rId10"/>
    <p:sldId id="325" r:id="rId11"/>
    <p:sldId id="343" r:id="rId12"/>
    <p:sldId id="328" r:id="rId13"/>
    <p:sldId id="326" r:id="rId14"/>
    <p:sldId id="332" r:id="rId15"/>
    <p:sldId id="335" r:id="rId16"/>
    <p:sldId id="329" r:id="rId17"/>
    <p:sldId id="338" r:id="rId18"/>
    <p:sldId id="340" r:id="rId19"/>
    <p:sldId id="337" r:id="rId20"/>
    <p:sldId id="334" r:id="rId21"/>
    <p:sldId id="341"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1">
          <p15:clr>
            <a:srgbClr val="A4A3A4"/>
          </p15:clr>
        </p15:guide>
        <p15:guide id="2" pos="3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7945"/>
    <a:srgbClr val="990000"/>
    <a:srgbClr val="969696"/>
    <a:srgbClr val="9E9A95"/>
    <a:srgbClr val="382E25"/>
    <a:srgbClr val="31526A"/>
    <a:srgbClr val="690304"/>
    <a:srgbClr val="252626"/>
    <a:srgbClr val="A6A6A6"/>
    <a:srgbClr val="C6BF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7" autoAdjust="0"/>
    <p:restoredTop sz="75407" autoAdjust="0"/>
  </p:normalViewPr>
  <p:slideViewPr>
    <p:cSldViewPr snapToGrid="0" snapToObjects="1">
      <p:cViewPr varScale="1">
        <p:scale>
          <a:sx n="90" d="100"/>
          <a:sy n="90" d="100"/>
        </p:scale>
        <p:origin x="1464" y="66"/>
      </p:cViewPr>
      <p:guideLst>
        <p:guide orient="horz" pos="3141"/>
        <p:guide pos="3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32" d="100"/>
          <a:sy n="132" d="100"/>
        </p:scale>
        <p:origin x="-5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7859BD-4604-2843-976C-9F2DEE3C79DB}" type="datetimeFigureOut">
              <a:rPr lang="en-US" smtClean="0"/>
              <a:t>5/20/2020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B64456-6A4C-DF40-836A-7ED7CB7228F1}" type="slidenum">
              <a:rPr lang="en-US" smtClean="0"/>
              <a:t>‹#›</a:t>
            </a:fld>
            <a:endParaRPr lang="en-US"/>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08F45-8DB7-E449-85E4-EC04F96DF3AA}" type="datetimeFigureOut">
              <a:rPr lang="en-US" smtClean="0"/>
              <a:t>5/20/2020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6D261-4ACC-5E49-97C5-9D8FD2D9A3AF}" type="slidenum">
              <a:rPr lang="en-US" smtClean="0"/>
              <a:t>‹#›</a:t>
            </a:fld>
            <a:endParaRPr lang="en-US"/>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2</a:t>
            </a:fld>
            <a:endParaRPr lang="en-US"/>
          </a:p>
        </p:txBody>
      </p:sp>
    </p:spTree>
    <p:extLst>
      <p:ext uri="{BB962C8B-B14F-4D97-AF65-F5344CB8AC3E}">
        <p14:creationId xmlns:p14="http://schemas.microsoft.com/office/powerpoint/2010/main" val="229237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3</a:t>
            </a:fld>
            <a:endParaRPr lang="en-US"/>
          </a:p>
        </p:txBody>
      </p:sp>
    </p:spTree>
    <p:extLst>
      <p:ext uri="{BB962C8B-B14F-4D97-AF65-F5344CB8AC3E}">
        <p14:creationId xmlns:p14="http://schemas.microsoft.com/office/powerpoint/2010/main" val="394887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4</a:t>
            </a:fld>
            <a:endParaRPr lang="en-US"/>
          </a:p>
        </p:txBody>
      </p:sp>
    </p:spTree>
    <p:extLst>
      <p:ext uri="{BB962C8B-B14F-4D97-AF65-F5344CB8AC3E}">
        <p14:creationId xmlns:p14="http://schemas.microsoft.com/office/powerpoint/2010/main" val="869210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5</a:t>
            </a:fld>
            <a:endParaRPr lang="en-US"/>
          </a:p>
        </p:txBody>
      </p:sp>
    </p:spTree>
    <p:extLst>
      <p:ext uri="{BB962C8B-B14F-4D97-AF65-F5344CB8AC3E}">
        <p14:creationId xmlns:p14="http://schemas.microsoft.com/office/powerpoint/2010/main" val="85448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6</a:t>
            </a:fld>
            <a:endParaRPr lang="en-US"/>
          </a:p>
        </p:txBody>
      </p:sp>
    </p:spTree>
    <p:extLst>
      <p:ext uri="{BB962C8B-B14F-4D97-AF65-F5344CB8AC3E}">
        <p14:creationId xmlns:p14="http://schemas.microsoft.com/office/powerpoint/2010/main" val="315480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7</a:t>
            </a:fld>
            <a:endParaRPr lang="en-US"/>
          </a:p>
        </p:txBody>
      </p:sp>
    </p:spTree>
    <p:extLst>
      <p:ext uri="{BB962C8B-B14F-4D97-AF65-F5344CB8AC3E}">
        <p14:creationId xmlns:p14="http://schemas.microsoft.com/office/powerpoint/2010/main" val="2539004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8</a:t>
            </a:fld>
            <a:endParaRPr lang="en-US"/>
          </a:p>
        </p:txBody>
      </p:sp>
    </p:spTree>
    <p:extLst>
      <p:ext uri="{BB962C8B-B14F-4D97-AF65-F5344CB8AC3E}">
        <p14:creationId xmlns:p14="http://schemas.microsoft.com/office/powerpoint/2010/main" val="2838006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10</a:t>
            </a:fld>
            <a:endParaRPr lang="en-US"/>
          </a:p>
        </p:txBody>
      </p:sp>
    </p:spTree>
    <p:extLst>
      <p:ext uri="{BB962C8B-B14F-4D97-AF65-F5344CB8AC3E}">
        <p14:creationId xmlns:p14="http://schemas.microsoft.com/office/powerpoint/2010/main" val="4167922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633304" y="-648376"/>
            <a:ext cx="733465" cy="2367520"/>
            <a:chOff x="685136" y="-246616"/>
            <a:chExt cx="733465" cy="2367520"/>
          </a:xfrm>
        </p:grpSpPr>
        <p:sp>
          <p:nvSpPr>
            <p:cNvPr id="6" name="Rectangle 5"/>
            <p:cNvSpPr/>
            <p:nvPr userDrawn="1"/>
          </p:nvSpPr>
          <p:spPr>
            <a:xfrm>
              <a:off x="685136" y="-24661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308" y="1380149"/>
              <a:ext cx="489120" cy="620806"/>
            </a:xfrm>
            <a:prstGeom prst="rect">
              <a:avLst/>
            </a:prstGeom>
          </p:spPr>
        </p:pic>
      </p:grpSp>
      <p:sp>
        <p:nvSpPr>
          <p:cNvPr id="2" name="Title 1"/>
          <p:cNvSpPr>
            <a:spLocks noGrp="1"/>
          </p:cNvSpPr>
          <p:nvPr userDrawn="1">
            <p:ph type="title" hasCustomPrompt="1"/>
          </p:nvPr>
        </p:nvSpPr>
        <p:spPr>
          <a:xfrm>
            <a:off x="502903" y="2766523"/>
            <a:ext cx="7734221" cy="1114494"/>
          </a:xfrm>
        </p:spPr>
        <p:txBody>
          <a:bodyPr anchor="ctr">
            <a:normAutofit/>
          </a:bodyPr>
          <a:lstStyle>
            <a:lvl1pPr>
              <a:lnSpc>
                <a:spcPct val="90000"/>
              </a:lnSpc>
              <a:defRPr sz="4000" b="1" i="0" spc="0" baseline="0">
                <a:solidFill>
                  <a:schemeClr val="bg1"/>
                </a:solidFill>
                <a:latin typeface="Arial"/>
                <a:cs typeface="Arial"/>
              </a:defRPr>
            </a:lvl1pPr>
          </a:lstStyle>
          <a:p>
            <a:r>
              <a:rPr lang="en-US" dirty="0"/>
              <a:t>Unnecessarily extra long title of presentation</a:t>
            </a:r>
          </a:p>
        </p:txBody>
      </p:sp>
      <p:sp>
        <p:nvSpPr>
          <p:cNvPr id="11" name="Text Placeholder 19"/>
          <p:cNvSpPr>
            <a:spLocks noGrp="1"/>
          </p:cNvSpPr>
          <p:nvPr userDrawn="1">
            <p:ph type="body" sz="quarter" idx="10" hasCustomPrompt="1"/>
          </p:nvPr>
        </p:nvSpPr>
        <p:spPr>
          <a:xfrm>
            <a:off x="530694" y="4709821"/>
            <a:ext cx="7734222" cy="277654"/>
          </a:xfrm>
        </p:spPr>
        <p:txBody>
          <a:bodyPr anchor="ctr">
            <a:noAutofit/>
          </a:bodyPr>
          <a:lstStyle>
            <a:lvl1pPr marL="0" indent="0">
              <a:buNone/>
              <a:defRPr sz="1100" b="1" spc="80" baseline="0">
                <a:solidFill>
                  <a:srgbClr val="A6A6A6"/>
                </a:solidFill>
                <a:latin typeface="Arial"/>
                <a:cs typeface="Arial"/>
              </a:defRPr>
            </a:lvl1pPr>
          </a:lstStyle>
          <a:p>
            <a:pPr lvl="0"/>
            <a:r>
              <a:rPr lang="en-US" dirty="0"/>
              <a:t>IUPUI</a:t>
            </a:r>
          </a:p>
        </p:txBody>
      </p:sp>
      <p:sp>
        <p:nvSpPr>
          <p:cNvPr id="9" name="Text Placeholder 19"/>
          <p:cNvSpPr>
            <a:spLocks noGrp="1"/>
          </p:cNvSpPr>
          <p:nvPr>
            <p:ph type="body" sz="quarter" idx="11" hasCustomPrompt="1"/>
          </p:nvPr>
        </p:nvSpPr>
        <p:spPr>
          <a:xfrm>
            <a:off x="530694" y="2443859"/>
            <a:ext cx="7734222" cy="252412"/>
          </a:xfrm>
        </p:spPr>
        <p:txBody>
          <a:bodyPr anchor="ctr">
            <a:noAutofit/>
          </a:bodyPr>
          <a:lstStyle>
            <a:lvl1pPr marL="0" indent="0">
              <a:buNone/>
              <a:defRPr sz="1800" b="0" spc="0" baseline="0">
                <a:solidFill>
                  <a:srgbClr val="A6A6A6"/>
                </a:solidFill>
                <a:latin typeface="Arial"/>
                <a:cs typeface="Arial"/>
              </a:defRPr>
            </a:lvl1pPr>
          </a:lstStyle>
          <a:p>
            <a:pPr lvl="0"/>
            <a:r>
              <a:rPr lang="en-US" dirty="0"/>
              <a:t>SUBHEAD OR NAME OF SCHOOL, DEPARTMENT, OR UNIT</a:t>
            </a:r>
          </a:p>
        </p:txBody>
      </p:sp>
    </p:spTree>
    <p:extLst>
      <p:ext uri="{BB962C8B-B14F-4D97-AF65-F5344CB8AC3E}">
        <p14:creationId xmlns:p14="http://schemas.microsoft.com/office/powerpoint/2010/main" val="125665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2274522"/>
            <a:ext cx="6802482" cy="656910"/>
          </a:xfrm>
        </p:spPr>
        <p:txBody>
          <a:bodyPr anchor="ctr">
            <a:noAutofit/>
          </a:bodyPr>
          <a:lstStyle>
            <a:lvl1pPr>
              <a:defRPr sz="4000" b="1" i="0" spc="0" baseline="0">
                <a:solidFill>
                  <a:srgbClr val="FFFFFF"/>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028613"/>
            <a:ext cx="3700462" cy="252412"/>
          </a:xfrm>
        </p:spPr>
        <p:txBody>
          <a:bodyPr anchor="ctr">
            <a:noAutofit/>
          </a:bodyPr>
          <a:lstStyle>
            <a:lvl1pPr marL="0" indent="0">
              <a:buNone/>
              <a:defRPr sz="1400" b="1" i="0" spc="50" baseline="0">
                <a:solidFill>
                  <a:srgbClr val="A6A6A6"/>
                </a:solidFill>
                <a:latin typeface="Arial"/>
                <a:cs typeface="Arial"/>
              </a:defRPr>
            </a:lvl1pPr>
          </a:lstStyle>
          <a:p>
            <a:pPr lvl="0"/>
            <a:r>
              <a:rPr lang="en-US" dirty="0"/>
              <a:t>SECTION NUMBER OR SUBTITLE</a:t>
            </a:r>
          </a:p>
        </p:txBody>
      </p:sp>
      <p:sp>
        <p:nvSpPr>
          <p:cNvPr id="4" name="Rectangle 3"/>
          <p:cNvSpPr/>
          <p:nvPr userDrawn="1"/>
        </p:nvSpPr>
        <p:spPr>
          <a:xfrm>
            <a:off x="-14942" y="2032000"/>
            <a:ext cx="148614" cy="836706"/>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9827" y="759070"/>
            <a:ext cx="8004391" cy="699065"/>
          </a:xfrm>
        </p:spPr>
        <p:txBody>
          <a:bodyPr>
            <a:normAutofit/>
          </a:bodyPr>
          <a:lstStyle>
            <a:lvl1pPr>
              <a:defRPr sz="3000" b="1" i="0" cap="none" spc="0">
                <a:solidFill>
                  <a:srgbClr val="404041"/>
                </a:solidFill>
                <a:latin typeface="Arial"/>
                <a:cs typeface="Arial"/>
              </a:defRPr>
            </a:lvl1pPr>
          </a:lstStyle>
          <a:p>
            <a:r>
              <a:rPr lang="en-US" dirty="0"/>
              <a:t>Click to edit master title style</a:t>
            </a:r>
          </a:p>
        </p:txBody>
      </p:sp>
      <p:sp>
        <p:nvSpPr>
          <p:cNvPr id="5" name="Rectangle 4"/>
          <p:cNvSpPr/>
          <p:nvPr userDrawn="1"/>
        </p:nvSpPr>
        <p:spPr>
          <a:xfrm>
            <a:off x="0" y="957832"/>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9"/>
          <p:cNvSpPr>
            <a:spLocks noGrp="1"/>
          </p:cNvSpPr>
          <p:nvPr>
            <p:ph type="body" sz="quarter" idx="10" hasCustomPrompt="1"/>
          </p:nvPr>
        </p:nvSpPr>
        <p:spPr>
          <a:xfrm>
            <a:off x="4833956" y="284947"/>
            <a:ext cx="3700462" cy="252412"/>
          </a:xfrm>
        </p:spPr>
        <p:txBody>
          <a:bodyPr>
            <a:noAutofit/>
          </a:bodyPr>
          <a:lstStyle>
            <a:lvl1pPr marL="0" indent="0" algn="r">
              <a:buNone/>
              <a:defRPr sz="1100" b="0" i="0" spc="0" baseline="0">
                <a:solidFill>
                  <a:srgbClr val="A6A6A6"/>
                </a:solidFill>
                <a:latin typeface="Arial"/>
                <a:cs typeface="Arial"/>
              </a:defRPr>
            </a:lvl1pPr>
          </a:lstStyle>
          <a:p>
            <a:pPr lvl="0"/>
            <a:r>
              <a:rPr lang="en-US" dirty="0"/>
              <a:t>SECTION TITLE OR SUBTITLE</a:t>
            </a:r>
          </a:p>
        </p:txBody>
      </p:sp>
      <p:sp>
        <p:nvSpPr>
          <p:cNvPr id="4" name="TextBox 3"/>
          <p:cNvSpPr txBox="1"/>
          <p:nvPr userDrawn="1"/>
        </p:nvSpPr>
        <p:spPr>
          <a:xfrm>
            <a:off x="3556000" y="3541059"/>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518824" y="1629404"/>
            <a:ext cx="8015594" cy="281063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grpSp>
        <p:nvGrpSpPr>
          <p:cNvPr id="12" name="Group 11"/>
          <p:cNvGrpSpPr/>
          <p:nvPr userDrawn="1"/>
        </p:nvGrpSpPr>
        <p:grpSpPr>
          <a:xfrm>
            <a:off x="-30788" y="4661517"/>
            <a:ext cx="9228667" cy="528963"/>
            <a:chOff x="-30788" y="4661517"/>
            <a:chExt cx="9228667" cy="528963"/>
          </a:xfrm>
        </p:grpSpPr>
        <p:sp>
          <p:nvSpPr>
            <p:cNvPr id="14" name="Rectangle 1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1" name="TextBox 20"/>
            <p:cNvSpPr txBox="1"/>
            <p:nvPr userDrawn="1"/>
          </p:nvSpPr>
          <p:spPr>
            <a:xfrm>
              <a:off x="1030972" y="4800655"/>
              <a:ext cx="3613600" cy="276999"/>
            </a:xfrm>
            <a:prstGeom prst="rect">
              <a:avLst/>
            </a:prstGeom>
            <a:noFill/>
          </p:spPr>
          <p:txBody>
            <a:bodyPr wrap="square" rtlCol="0" anchor="ctr">
              <a:spAutoFit/>
            </a:bodyPr>
            <a:lstStyle/>
            <a:p>
              <a:r>
                <a:rPr lang="en-US" sz="1200" dirty="0">
                  <a:solidFill>
                    <a:srgbClr val="FFFFFF"/>
                  </a:solidFill>
                </a:rPr>
                <a:t>IUPUI</a:t>
              </a:r>
            </a:p>
          </p:txBody>
        </p:sp>
      </p:grpSp>
    </p:spTree>
    <p:extLst>
      <p:ext uri="{BB962C8B-B14F-4D97-AF65-F5344CB8AC3E}">
        <p14:creationId xmlns:p14="http://schemas.microsoft.com/office/powerpoint/2010/main" val="36820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3" y="464386"/>
            <a:ext cx="4560579" cy="779318"/>
          </a:xfrm>
          <a:prstGeom prst="rect">
            <a:avLst/>
          </a:prstGeom>
        </p:spPr>
        <p:txBody>
          <a:bodyPr vert="horz" lIns="91440" tIns="45720" rIns="91440" bIns="45720" rtlCol="0" anchor="ctr">
            <a:noAutofit/>
          </a:bodyPr>
          <a:lstStyle>
            <a:lvl1pPr>
              <a:defRPr sz="3000" b="1" i="0" spc="0">
                <a:solidFill>
                  <a:srgbClr val="40404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525303" y="1629405"/>
            <a:ext cx="4560579" cy="2792362"/>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5573058" y="0"/>
            <a:ext cx="3570941" cy="5143500"/>
          </a:xfrm>
        </p:spPr>
        <p:txBody>
          <a:bodyPr/>
          <a:lstStyle/>
          <a:p>
            <a:r>
              <a:rPr lang="en-US"/>
              <a:t>Click icon to add picture</a:t>
            </a:r>
          </a:p>
        </p:txBody>
      </p:sp>
      <p:sp>
        <p:nvSpPr>
          <p:cNvPr id="17" name="Rectangle 16"/>
          <p:cNvSpPr/>
          <p:nvPr userDrawn="1"/>
        </p:nvSpPr>
        <p:spPr>
          <a:xfrm>
            <a:off x="0" y="486799"/>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635303" y="4661517"/>
            <a:ext cx="387197" cy="528963"/>
            <a:chOff x="635303" y="4661517"/>
            <a:chExt cx="387197" cy="528963"/>
          </a:xfrm>
        </p:grpSpPr>
        <p:sp>
          <p:nvSpPr>
            <p:cNvPr id="11" name="Rectangle 10"/>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grpSp>
    </p:spTree>
    <p:extLst>
      <p:ext uri="{BB962C8B-B14F-4D97-AF65-F5344CB8AC3E}">
        <p14:creationId xmlns:p14="http://schemas.microsoft.com/office/powerpoint/2010/main" val="322038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3348" y="759070"/>
            <a:ext cx="8004409" cy="699065"/>
          </a:xfrm>
        </p:spPr>
        <p:txBody>
          <a:bodyPr>
            <a:normAutofit/>
          </a:bodyPr>
          <a:lstStyle>
            <a:lvl1pPr>
              <a:defRPr sz="3000" b="1" i="0" cap="none" spc="0">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523348" y="1630404"/>
            <a:ext cx="8011069" cy="2818769"/>
          </a:xfrm>
        </p:spPr>
        <p:txBody>
          <a:bodyPr>
            <a:normAutofit/>
          </a:bodyPr>
          <a:lstStyle>
            <a:lvl1pPr marL="342900" indent="-342900" algn="l">
              <a:lnSpc>
                <a:spcPct val="100000"/>
              </a:lnSpc>
              <a:buFont typeface="+mj-lt"/>
              <a:buAutoNum type="arabicPeriod"/>
              <a:defRPr sz="1800" spc="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9"/>
          <p:cNvSpPr>
            <a:spLocks noGrp="1"/>
          </p:cNvSpPr>
          <p:nvPr>
            <p:ph type="body" sz="quarter" idx="10" hasCustomPrompt="1"/>
          </p:nvPr>
        </p:nvSpPr>
        <p:spPr>
          <a:xfrm>
            <a:off x="4833956" y="284947"/>
            <a:ext cx="3700462" cy="252412"/>
          </a:xfrm>
        </p:spPr>
        <p:txBody>
          <a:bodyPr>
            <a:noAutofit/>
          </a:bodyPr>
          <a:lstStyle>
            <a:lvl1pPr marL="0" indent="0" algn="r">
              <a:buNone/>
              <a:defRPr sz="1100" b="0" i="0" spc="0" baseline="0">
                <a:solidFill>
                  <a:srgbClr val="A6A6A6"/>
                </a:solidFill>
                <a:latin typeface="Arial"/>
                <a:cs typeface="Arial"/>
              </a:defRPr>
            </a:lvl1pPr>
          </a:lstStyle>
          <a:p>
            <a:pPr lvl="0"/>
            <a:r>
              <a:rPr lang="en-US" dirty="0"/>
              <a:t>SECTION TITLE OR SUBTITLE</a:t>
            </a:r>
          </a:p>
        </p:txBody>
      </p:sp>
      <p:sp>
        <p:nvSpPr>
          <p:cNvPr id="23" name="Rectangle 22"/>
          <p:cNvSpPr/>
          <p:nvPr userDrawn="1"/>
        </p:nvSpPr>
        <p:spPr>
          <a:xfrm>
            <a:off x="0" y="957832"/>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30788" y="4661517"/>
            <a:ext cx="9228667" cy="528963"/>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16" name="TextBox 15"/>
            <p:cNvSpPr txBox="1"/>
            <p:nvPr userDrawn="1"/>
          </p:nvSpPr>
          <p:spPr>
            <a:xfrm>
              <a:off x="1030972" y="4800654"/>
              <a:ext cx="3613600" cy="276999"/>
            </a:xfrm>
            <a:prstGeom prst="rect">
              <a:avLst/>
            </a:prstGeom>
            <a:noFill/>
          </p:spPr>
          <p:txBody>
            <a:bodyPr wrap="square" rtlCol="0" anchor="ctr">
              <a:spAutoFit/>
            </a:bodyPr>
            <a:lstStyle/>
            <a:p>
              <a:r>
                <a:rPr lang="en-US" sz="1200" dirty="0">
                  <a:solidFill>
                    <a:srgbClr val="FFFFFF"/>
                  </a:solidFill>
                </a:rPr>
                <a:t>IUPUI</a:t>
              </a:r>
            </a:p>
          </p:txBody>
        </p:sp>
      </p:gr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30124" y="464386"/>
            <a:ext cx="4560579" cy="779318"/>
          </a:xfrm>
          <a:prstGeom prst="rect">
            <a:avLst/>
          </a:prstGeom>
        </p:spPr>
        <p:txBody>
          <a:bodyPr vert="horz" lIns="91440" tIns="45720" rIns="91440" bIns="45720" rtlCol="0" anchor="ctr">
            <a:noAutofit/>
          </a:bodyPr>
          <a:lstStyle>
            <a:lvl1pPr>
              <a:defRPr sz="3000" b="1" i="0" spc="0">
                <a:solidFill>
                  <a:schemeClr val="bg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530124" y="1629404"/>
            <a:ext cx="4560579" cy="2801497"/>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chemeClr val="bg1"/>
                </a:solidFill>
                <a:latin typeface="Arial"/>
                <a:cs typeface="Arial"/>
              </a:defRPr>
            </a:lvl1pPr>
            <a:lvl2pPr marL="742950" indent="-285750">
              <a:lnSpc>
                <a:spcPct val="100000"/>
              </a:lnSpc>
              <a:buFont typeface="Arial"/>
              <a:buChar char="•"/>
              <a:defRPr sz="1800">
                <a:solidFill>
                  <a:schemeClr val="bg1"/>
                </a:solidFill>
                <a:latin typeface="Arial"/>
                <a:cs typeface="Arial"/>
              </a:defRPr>
            </a:lvl2pPr>
            <a:lvl3pPr marL="1143000" indent="-228600">
              <a:lnSpc>
                <a:spcPct val="100000"/>
              </a:lnSpc>
              <a:buFont typeface="Arial"/>
              <a:buChar char="•"/>
              <a:defRPr sz="1800">
                <a:solidFill>
                  <a:schemeClr val="bg1"/>
                </a:solidFill>
                <a:latin typeface="Arial"/>
                <a:cs typeface="Arial"/>
              </a:defRPr>
            </a:lvl3pPr>
            <a:lvl4pPr marL="1600200" indent="-228600">
              <a:lnSpc>
                <a:spcPct val="100000"/>
              </a:lnSpc>
              <a:buFont typeface="Arial"/>
              <a:buChar char="•"/>
              <a:defRPr sz="1800">
                <a:solidFill>
                  <a:schemeClr val="bg1"/>
                </a:solidFill>
                <a:latin typeface="Arial"/>
                <a:cs typeface="Arial"/>
              </a:defRPr>
            </a:lvl4pPr>
            <a:lvl5pPr marL="2057400" indent="-228600">
              <a:lnSpc>
                <a:spcPct val="100000"/>
              </a:lnSpc>
              <a:buFont typeface="Arial"/>
              <a:buChar char="•"/>
              <a:defRPr sz="1800">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5564909" y="0"/>
            <a:ext cx="3570941" cy="5143500"/>
          </a:xfrm>
        </p:spPr>
        <p:txBody>
          <a:bodyPr/>
          <a:lstStyle/>
          <a:p>
            <a:r>
              <a:rPr lang="en-US"/>
              <a:t>Click icon to add picture</a:t>
            </a:r>
            <a:endParaRPr lang="en-US" dirty="0"/>
          </a:p>
        </p:txBody>
      </p:sp>
      <p:sp>
        <p:nvSpPr>
          <p:cNvPr id="13" name="Rectangle 12"/>
          <p:cNvSpPr/>
          <p:nvPr userDrawn="1"/>
        </p:nvSpPr>
        <p:spPr>
          <a:xfrm>
            <a:off x="-15847" y="486799"/>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635303" y="4661517"/>
            <a:ext cx="387197" cy="528963"/>
            <a:chOff x="635303" y="4661517"/>
            <a:chExt cx="387197" cy="528963"/>
          </a:xfrm>
        </p:grpSpPr>
        <p:sp>
          <p:nvSpPr>
            <p:cNvPr id="12" name="Rectangle 11"/>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grpSp>
    </p:spTree>
    <p:extLst>
      <p:ext uri="{BB962C8B-B14F-4D97-AF65-F5344CB8AC3E}">
        <p14:creationId xmlns:p14="http://schemas.microsoft.com/office/powerpoint/2010/main" val="11433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8" name="Group 7"/>
          <p:cNvGrpSpPr/>
          <p:nvPr userDrawn="1"/>
        </p:nvGrpSpPr>
        <p:grpSpPr>
          <a:xfrm>
            <a:off x="-30788" y="4661517"/>
            <a:ext cx="9228667" cy="528963"/>
            <a:chOff x="-30788" y="4661517"/>
            <a:chExt cx="9228667" cy="528963"/>
          </a:xfrm>
        </p:grpSpPr>
        <p:sp>
          <p:nvSpPr>
            <p:cNvPr id="9" name="Rectangle 8"/>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12" name="TextBox 11"/>
            <p:cNvSpPr txBox="1"/>
            <p:nvPr userDrawn="1"/>
          </p:nvSpPr>
          <p:spPr>
            <a:xfrm>
              <a:off x="1030972" y="4800654"/>
              <a:ext cx="3613600" cy="276999"/>
            </a:xfrm>
            <a:prstGeom prst="rect">
              <a:avLst/>
            </a:prstGeom>
            <a:noFill/>
          </p:spPr>
          <p:txBody>
            <a:bodyPr wrap="square" rtlCol="0" anchor="ctr">
              <a:spAutoFit/>
            </a:bodyPr>
            <a:lstStyle/>
            <a:p>
              <a:r>
                <a:rPr lang="en-US" sz="1200" dirty="0">
                  <a:solidFill>
                    <a:srgbClr val="FFFFFF"/>
                  </a:solidFill>
                </a:rPr>
                <a:t>IUPUI</a:t>
              </a:r>
            </a:p>
          </p:txBody>
        </p:sp>
      </p:grpSp>
    </p:spTree>
    <p:extLst>
      <p:ext uri="{BB962C8B-B14F-4D97-AF65-F5344CB8AC3E}">
        <p14:creationId xmlns:p14="http://schemas.microsoft.com/office/powerpoint/2010/main" val="131565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30788" y="4661517"/>
            <a:ext cx="9228667" cy="528963"/>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16" name="TextBox 15"/>
            <p:cNvSpPr txBox="1"/>
            <p:nvPr userDrawn="1"/>
          </p:nvSpPr>
          <p:spPr>
            <a:xfrm>
              <a:off x="1030972" y="4800654"/>
              <a:ext cx="3613600" cy="276999"/>
            </a:xfrm>
            <a:prstGeom prst="rect">
              <a:avLst/>
            </a:prstGeom>
            <a:noFill/>
          </p:spPr>
          <p:txBody>
            <a:bodyPr wrap="square" rtlCol="0" anchor="ctr">
              <a:spAutoFit/>
            </a:bodyPr>
            <a:lstStyle/>
            <a:p>
              <a:r>
                <a:rPr lang="en-US" sz="1200" dirty="0">
                  <a:solidFill>
                    <a:srgbClr val="FFFFFF"/>
                  </a:solidFill>
                </a:rPr>
                <a:t>IUPUI</a:t>
              </a:r>
            </a:p>
          </p:txBody>
        </p:sp>
      </p:grpSp>
    </p:spTree>
    <p:extLst>
      <p:ext uri="{BB962C8B-B14F-4D97-AF65-F5344CB8AC3E}">
        <p14:creationId xmlns:p14="http://schemas.microsoft.com/office/powerpoint/2010/main" val="7270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2" y="680397"/>
            <a:ext cx="7859185" cy="2721665"/>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a:t>Edit Master text styles</a:t>
            </a:r>
          </a:p>
        </p:txBody>
      </p:sp>
      <p:sp>
        <p:nvSpPr>
          <p:cNvPr id="10" name="Rectangle 9"/>
          <p:cNvSpPr/>
          <p:nvPr userDrawn="1"/>
        </p:nvSpPr>
        <p:spPr>
          <a:xfrm>
            <a:off x="-15847" y="680397"/>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87AF4E-BEE0-7640-83CF-38AF6CF315C5}"/>
              </a:ext>
            </a:extLst>
          </p:cNvPr>
          <p:cNvPicPr>
            <a:picLocks noChangeAspect="1"/>
          </p:cNvPicPr>
          <p:nvPr userDrawn="1"/>
        </p:nvPicPr>
        <p:blipFill>
          <a:blip r:embed="rId2"/>
          <a:stretch>
            <a:fillRect/>
          </a:stretch>
        </p:blipFill>
        <p:spPr>
          <a:xfrm>
            <a:off x="635303" y="4070964"/>
            <a:ext cx="1973940" cy="716626"/>
          </a:xfrm>
          <a:prstGeom prst="rect">
            <a:avLst/>
          </a:prstGeom>
        </p:spPr>
      </p:pic>
      <p:sp>
        <p:nvSpPr>
          <p:cNvPr id="7" name="Rectangle 6">
            <a:extLst>
              <a:ext uri="{FF2B5EF4-FFF2-40B4-BE49-F238E27FC236}">
                <a16:creationId xmlns:a16="http://schemas.microsoft.com/office/drawing/2014/main" id="{77C04367-EC7C-3642-9AC9-D11792B66E28}"/>
              </a:ext>
            </a:extLst>
          </p:cNvPr>
          <p:cNvSpPr/>
          <p:nvPr userDrawn="1"/>
        </p:nvSpPr>
        <p:spPr>
          <a:xfrm>
            <a:off x="635303" y="4728117"/>
            <a:ext cx="605133" cy="41538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6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634604"/>
            <a:ext cx="6802482"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61892" y="1589938"/>
            <a:ext cx="6802482" cy="321528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9" r:id="rId1"/>
    <p:sldLayoutId id="2147493467" r:id="rId2"/>
    <p:sldLayoutId id="2147493472" r:id="rId3"/>
    <p:sldLayoutId id="2147493457" r:id="rId4"/>
    <p:sldLayoutId id="2147493456" r:id="rId5"/>
    <p:sldLayoutId id="2147493474" r:id="rId6"/>
    <p:sldLayoutId id="2147493475" r:id="rId7"/>
    <p:sldLayoutId id="2147493476" r:id="rId8"/>
    <p:sldLayoutId id="2147493477" r:id="rId9"/>
  </p:sldLayoutIdLst>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indingaids.ulib.iupui.edu/repositories/6/archival_objects/129074"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findingaids.ulib.iupui.edu/repositories/6/archival_objects/12911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archivists.ulib.iupui.edu/digital_objects/9695#tree::digital_object_9695" TargetMode="External"/><Relationship Id="rId2" Type="http://schemas.openxmlformats.org/officeDocument/2006/relationships/hyperlink" Target="https://archivists.ulib.iupui.edu/resources/227#tree::archival_object_129110"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ulib.iupui.edu/special" TargetMode="External"/><Relationship Id="rId2" Type="http://schemas.openxmlformats.org/officeDocument/2006/relationships/hyperlink" Target="mailto:drayman@iupui.edu"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findingaids.ulib.iupui.edu/repositories/6/archival_objects/129038"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Mixed Bag</a:t>
            </a:r>
          </a:p>
        </p:txBody>
      </p:sp>
      <p:sp>
        <p:nvSpPr>
          <p:cNvPr id="3" name="Text Placeholder 2"/>
          <p:cNvSpPr>
            <a:spLocks noGrp="1"/>
          </p:cNvSpPr>
          <p:nvPr>
            <p:ph type="body" sz="quarter" idx="10"/>
          </p:nvPr>
        </p:nvSpPr>
        <p:spPr/>
        <p:txBody>
          <a:bodyPr/>
          <a:lstStyle/>
          <a:p>
            <a:r>
              <a:rPr lang="en-US" dirty="0"/>
              <a:t>IUPUI</a:t>
            </a:r>
          </a:p>
        </p:txBody>
      </p:sp>
      <p:sp>
        <p:nvSpPr>
          <p:cNvPr id="4" name="Text Placeholder 3"/>
          <p:cNvSpPr>
            <a:spLocks noGrp="1"/>
          </p:cNvSpPr>
          <p:nvPr>
            <p:ph type="body" sz="quarter" idx="11"/>
          </p:nvPr>
        </p:nvSpPr>
        <p:spPr>
          <a:xfrm>
            <a:off x="530694" y="2445544"/>
            <a:ext cx="7734222" cy="252412"/>
          </a:xfrm>
        </p:spPr>
        <p:txBody>
          <a:bodyPr/>
          <a:lstStyle/>
          <a:p>
            <a:r>
              <a:rPr lang="en-US" dirty="0"/>
              <a:t>Denise Rayman: IUPUI Ruth Lilly Special Collections and Archives</a:t>
            </a:r>
          </a:p>
        </p:txBody>
      </p:sp>
      <p:sp>
        <p:nvSpPr>
          <p:cNvPr id="5" name="TextBox 4">
            <a:extLst>
              <a:ext uri="{FF2B5EF4-FFF2-40B4-BE49-F238E27FC236}">
                <a16:creationId xmlns:a16="http://schemas.microsoft.com/office/drawing/2014/main" id="{83B72689-93D9-4DB0-8E31-712D37FB1E3C}"/>
              </a:ext>
            </a:extLst>
          </p:cNvPr>
          <p:cNvSpPr txBox="1"/>
          <p:nvPr/>
        </p:nvSpPr>
        <p:spPr>
          <a:xfrm>
            <a:off x="502903" y="3525075"/>
            <a:ext cx="5934751" cy="646331"/>
          </a:xfrm>
          <a:prstGeom prst="rect">
            <a:avLst/>
          </a:prstGeom>
          <a:noFill/>
        </p:spPr>
        <p:txBody>
          <a:bodyPr wrap="square" rtlCol="0">
            <a:spAutoFit/>
          </a:bodyPr>
          <a:lstStyle/>
          <a:p>
            <a:r>
              <a:rPr lang="en-US" dirty="0">
                <a:solidFill>
                  <a:schemeClr val="bg1"/>
                </a:solidFill>
              </a:rPr>
              <a:t>Describing and Publishing a Collection of Open and Restricted Born-Digital Records using Digital Objects</a:t>
            </a:r>
          </a:p>
        </p:txBody>
      </p:sp>
    </p:spTree>
    <p:extLst>
      <p:ext uri="{BB962C8B-B14F-4D97-AF65-F5344CB8AC3E}">
        <p14:creationId xmlns:p14="http://schemas.microsoft.com/office/powerpoint/2010/main" val="919017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9D4718-DD56-4523-BE94-5D12BB9E514F}"/>
              </a:ext>
            </a:extLst>
          </p:cNvPr>
          <p:cNvSpPr>
            <a:spLocks noGrp="1"/>
          </p:cNvSpPr>
          <p:nvPr>
            <p:ph type="ctrTitle"/>
          </p:nvPr>
        </p:nvSpPr>
        <p:spPr/>
        <p:txBody>
          <a:bodyPr>
            <a:normAutofit fontScale="90000"/>
          </a:bodyPr>
          <a:lstStyle/>
          <a:p>
            <a:r>
              <a:rPr lang="en-US" dirty="0"/>
              <a:t>Public view of open and closed digital records</a:t>
            </a:r>
          </a:p>
        </p:txBody>
      </p:sp>
      <p:sp>
        <p:nvSpPr>
          <p:cNvPr id="6" name="Content Placeholder 5">
            <a:extLst>
              <a:ext uri="{FF2B5EF4-FFF2-40B4-BE49-F238E27FC236}">
                <a16:creationId xmlns:a16="http://schemas.microsoft.com/office/drawing/2014/main" id="{8431E999-C4D5-4744-841C-E3CB50F8D3A2}"/>
              </a:ext>
            </a:extLst>
          </p:cNvPr>
          <p:cNvSpPr>
            <a:spLocks noGrp="1"/>
          </p:cNvSpPr>
          <p:nvPr>
            <p:ph idx="1"/>
          </p:nvPr>
        </p:nvSpPr>
        <p:spPr/>
        <p:txBody>
          <a:bodyPr>
            <a:normAutofit fontScale="92500" lnSpcReduction="20000"/>
          </a:bodyPr>
          <a:lstStyle/>
          <a:p>
            <a:r>
              <a:rPr lang="en-US" dirty="0"/>
              <a:t>Open records: </a:t>
            </a:r>
            <a:r>
              <a:rPr lang="en-US" dirty="0">
                <a:solidFill>
                  <a:srgbClr val="C17945"/>
                </a:solidFill>
                <a:hlinkClick r:id="rId3">
                  <a:extLst>
                    <a:ext uri="{A12FA001-AC4F-418D-AE19-62706E023703}">
                      <ahyp:hlinkClr xmlns:ahyp="http://schemas.microsoft.com/office/drawing/2018/hyperlinkcolor" val="tx"/>
                    </a:ext>
                  </a:extLst>
                </a:hlinkClick>
              </a:rPr>
              <a:t>http://findingaids.ulib.iupui.edu/repositories/6/archival_objects/129074</a:t>
            </a:r>
            <a:r>
              <a:rPr lang="en-US" dirty="0">
                <a:solidFill>
                  <a:srgbClr val="C17945"/>
                </a:solidFill>
              </a:rPr>
              <a:t> </a:t>
            </a:r>
          </a:p>
          <a:p>
            <a:pPr lvl="1"/>
            <a:r>
              <a:rPr lang="en-US" dirty="0"/>
              <a:t>Archival object visible, digital object record visible, directs patron to corresponding records in DSpace</a:t>
            </a:r>
          </a:p>
          <a:p>
            <a:pPr lvl="1"/>
            <a:r>
              <a:rPr lang="en-US" dirty="0"/>
              <a:t>Most records are available in bags at the folder level, zipped, with a directory printout and corresponding preservation metadata </a:t>
            </a:r>
          </a:p>
          <a:p>
            <a:r>
              <a:rPr lang="en-US" dirty="0"/>
              <a:t>Closed records: </a:t>
            </a:r>
            <a:r>
              <a:rPr lang="en-US" dirty="0">
                <a:solidFill>
                  <a:srgbClr val="C17945"/>
                </a:solidFill>
                <a:hlinkClick r:id="rId4">
                  <a:extLst>
                    <a:ext uri="{A12FA001-AC4F-418D-AE19-62706E023703}">
                      <ahyp:hlinkClr xmlns:ahyp="http://schemas.microsoft.com/office/drawing/2018/hyperlinkcolor" val="tx"/>
                    </a:ext>
                  </a:extLst>
                </a:hlinkClick>
              </a:rPr>
              <a:t>http://findingaids.ulib.iupui.edu/repositories/6/archival_objects/129110</a:t>
            </a:r>
            <a:endParaRPr lang="en-US" dirty="0">
              <a:solidFill>
                <a:srgbClr val="C17945"/>
              </a:solidFill>
            </a:endParaRPr>
          </a:p>
          <a:p>
            <a:pPr lvl="1"/>
            <a:r>
              <a:rPr lang="en-US" dirty="0"/>
              <a:t>Archival object visible, has digital object, but not visible to user </a:t>
            </a:r>
          </a:p>
        </p:txBody>
      </p:sp>
    </p:spTree>
    <p:extLst>
      <p:ext uri="{BB962C8B-B14F-4D97-AF65-F5344CB8AC3E}">
        <p14:creationId xmlns:p14="http://schemas.microsoft.com/office/powerpoint/2010/main" val="271194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5206A-5C51-4BC4-A8F0-2B39B622FF87}"/>
              </a:ext>
            </a:extLst>
          </p:cNvPr>
          <p:cNvSpPr>
            <a:spLocks noGrp="1"/>
          </p:cNvSpPr>
          <p:nvPr>
            <p:ph type="ctrTitle"/>
          </p:nvPr>
        </p:nvSpPr>
        <p:spPr>
          <a:xfrm>
            <a:off x="523348" y="249768"/>
            <a:ext cx="8004409" cy="699065"/>
          </a:xfrm>
        </p:spPr>
        <p:txBody>
          <a:bodyPr>
            <a:normAutofit fontScale="90000"/>
          </a:bodyPr>
          <a:lstStyle/>
          <a:p>
            <a:r>
              <a:rPr lang="en-US" dirty="0"/>
              <a:t>Archival Object with Accessible Digital Object</a:t>
            </a:r>
          </a:p>
        </p:txBody>
      </p:sp>
      <p:pic>
        <p:nvPicPr>
          <p:cNvPr id="8" name="Picture 7">
            <a:extLst>
              <a:ext uri="{FF2B5EF4-FFF2-40B4-BE49-F238E27FC236}">
                <a16:creationId xmlns:a16="http://schemas.microsoft.com/office/drawing/2014/main" id="{37EFF8FB-C8F3-405F-946F-98BCACAB1C69}"/>
              </a:ext>
            </a:extLst>
          </p:cNvPr>
          <p:cNvPicPr>
            <a:picLocks noChangeAspect="1"/>
          </p:cNvPicPr>
          <p:nvPr/>
        </p:nvPicPr>
        <p:blipFill>
          <a:blip r:embed="rId2"/>
          <a:stretch>
            <a:fillRect/>
          </a:stretch>
        </p:blipFill>
        <p:spPr>
          <a:xfrm>
            <a:off x="893801" y="948833"/>
            <a:ext cx="7263502" cy="3485866"/>
          </a:xfrm>
          <a:prstGeom prst="rect">
            <a:avLst/>
          </a:prstGeom>
        </p:spPr>
      </p:pic>
    </p:spTree>
    <p:extLst>
      <p:ext uri="{BB962C8B-B14F-4D97-AF65-F5344CB8AC3E}">
        <p14:creationId xmlns:p14="http://schemas.microsoft.com/office/powerpoint/2010/main" val="1292845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5206A-5C51-4BC4-A8F0-2B39B622FF87}"/>
              </a:ext>
            </a:extLst>
          </p:cNvPr>
          <p:cNvSpPr>
            <a:spLocks noGrp="1"/>
          </p:cNvSpPr>
          <p:nvPr>
            <p:ph type="ctrTitle"/>
          </p:nvPr>
        </p:nvSpPr>
        <p:spPr>
          <a:xfrm>
            <a:off x="523348" y="249768"/>
            <a:ext cx="8004409" cy="699065"/>
          </a:xfrm>
        </p:spPr>
        <p:txBody>
          <a:bodyPr/>
          <a:lstStyle/>
          <a:p>
            <a:r>
              <a:rPr lang="en-US" dirty="0"/>
              <a:t>Archival Object with Closed Digital Object</a:t>
            </a:r>
          </a:p>
        </p:txBody>
      </p:sp>
      <p:pic>
        <p:nvPicPr>
          <p:cNvPr id="4" name="Picture 3">
            <a:extLst>
              <a:ext uri="{FF2B5EF4-FFF2-40B4-BE49-F238E27FC236}">
                <a16:creationId xmlns:a16="http://schemas.microsoft.com/office/drawing/2014/main" id="{931D4960-A1BE-45E9-AB33-4F39C5AE31F9}"/>
              </a:ext>
            </a:extLst>
          </p:cNvPr>
          <p:cNvPicPr>
            <a:picLocks noChangeAspect="1"/>
          </p:cNvPicPr>
          <p:nvPr/>
        </p:nvPicPr>
        <p:blipFill>
          <a:blip r:embed="rId2"/>
          <a:stretch>
            <a:fillRect/>
          </a:stretch>
        </p:blipFill>
        <p:spPr>
          <a:xfrm>
            <a:off x="873097" y="948833"/>
            <a:ext cx="7304910" cy="3577444"/>
          </a:xfrm>
          <a:prstGeom prst="rect">
            <a:avLst/>
          </a:prstGeom>
        </p:spPr>
      </p:pic>
    </p:spTree>
    <p:extLst>
      <p:ext uri="{BB962C8B-B14F-4D97-AF65-F5344CB8AC3E}">
        <p14:creationId xmlns:p14="http://schemas.microsoft.com/office/powerpoint/2010/main" val="1961528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BC8B1-DB7B-4336-8860-DA8B371BC60E}"/>
              </a:ext>
            </a:extLst>
          </p:cNvPr>
          <p:cNvSpPr>
            <a:spLocks noGrp="1"/>
          </p:cNvSpPr>
          <p:nvPr>
            <p:ph type="ctrTitle"/>
          </p:nvPr>
        </p:nvSpPr>
        <p:spPr/>
        <p:txBody>
          <a:bodyPr/>
          <a:lstStyle/>
          <a:p>
            <a:r>
              <a:rPr lang="en-US" dirty="0"/>
              <a:t>Archivist View of Closed digital records</a:t>
            </a:r>
          </a:p>
        </p:txBody>
      </p:sp>
      <p:sp>
        <p:nvSpPr>
          <p:cNvPr id="3" name="Text Placeholder 2">
            <a:extLst>
              <a:ext uri="{FF2B5EF4-FFF2-40B4-BE49-F238E27FC236}">
                <a16:creationId xmlns:a16="http://schemas.microsoft.com/office/drawing/2014/main" id="{6FB2811B-E2DC-4F28-B2B0-6BBADDAEB774}"/>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253EF3C9-CEA0-4104-95E1-B43AD723FD10}"/>
              </a:ext>
            </a:extLst>
          </p:cNvPr>
          <p:cNvSpPr>
            <a:spLocks noGrp="1"/>
          </p:cNvSpPr>
          <p:nvPr>
            <p:ph idx="1"/>
          </p:nvPr>
        </p:nvSpPr>
        <p:spPr/>
        <p:txBody>
          <a:bodyPr>
            <a:normAutofit fontScale="85000" lnSpcReduction="20000"/>
          </a:bodyPr>
          <a:lstStyle/>
          <a:p>
            <a:r>
              <a:rPr lang="en-US" dirty="0">
                <a:solidFill>
                  <a:schemeClr val="tx1"/>
                </a:solidFill>
              </a:rPr>
              <a:t>Archival Object: </a:t>
            </a:r>
            <a:r>
              <a:rPr lang="en-US" dirty="0">
                <a:solidFill>
                  <a:srgbClr val="C17945"/>
                </a:solidFill>
                <a:hlinkClick r:id="rId2">
                  <a:extLst>
                    <a:ext uri="{A12FA001-AC4F-418D-AE19-62706E023703}">
                      <ahyp:hlinkClr xmlns:ahyp="http://schemas.microsoft.com/office/drawing/2018/hyperlinkcolor" val="tx"/>
                    </a:ext>
                  </a:extLst>
                </a:hlinkClick>
              </a:rPr>
              <a:t>https://archivists.ulib.iupui.edu/resources/227#tree::archival_object_129110</a:t>
            </a:r>
            <a:r>
              <a:rPr lang="en-US" dirty="0">
                <a:solidFill>
                  <a:srgbClr val="C17945"/>
                </a:solidFill>
              </a:rPr>
              <a:t> </a:t>
            </a:r>
          </a:p>
          <a:p>
            <a:pPr lvl="1"/>
            <a:r>
              <a:rPr lang="en-US" dirty="0"/>
              <a:t>Publish: true</a:t>
            </a:r>
          </a:p>
          <a:p>
            <a:r>
              <a:rPr lang="en-US" dirty="0">
                <a:solidFill>
                  <a:schemeClr val="tx1"/>
                </a:solidFill>
              </a:rPr>
              <a:t>Digital Object:</a:t>
            </a:r>
            <a:r>
              <a:rPr lang="en-US" dirty="0">
                <a:solidFill>
                  <a:srgbClr val="C17945"/>
                </a:solidFill>
                <a:hlinkClick r:id="rId3">
                  <a:extLst>
                    <a:ext uri="{A12FA001-AC4F-418D-AE19-62706E023703}">
                      <ahyp:hlinkClr xmlns:ahyp="http://schemas.microsoft.com/office/drawing/2018/hyperlinkcolor" val="tx"/>
                    </a:ext>
                  </a:extLst>
                </a:hlinkClick>
              </a:rPr>
              <a:t> https://archivists.ulib.iupui.edu/digital_objects/9695#tree::digital_object_9695</a:t>
            </a:r>
            <a:r>
              <a:rPr lang="en-US" dirty="0">
                <a:solidFill>
                  <a:srgbClr val="C17945"/>
                </a:solidFill>
              </a:rPr>
              <a:t> </a:t>
            </a:r>
          </a:p>
          <a:p>
            <a:pPr lvl="1"/>
            <a:r>
              <a:rPr lang="en-US" dirty="0"/>
              <a:t>Publish: false </a:t>
            </a:r>
          </a:p>
          <a:p>
            <a:pPr lvl="1"/>
            <a:r>
              <a:rPr lang="en-US" dirty="0"/>
              <a:t>Link available to DSpace here, for archivist use only</a:t>
            </a:r>
          </a:p>
          <a:p>
            <a:pPr lvl="1"/>
            <a:r>
              <a:rPr lang="en-US" dirty="0"/>
              <a:t>DSpace record also locked </a:t>
            </a:r>
          </a:p>
        </p:txBody>
      </p:sp>
    </p:spTree>
    <p:extLst>
      <p:ext uri="{BB962C8B-B14F-4D97-AF65-F5344CB8AC3E}">
        <p14:creationId xmlns:p14="http://schemas.microsoft.com/office/powerpoint/2010/main" val="375753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5206A-5C51-4BC4-A8F0-2B39B622FF87}"/>
              </a:ext>
            </a:extLst>
          </p:cNvPr>
          <p:cNvSpPr>
            <a:spLocks noGrp="1"/>
          </p:cNvSpPr>
          <p:nvPr>
            <p:ph type="ctrTitle"/>
          </p:nvPr>
        </p:nvSpPr>
        <p:spPr>
          <a:xfrm>
            <a:off x="194733" y="249768"/>
            <a:ext cx="8830734" cy="699065"/>
          </a:xfrm>
        </p:spPr>
        <p:txBody>
          <a:bodyPr>
            <a:normAutofit/>
          </a:bodyPr>
          <a:lstStyle/>
          <a:p>
            <a:r>
              <a:rPr lang="en-US" dirty="0"/>
              <a:t>Closed Archival Object, Archivist Side</a:t>
            </a:r>
          </a:p>
        </p:txBody>
      </p:sp>
      <p:pic>
        <p:nvPicPr>
          <p:cNvPr id="4" name="Picture 3">
            <a:extLst>
              <a:ext uri="{FF2B5EF4-FFF2-40B4-BE49-F238E27FC236}">
                <a16:creationId xmlns:a16="http://schemas.microsoft.com/office/drawing/2014/main" id="{5BC45D97-CE21-4C52-8CA7-736ABCACC415}"/>
              </a:ext>
            </a:extLst>
          </p:cNvPr>
          <p:cNvPicPr>
            <a:picLocks noChangeAspect="1"/>
          </p:cNvPicPr>
          <p:nvPr/>
        </p:nvPicPr>
        <p:blipFill>
          <a:blip r:embed="rId2"/>
          <a:stretch>
            <a:fillRect/>
          </a:stretch>
        </p:blipFill>
        <p:spPr>
          <a:xfrm>
            <a:off x="918633" y="948833"/>
            <a:ext cx="7306733" cy="3552956"/>
          </a:xfrm>
          <a:prstGeom prst="rect">
            <a:avLst/>
          </a:prstGeom>
        </p:spPr>
      </p:pic>
      <p:cxnSp>
        <p:nvCxnSpPr>
          <p:cNvPr id="8" name="Straight Arrow Connector 7">
            <a:extLst>
              <a:ext uri="{FF2B5EF4-FFF2-40B4-BE49-F238E27FC236}">
                <a16:creationId xmlns:a16="http://schemas.microsoft.com/office/drawing/2014/main" id="{8225B037-9F1B-4CA9-A409-199FAAD57E1A}"/>
              </a:ext>
            </a:extLst>
          </p:cNvPr>
          <p:cNvCxnSpPr/>
          <p:nvPr/>
        </p:nvCxnSpPr>
        <p:spPr>
          <a:xfrm flipH="1">
            <a:off x="3945468" y="3302000"/>
            <a:ext cx="37253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84378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5206A-5C51-4BC4-A8F0-2B39B622FF87}"/>
              </a:ext>
            </a:extLst>
          </p:cNvPr>
          <p:cNvSpPr>
            <a:spLocks noGrp="1"/>
          </p:cNvSpPr>
          <p:nvPr>
            <p:ph type="ctrTitle"/>
          </p:nvPr>
        </p:nvSpPr>
        <p:spPr>
          <a:xfrm>
            <a:off x="194733" y="249768"/>
            <a:ext cx="8830734" cy="699065"/>
          </a:xfrm>
        </p:spPr>
        <p:txBody>
          <a:bodyPr>
            <a:normAutofit/>
          </a:bodyPr>
          <a:lstStyle/>
          <a:p>
            <a:r>
              <a:rPr lang="en-US" dirty="0"/>
              <a:t>Closed Archival Object, Archivist Side, cont. </a:t>
            </a:r>
          </a:p>
        </p:txBody>
      </p:sp>
      <p:pic>
        <p:nvPicPr>
          <p:cNvPr id="5" name="Picture 4">
            <a:extLst>
              <a:ext uri="{FF2B5EF4-FFF2-40B4-BE49-F238E27FC236}">
                <a16:creationId xmlns:a16="http://schemas.microsoft.com/office/drawing/2014/main" id="{EB3A06D0-2017-4928-A70A-EBABDB4AA266}"/>
              </a:ext>
            </a:extLst>
          </p:cNvPr>
          <p:cNvPicPr>
            <a:picLocks noChangeAspect="1"/>
          </p:cNvPicPr>
          <p:nvPr/>
        </p:nvPicPr>
        <p:blipFill>
          <a:blip r:embed="rId2"/>
          <a:stretch>
            <a:fillRect/>
          </a:stretch>
        </p:blipFill>
        <p:spPr>
          <a:xfrm>
            <a:off x="736234" y="872065"/>
            <a:ext cx="7671531" cy="3745801"/>
          </a:xfrm>
          <a:prstGeom prst="rect">
            <a:avLst/>
          </a:prstGeom>
        </p:spPr>
      </p:pic>
      <p:cxnSp>
        <p:nvCxnSpPr>
          <p:cNvPr id="7" name="Straight Arrow Connector 6">
            <a:extLst>
              <a:ext uri="{FF2B5EF4-FFF2-40B4-BE49-F238E27FC236}">
                <a16:creationId xmlns:a16="http://schemas.microsoft.com/office/drawing/2014/main" id="{BF55C757-8354-4716-B949-2ADF5A18AF3E}"/>
              </a:ext>
            </a:extLst>
          </p:cNvPr>
          <p:cNvCxnSpPr/>
          <p:nvPr/>
        </p:nvCxnSpPr>
        <p:spPr>
          <a:xfrm>
            <a:off x="2133602" y="3505200"/>
            <a:ext cx="4826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57463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5206A-5C51-4BC4-A8F0-2B39B622FF87}"/>
              </a:ext>
            </a:extLst>
          </p:cNvPr>
          <p:cNvSpPr>
            <a:spLocks noGrp="1"/>
          </p:cNvSpPr>
          <p:nvPr>
            <p:ph type="ctrTitle"/>
          </p:nvPr>
        </p:nvSpPr>
        <p:spPr>
          <a:xfrm>
            <a:off x="194733" y="249768"/>
            <a:ext cx="8830734" cy="699065"/>
          </a:xfrm>
        </p:spPr>
        <p:txBody>
          <a:bodyPr>
            <a:normAutofit/>
          </a:bodyPr>
          <a:lstStyle/>
          <a:p>
            <a:r>
              <a:rPr lang="en-US" dirty="0"/>
              <a:t>Closed Digital Object, Archivist Side</a:t>
            </a:r>
          </a:p>
        </p:txBody>
      </p:sp>
      <p:pic>
        <p:nvPicPr>
          <p:cNvPr id="4" name="Picture 3">
            <a:extLst>
              <a:ext uri="{FF2B5EF4-FFF2-40B4-BE49-F238E27FC236}">
                <a16:creationId xmlns:a16="http://schemas.microsoft.com/office/drawing/2014/main" id="{F9617914-4652-403C-88B7-502941E513BB}"/>
              </a:ext>
            </a:extLst>
          </p:cNvPr>
          <p:cNvPicPr>
            <a:picLocks noChangeAspect="1"/>
          </p:cNvPicPr>
          <p:nvPr/>
        </p:nvPicPr>
        <p:blipFill rotWithShape="1">
          <a:blip r:embed="rId2"/>
          <a:srcRect t="6023" r="931"/>
          <a:stretch/>
        </p:blipFill>
        <p:spPr>
          <a:xfrm>
            <a:off x="558800" y="948833"/>
            <a:ext cx="8102600" cy="3505422"/>
          </a:xfrm>
          <a:prstGeom prst="rect">
            <a:avLst/>
          </a:prstGeom>
        </p:spPr>
      </p:pic>
      <p:cxnSp>
        <p:nvCxnSpPr>
          <p:cNvPr id="6" name="Straight Arrow Connector 5">
            <a:extLst>
              <a:ext uri="{FF2B5EF4-FFF2-40B4-BE49-F238E27FC236}">
                <a16:creationId xmlns:a16="http://schemas.microsoft.com/office/drawing/2014/main" id="{C7665AAA-6B4F-4DC5-B940-6320DD8E65D7}"/>
              </a:ext>
            </a:extLst>
          </p:cNvPr>
          <p:cNvCxnSpPr/>
          <p:nvPr/>
        </p:nvCxnSpPr>
        <p:spPr>
          <a:xfrm flipH="1">
            <a:off x="3945468" y="3352802"/>
            <a:ext cx="37253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 name="Straight Arrow Connector 6">
            <a:extLst>
              <a:ext uri="{FF2B5EF4-FFF2-40B4-BE49-F238E27FC236}">
                <a16:creationId xmlns:a16="http://schemas.microsoft.com/office/drawing/2014/main" id="{AF4AA654-DA3A-4F06-A6B3-4EF10F1CA54E}"/>
              </a:ext>
            </a:extLst>
          </p:cNvPr>
          <p:cNvCxnSpPr/>
          <p:nvPr/>
        </p:nvCxnSpPr>
        <p:spPr>
          <a:xfrm flipH="1">
            <a:off x="3928534" y="2023536"/>
            <a:ext cx="37253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47107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97D9-AB01-4808-AFE4-8FA64BDE71D4}"/>
              </a:ext>
            </a:extLst>
          </p:cNvPr>
          <p:cNvSpPr>
            <a:spLocks noGrp="1"/>
          </p:cNvSpPr>
          <p:nvPr>
            <p:ph type="ctrTitle"/>
          </p:nvPr>
        </p:nvSpPr>
        <p:spPr/>
        <p:txBody>
          <a:bodyPr/>
          <a:lstStyle/>
          <a:p>
            <a:r>
              <a:rPr lang="en-US" dirty="0"/>
              <a:t>Conclusion</a:t>
            </a:r>
          </a:p>
        </p:txBody>
      </p:sp>
      <p:sp>
        <p:nvSpPr>
          <p:cNvPr id="4" name="Content Placeholder 3">
            <a:extLst>
              <a:ext uri="{FF2B5EF4-FFF2-40B4-BE49-F238E27FC236}">
                <a16:creationId xmlns:a16="http://schemas.microsoft.com/office/drawing/2014/main" id="{BF34CCFD-EEED-4F94-856F-BE47EC78459E}"/>
              </a:ext>
            </a:extLst>
          </p:cNvPr>
          <p:cNvSpPr>
            <a:spLocks noGrp="1"/>
          </p:cNvSpPr>
          <p:nvPr>
            <p:ph idx="1"/>
          </p:nvPr>
        </p:nvSpPr>
        <p:spPr/>
        <p:txBody>
          <a:bodyPr/>
          <a:lstStyle/>
          <a:p>
            <a:pPr>
              <a:buFont typeface="Arial" panose="020B0604020202020204" pitchFamily="34" charset="0"/>
              <a:buChar char="•"/>
            </a:pPr>
            <a:r>
              <a:rPr lang="en-US" dirty="0"/>
              <a:t>Digital objects and minimal processing are compatible! </a:t>
            </a:r>
          </a:p>
          <a:p>
            <a:pPr>
              <a:buFont typeface="Arial" panose="020B0604020202020204" pitchFamily="34" charset="0"/>
              <a:buChar char="•"/>
            </a:pPr>
            <a:r>
              <a:rPr lang="en-US" dirty="0" err="1"/>
              <a:t>ArchivesSpace</a:t>
            </a:r>
            <a:r>
              <a:rPr lang="en-US" dirty="0"/>
              <a:t> has a “restricted sticker” for digital objects – it’s the published/unpublished check box </a:t>
            </a:r>
          </a:p>
          <a:p>
            <a:pPr>
              <a:buFont typeface="Arial" panose="020B0604020202020204" pitchFamily="34" charset="0"/>
              <a:buChar char="•"/>
            </a:pPr>
            <a:r>
              <a:rPr lang="en-US" dirty="0"/>
              <a:t>A published archival object linked with an unpublished digital object can be used to inform patrons that materials exist, and help archivists quickly find restricted records in your institutional repository </a:t>
            </a:r>
          </a:p>
          <a:p>
            <a:pPr marL="0" indent="0">
              <a:buNone/>
            </a:pPr>
            <a:endParaRPr lang="en-US" dirty="0"/>
          </a:p>
        </p:txBody>
      </p:sp>
    </p:spTree>
    <p:extLst>
      <p:ext uri="{BB962C8B-B14F-4D97-AF65-F5344CB8AC3E}">
        <p14:creationId xmlns:p14="http://schemas.microsoft.com/office/powerpoint/2010/main" val="4010785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9BB256-091B-4CDB-AE59-F7D2BCAF0ACE}"/>
              </a:ext>
            </a:extLst>
          </p:cNvPr>
          <p:cNvSpPr>
            <a:spLocks noGrp="1"/>
          </p:cNvSpPr>
          <p:nvPr>
            <p:ph idx="1"/>
          </p:nvPr>
        </p:nvSpPr>
        <p:spPr/>
        <p:txBody>
          <a:bodyPr/>
          <a:lstStyle/>
          <a:p>
            <a:r>
              <a:rPr lang="en-US" sz="2800" b="1" dirty="0"/>
              <a:t>Denise Rayman</a:t>
            </a:r>
          </a:p>
          <a:p>
            <a:r>
              <a:rPr lang="en-US" dirty="0">
                <a:hlinkClick r:id="rId2">
                  <a:extLst>
                    <a:ext uri="{A12FA001-AC4F-418D-AE19-62706E023703}">
                      <ahyp:hlinkClr xmlns:ahyp="http://schemas.microsoft.com/office/drawing/2018/hyperlinkcolor" val="tx"/>
                    </a:ext>
                  </a:extLst>
                </a:hlinkClick>
              </a:rPr>
              <a:t>drayman@iupui.edu</a:t>
            </a:r>
            <a:r>
              <a:rPr lang="en-US" dirty="0"/>
              <a:t> </a:t>
            </a:r>
          </a:p>
          <a:p>
            <a:r>
              <a:rPr lang="en-US" dirty="0">
                <a:hlinkClick r:id="rId3">
                  <a:extLst>
                    <a:ext uri="{A12FA001-AC4F-418D-AE19-62706E023703}">
                      <ahyp:hlinkClr xmlns:ahyp="http://schemas.microsoft.com/office/drawing/2018/hyperlinkcolor" val="tx"/>
                    </a:ext>
                  </a:extLst>
                </a:hlinkClick>
              </a:rPr>
              <a:t>http://ulib.iupui.edu/special</a:t>
            </a:r>
            <a:endParaRPr lang="en-US" dirty="0"/>
          </a:p>
        </p:txBody>
      </p:sp>
    </p:spTree>
    <p:extLst>
      <p:ext uri="{BB962C8B-B14F-4D97-AF65-F5344CB8AC3E}">
        <p14:creationId xmlns:p14="http://schemas.microsoft.com/office/powerpoint/2010/main" val="111660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E5FE-7840-4746-ACEB-F9DC4E4613EA}"/>
              </a:ext>
            </a:extLst>
          </p:cNvPr>
          <p:cNvSpPr>
            <a:spLocks noGrp="1"/>
          </p:cNvSpPr>
          <p:nvPr>
            <p:ph type="ctrTitle"/>
          </p:nvPr>
        </p:nvSpPr>
        <p:spPr/>
        <p:txBody>
          <a:bodyPr>
            <a:normAutofit fontScale="90000"/>
          </a:bodyPr>
          <a:lstStyle/>
          <a:p>
            <a:r>
              <a:rPr lang="en-US" dirty="0"/>
              <a:t>How do we represent mixed access collections? 	 </a:t>
            </a:r>
          </a:p>
        </p:txBody>
      </p:sp>
      <p:sp>
        <p:nvSpPr>
          <p:cNvPr id="4" name="Content Placeholder 3">
            <a:extLst>
              <a:ext uri="{FF2B5EF4-FFF2-40B4-BE49-F238E27FC236}">
                <a16:creationId xmlns:a16="http://schemas.microsoft.com/office/drawing/2014/main" id="{FCCD75FB-B1E0-4EB6-B05A-CB057071A7DB}"/>
              </a:ext>
            </a:extLst>
          </p:cNvPr>
          <p:cNvSpPr>
            <a:spLocks noGrp="1"/>
          </p:cNvSpPr>
          <p:nvPr>
            <p:ph idx="1"/>
          </p:nvPr>
        </p:nvSpPr>
        <p:spPr/>
        <p:txBody>
          <a:bodyPr/>
          <a:lstStyle/>
          <a:p>
            <a:pPr marL="0" indent="0">
              <a:buNone/>
            </a:pPr>
            <a:r>
              <a:rPr lang="en-US" dirty="0"/>
              <a:t>Arranging and describing collections with mixed open and restricted content can be tricky, and especially tricky when working with born-digital records. We must balance the need for giving a basic description of restricted content to researchers, while providing privacy to the donor’s materials. </a:t>
            </a:r>
          </a:p>
          <a:p>
            <a:pPr marL="0" indent="0">
              <a:buNone/>
            </a:pPr>
            <a:r>
              <a:rPr lang="en-US" dirty="0"/>
              <a:t>This presentation will show a method of representing both the openly accessible and restricted born-digital material within a single collection, using folder-level description combined with the published/unpublished feature in ArchivesSpace’s digital objects. </a:t>
            </a:r>
          </a:p>
        </p:txBody>
      </p:sp>
    </p:spTree>
    <p:extLst>
      <p:ext uri="{BB962C8B-B14F-4D97-AF65-F5344CB8AC3E}">
        <p14:creationId xmlns:p14="http://schemas.microsoft.com/office/powerpoint/2010/main" val="2959420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Restricted Sticker</a:t>
            </a:r>
          </a:p>
        </p:txBody>
      </p:sp>
      <p:sp>
        <p:nvSpPr>
          <p:cNvPr id="3" name="Content Placeholder 2"/>
          <p:cNvSpPr>
            <a:spLocks noGrp="1"/>
          </p:cNvSpPr>
          <p:nvPr>
            <p:ph idx="1"/>
          </p:nvPr>
        </p:nvSpPr>
        <p:spPr>
          <a:xfrm>
            <a:off x="525303" y="1243703"/>
            <a:ext cx="4560579" cy="3135791"/>
          </a:xfrm>
        </p:spPr>
        <p:txBody>
          <a:bodyPr>
            <a:normAutofit/>
          </a:bodyPr>
          <a:lstStyle/>
          <a:p>
            <a:r>
              <a:rPr lang="en-US" dirty="0"/>
              <a:t>Archivists have a time-honored and economical way of clearly marking restricted material – bright stickers </a:t>
            </a:r>
          </a:p>
          <a:p>
            <a:r>
              <a:rPr lang="en-US" dirty="0"/>
              <a:t>Typically restricted files are pulled and segregated to one box for simplicity, and the sticker alerts anyone who pulls the box </a:t>
            </a:r>
          </a:p>
          <a:p>
            <a:r>
              <a:rPr lang="en-US" dirty="0"/>
              <a:t>How do we translate the “sticker” to born-digital materials? </a:t>
            </a:r>
          </a:p>
        </p:txBody>
      </p:sp>
      <p:pic>
        <p:nvPicPr>
          <p:cNvPr id="6" name="Picture Placeholder 5">
            <a:extLst>
              <a:ext uri="{FF2B5EF4-FFF2-40B4-BE49-F238E27FC236}">
                <a16:creationId xmlns:a16="http://schemas.microsoft.com/office/drawing/2014/main" id="{1CC2694D-AA37-4E6C-8944-00B9B48BDF21}"/>
              </a:ext>
            </a:extLst>
          </p:cNvPr>
          <p:cNvPicPr>
            <a:picLocks noGrp="1" noChangeAspect="1"/>
          </p:cNvPicPr>
          <p:nvPr>
            <p:ph type="pic" sz="quarter" idx="10"/>
          </p:nvPr>
        </p:nvPicPr>
        <p:blipFill>
          <a:blip r:embed="rId3"/>
          <a:srcRect t="3724" b="3724"/>
          <a:stretch>
            <a:fillRect/>
          </a:stretch>
        </p:blipFill>
        <p:spPr>
          <a:xfrm rot="5400000">
            <a:off x="4786313" y="785813"/>
            <a:ext cx="5143500" cy="3570287"/>
          </a:xfrm>
        </p:spPr>
      </p:pic>
    </p:spTree>
    <p:extLst>
      <p:ext uri="{BB962C8B-B14F-4D97-AF65-F5344CB8AC3E}">
        <p14:creationId xmlns:p14="http://schemas.microsoft.com/office/powerpoint/2010/main" val="63648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Digital Material: What level of description? </a:t>
            </a:r>
          </a:p>
        </p:txBody>
      </p:sp>
      <p:sp>
        <p:nvSpPr>
          <p:cNvPr id="4" name="Content Placeholder 3"/>
          <p:cNvSpPr>
            <a:spLocks noGrp="1"/>
          </p:cNvSpPr>
          <p:nvPr>
            <p:ph idx="1"/>
          </p:nvPr>
        </p:nvSpPr>
        <p:spPr/>
        <p:txBody>
          <a:bodyPr/>
          <a:lstStyle/>
          <a:p>
            <a:pPr marL="285750" indent="-285750">
              <a:buFont typeface="Arial" panose="020B0604020202020204" pitchFamily="34" charset="0"/>
              <a:buChar char="•"/>
            </a:pPr>
            <a:r>
              <a:rPr lang="en-US" dirty="0"/>
              <a:t>When representing digitized traditional archival objects we, as a profession, have defaulted to item-level cataloging, which is useful for items like photos, videos, or discrete publications </a:t>
            </a:r>
          </a:p>
          <a:p>
            <a:pPr marL="285750" indent="-285750">
              <a:buFont typeface="Arial" panose="020B0604020202020204" pitchFamily="34" charset="0"/>
              <a:buChar char="•"/>
            </a:pPr>
            <a:r>
              <a:rPr lang="en-US" dirty="0"/>
              <a:t>However, with the size, scope, and interrelated nature of born-digital material, item-level is not practical for most collections </a:t>
            </a:r>
          </a:p>
          <a:p>
            <a:pPr marL="285750" indent="-285750">
              <a:buFont typeface="Arial" panose="020B0604020202020204" pitchFamily="34" charset="0"/>
              <a:buChar char="•"/>
            </a:pPr>
            <a:r>
              <a:rPr lang="en-US" dirty="0"/>
              <a:t>Restricting at the item level is also impractical </a:t>
            </a:r>
          </a:p>
        </p:txBody>
      </p:sp>
    </p:spTree>
    <p:extLst>
      <p:ext uri="{BB962C8B-B14F-4D97-AF65-F5344CB8AC3E}">
        <p14:creationId xmlns:p14="http://schemas.microsoft.com/office/powerpoint/2010/main" val="214401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349D-159E-4B2C-9130-33C563BA5AE2}"/>
              </a:ext>
            </a:extLst>
          </p:cNvPr>
          <p:cNvSpPr>
            <a:spLocks noGrp="1"/>
          </p:cNvSpPr>
          <p:nvPr>
            <p:ph type="title"/>
          </p:nvPr>
        </p:nvSpPr>
        <p:spPr/>
        <p:txBody>
          <a:bodyPr/>
          <a:lstStyle/>
          <a:p>
            <a:r>
              <a:rPr lang="en-US" dirty="0"/>
              <a:t>MPLP is for digital</a:t>
            </a:r>
          </a:p>
        </p:txBody>
      </p:sp>
      <p:sp>
        <p:nvSpPr>
          <p:cNvPr id="4" name="Content Placeholder 3">
            <a:extLst>
              <a:ext uri="{FF2B5EF4-FFF2-40B4-BE49-F238E27FC236}">
                <a16:creationId xmlns:a16="http://schemas.microsoft.com/office/drawing/2014/main" id="{D8E68D34-F9C6-4239-971E-0F72F1FA2268}"/>
              </a:ext>
            </a:extLst>
          </p:cNvPr>
          <p:cNvSpPr>
            <a:spLocks noGrp="1"/>
          </p:cNvSpPr>
          <p:nvPr>
            <p:ph idx="1"/>
          </p:nvPr>
        </p:nvSpPr>
        <p:spPr>
          <a:xfrm>
            <a:off x="530124" y="1629404"/>
            <a:ext cx="5550302" cy="2801497"/>
          </a:xfrm>
        </p:spPr>
        <p:txBody>
          <a:bodyPr>
            <a:normAutofit fontScale="85000" lnSpcReduction="10000"/>
          </a:bodyPr>
          <a:lstStyle/>
          <a:p>
            <a:pPr marL="0" indent="0">
              <a:buNone/>
            </a:pPr>
            <a:r>
              <a:rPr lang="en-US" i="1" dirty="0"/>
              <a:t>If we took [MPLP] seriously for working with digital content, we would have very different approaches to working with born digital materials than what most cultural heritage organizations are doing now. You would acquire content, create a short collection level description, then produce a container list (which as digital files and folders provide the instantaneous ability to provide a list this is rather trivial) and then go ahead and make the collection as broadly accessible as possible. </a:t>
            </a:r>
          </a:p>
          <a:p>
            <a:pPr marL="0" indent="0">
              <a:buNone/>
            </a:pPr>
            <a:r>
              <a:rPr lang="en-US" i="1" dirty="0"/>
              <a:t>[…] However sophisticated some collection of digital material is, at the most basic level, it’s  possible to create a record for it and make that record available. </a:t>
            </a:r>
          </a:p>
        </p:txBody>
      </p:sp>
      <p:pic>
        <p:nvPicPr>
          <p:cNvPr id="7" name="Picture Placeholder 6">
            <a:extLst>
              <a:ext uri="{FF2B5EF4-FFF2-40B4-BE49-F238E27FC236}">
                <a16:creationId xmlns:a16="http://schemas.microsoft.com/office/drawing/2014/main" id="{E3FEB702-5002-4750-9E27-0715CAE9D5EF}"/>
              </a:ext>
            </a:extLst>
          </p:cNvPr>
          <p:cNvPicPr>
            <a:picLocks noGrp="1" noChangeAspect="1"/>
          </p:cNvPicPr>
          <p:nvPr>
            <p:ph type="pic" sz="quarter" idx="10"/>
          </p:nvPr>
        </p:nvPicPr>
        <p:blipFill>
          <a:blip r:embed="rId3"/>
          <a:srcRect t="3344" b="3344"/>
          <a:stretch>
            <a:fillRect/>
          </a:stretch>
        </p:blipFill>
        <p:spPr>
          <a:xfrm>
            <a:off x="6667778" y="1428048"/>
            <a:ext cx="2027559" cy="2920448"/>
          </a:xfrm>
        </p:spPr>
      </p:pic>
    </p:spTree>
    <p:extLst>
      <p:ext uri="{BB962C8B-B14F-4D97-AF65-F5344CB8AC3E}">
        <p14:creationId xmlns:p14="http://schemas.microsoft.com/office/powerpoint/2010/main" val="2038365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Digital Objects</a:t>
            </a:r>
          </a:p>
        </p:txBody>
      </p:sp>
      <p:sp>
        <p:nvSpPr>
          <p:cNvPr id="4" name="Content Placeholder 3"/>
          <p:cNvSpPr>
            <a:spLocks noGrp="1"/>
          </p:cNvSpPr>
          <p:nvPr>
            <p:ph idx="1"/>
          </p:nvPr>
        </p:nvSpPr>
        <p:spPr/>
        <p:txBody>
          <a:bodyPr/>
          <a:lstStyle/>
          <a:p>
            <a:pPr>
              <a:buFont typeface="Arial" panose="020B0604020202020204" pitchFamily="34" charset="0"/>
              <a:buChar char="•"/>
            </a:pPr>
            <a:r>
              <a:rPr lang="en-US" dirty="0"/>
              <a:t>In </a:t>
            </a:r>
            <a:r>
              <a:rPr lang="en-US" dirty="0" err="1"/>
              <a:t>ArchivesSpace</a:t>
            </a:r>
            <a:r>
              <a:rPr lang="en-US" dirty="0"/>
              <a:t>, digital objects are simple and flexible – which makes them intimidating to start using</a:t>
            </a:r>
          </a:p>
          <a:p>
            <a:pPr>
              <a:buFont typeface="Arial" panose="020B0604020202020204" pitchFamily="34" charset="0"/>
              <a:buChar char="•"/>
            </a:pPr>
            <a:r>
              <a:rPr lang="en-US" dirty="0"/>
              <a:t>Digital objects can represent material at the item-level, folder-level, or collection level - whatever level of processing you want</a:t>
            </a:r>
          </a:p>
        </p:txBody>
      </p:sp>
    </p:spTree>
    <p:extLst>
      <p:ext uri="{BB962C8B-B14F-4D97-AF65-F5344CB8AC3E}">
        <p14:creationId xmlns:p14="http://schemas.microsoft.com/office/powerpoint/2010/main" val="708226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ACE373-72AA-43CC-805F-30C8AA03FAB1}"/>
              </a:ext>
            </a:extLst>
          </p:cNvPr>
          <p:cNvSpPr>
            <a:spLocks noGrp="1"/>
          </p:cNvSpPr>
          <p:nvPr>
            <p:ph type="title"/>
          </p:nvPr>
        </p:nvSpPr>
        <p:spPr/>
        <p:txBody>
          <a:bodyPr/>
          <a:lstStyle/>
          <a:p>
            <a:r>
              <a:rPr lang="en-US" dirty="0"/>
              <a:t>Overview of our mixed collection: </a:t>
            </a:r>
          </a:p>
        </p:txBody>
      </p:sp>
      <p:sp>
        <p:nvSpPr>
          <p:cNvPr id="6" name="Content Placeholder 5">
            <a:extLst>
              <a:ext uri="{FF2B5EF4-FFF2-40B4-BE49-F238E27FC236}">
                <a16:creationId xmlns:a16="http://schemas.microsoft.com/office/drawing/2014/main" id="{8A0F9FEE-149D-44B5-9CFE-7F6597E44393}"/>
              </a:ext>
            </a:extLst>
          </p:cNvPr>
          <p:cNvSpPr>
            <a:spLocks noGrp="1"/>
          </p:cNvSpPr>
          <p:nvPr>
            <p:ph idx="1"/>
          </p:nvPr>
        </p:nvSpPr>
        <p:spPr>
          <a:xfrm>
            <a:off x="525303" y="1629404"/>
            <a:ext cx="4560579" cy="2975967"/>
          </a:xfrm>
        </p:spPr>
        <p:txBody>
          <a:bodyPr>
            <a:normAutofit fontScale="70000" lnSpcReduction="20000"/>
          </a:bodyPr>
          <a:lstStyle/>
          <a:p>
            <a:r>
              <a:rPr lang="en-US" dirty="0"/>
              <a:t>Manuscript collection of social-science researcher David </a:t>
            </a:r>
            <a:r>
              <a:rPr lang="en-US" dirty="0" err="1"/>
              <a:t>Reingold</a:t>
            </a:r>
            <a:endParaRPr lang="en-US" dirty="0"/>
          </a:p>
          <a:p>
            <a:r>
              <a:rPr lang="en-US" dirty="0"/>
              <a:t>Mixed collection of physical papers (2.5 </a:t>
            </a:r>
            <a:r>
              <a:rPr lang="en-US" dirty="0" err="1"/>
              <a:t>cbft</a:t>
            </a:r>
            <a:r>
              <a:rPr lang="en-US" dirty="0"/>
              <a:t>) as well as born-digital material (2.5 GB, transferred to us on </a:t>
            </a:r>
            <a:r>
              <a:rPr lang="en-US" dirty="0" err="1"/>
              <a:t>ZipDisks</a:t>
            </a:r>
            <a:r>
              <a:rPr lang="en-US" dirty="0"/>
              <a:t>) </a:t>
            </a:r>
          </a:p>
          <a:p>
            <a:r>
              <a:rPr lang="en-US" dirty="0"/>
              <a:t>Digital material has publications, reports, and other grey literature, which we wanted openly available online</a:t>
            </a:r>
          </a:p>
          <a:p>
            <a:r>
              <a:rPr lang="en-US" dirty="0"/>
              <a:t>Also contains email and original research data sets containing human subjects, which we wanted to collect but not put online</a:t>
            </a:r>
          </a:p>
          <a:p>
            <a:r>
              <a:rPr lang="en-US" dirty="0"/>
              <a:t>Collection processed by Hannah Vaughn</a:t>
            </a:r>
          </a:p>
        </p:txBody>
      </p:sp>
      <p:pic>
        <p:nvPicPr>
          <p:cNvPr id="3" name="Picture Placeholder 2">
            <a:extLst>
              <a:ext uri="{FF2B5EF4-FFF2-40B4-BE49-F238E27FC236}">
                <a16:creationId xmlns:a16="http://schemas.microsoft.com/office/drawing/2014/main" id="{7B8FCE49-35AA-4C70-B297-D0E441E34879}"/>
              </a:ext>
            </a:extLst>
          </p:cNvPr>
          <p:cNvPicPr>
            <a:picLocks noGrp="1" noChangeAspect="1"/>
          </p:cNvPicPr>
          <p:nvPr>
            <p:ph type="pic" sz="quarter" idx="10"/>
          </p:nvPr>
        </p:nvPicPr>
        <p:blipFill>
          <a:blip r:embed="rId3"/>
          <a:srcRect l="4151" r="4151"/>
          <a:stretch>
            <a:fillRect/>
          </a:stretch>
        </p:blipFill>
        <p:spPr/>
      </p:pic>
    </p:spTree>
    <p:extLst>
      <p:ext uri="{BB962C8B-B14F-4D97-AF65-F5344CB8AC3E}">
        <p14:creationId xmlns:p14="http://schemas.microsoft.com/office/powerpoint/2010/main" val="2755694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0228-29A3-467F-A0FA-FD566ABB5DEA}"/>
              </a:ext>
            </a:extLst>
          </p:cNvPr>
          <p:cNvSpPr>
            <a:spLocks noGrp="1"/>
          </p:cNvSpPr>
          <p:nvPr>
            <p:ph type="ctrTitle"/>
          </p:nvPr>
        </p:nvSpPr>
        <p:spPr>
          <a:xfrm>
            <a:off x="529827" y="759070"/>
            <a:ext cx="8004391" cy="699065"/>
          </a:xfrm>
        </p:spPr>
        <p:txBody>
          <a:bodyPr>
            <a:normAutofit/>
          </a:bodyPr>
          <a:lstStyle/>
          <a:p>
            <a:r>
              <a:rPr lang="en-US" dirty="0"/>
              <a:t>Restricting at scale example: Emails</a:t>
            </a:r>
          </a:p>
        </p:txBody>
      </p:sp>
      <p:sp>
        <p:nvSpPr>
          <p:cNvPr id="12" name="TextBox 11">
            <a:extLst>
              <a:ext uri="{FF2B5EF4-FFF2-40B4-BE49-F238E27FC236}">
                <a16:creationId xmlns:a16="http://schemas.microsoft.com/office/drawing/2014/main" id="{C276DB58-2812-431B-BFDE-AE84BF023FEF}"/>
              </a:ext>
            </a:extLst>
          </p:cNvPr>
          <p:cNvSpPr txBox="1"/>
          <p:nvPr/>
        </p:nvSpPr>
        <p:spPr>
          <a:xfrm>
            <a:off x="529827" y="1573619"/>
            <a:ext cx="4412514" cy="2677656"/>
          </a:xfrm>
          <a:prstGeom prst="rect">
            <a:avLst/>
          </a:prstGeom>
          <a:noFill/>
        </p:spPr>
        <p:txBody>
          <a:bodyPr wrap="square" rtlCol="0">
            <a:spAutoFit/>
          </a:bodyPr>
          <a:lstStyle/>
          <a:p>
            <a:r>
              <a:rPr lang="en-US" sz="1200" dirty="0"/>
              <a:t>FILE Check out this job at </a:t>
            </a:r>
            <a:r>
              <a:rPr lang="en-US" sz="1200" dirty="0" err="1"/>
              <a:t>jobsearch</a:t>
            </a:r>
            <a:r>
              <a:rPr lang="en-US" sz="1200" dirty="0"/>
              <a:t> </a:t>
            </a:r>
            <a:r>
              <a:rPr lang="en-US" sz="1200" dirty="0" err="1"/>
              <a:t>usajobs</a:t>
            </a:r>
            <a:r>
              <a:rPr lang="en-US" sz="1200" dirty="0"/>
              <a:t> </a:t>
            </a:r>
            <a:r>
              <a:rPr lang="en-US" sz="1200" dirty="0" err="1"/>
              <a:t>opm</a:t>
            </a:r>
            <a:r>
              <a:rPr lang="en-US" sz="1200" dirty="0"/>
              <a:t> gov.msg</a:t>
            </a:r>
          </a:p>
          <a:p>
            <a:r>
              <a:rPr lang="en-US" sz="1200" dirty="0"/>
              <a:t>FILE Community is published!.msg</a:t>
            </a:r>
          </a:p>
          <a:p>
            <a:r>
              <a:rPr lang="en-US" sz="1200" dirty="0"/>
              <a:t>FILE Faculty Summary Report and Vita.msg</a:t>
            </a:r>
          </a:p>
          <a:p>
            <a:r>
              <a:rPr lang="en-US" sz="1200" dirty="0"/>
              <a:t>FILE FW CONFIDENTIAL Return from Leave.msg</a:t>
            </a:r>
          </a:p>
          <a:p>
            <a:r>
              <a:rPr lang="en-US" sz="1200" dirty="0"/>
              <a:t>FILE FW David Reingold.msg</a:t>
            </a:r>
          </a:p>
          <a:p>
            <a:r>
              <a:rPr lang="en-US" sz="1200" dirty="0"/>
              <a:t>FILE FW Draft welfare to work and DWD.msg</a:t>
            </a:r>
          </a:p>
          <a:p>
            <a:r>
              <a:rPr lang="en-US" sz="1200" dirty="0"/>
              <a:t>FILE FW Special Issue.msg</a:t>
            </a:r>
          </a:p>
          <a:p>
            <a:r>
              <a:rPr lang="en-US" sz="1200" dirty="0"/>
              <a:t>FILE FW The Rossi paper.msg</a:t>
            </a:r>
          </a:p>
          <a:p>
            <a:r>
              <a:rPr lang="en-US" sz="1200" dirty="0"/>
              <a:t>FILE Graduate School Application Time.msg</a:t>
            </a:r>
          </a:p>
          <a:p>
            <a:r>
              <a:rPr lang="en-US" sz="1200" dirty="0"/>
              <a:t>FILE IU web page draft.msg</a:t>
            </a:r>
          </a:p>
          <a:p>
            <a:r>
              <a:rPr lang="en-US" sz="1200" dirty="0"/>
              <a:t>FILE Lilly Proposal.msg</a:t>
            </a:r>
          </a:p>
          <a:p>
            <a:r>
              <a:rPr lang="en-US" sz="1200" dirty="0"/>
              <a:t>FILE </a:t>
            </a:r>
            <a:r>
              <a:rPr lang="en-US" sz="1200" dirty="0" err="1"/>
              <a:t>Olzak</a:t>
            </a:r>
            <a:r>
              <a:rPr lang="en-US" sz="1200" dirty="0"/>
              <a:t> riot data.msg</a:t>
            </a:r>
          </a:p>
          <a:p>
            <a:r>
              <a:rPr lang="en-US" sz="1200" dirty="0"/>
              <a:t>FILE P&amp;T Timeline.msg</a:t>
            </a:r>
          </a:p>
          <a:p>
            <a:r>
              <a:rPr lang="en-US" sz="1200" dirty="0"/>
              <a:t>FILE Picture of Grandpa Haim's parents.msg</a:t>
            </a:r>
          </a:p>
        </p:txBody>
      </p:sp>
      <p:sp>
        <p:nvSpPr>
          <p:cNvPr id="13" name="TextBox 12">
            <a:extLst>
              <a:ext uri="{FF2B5EF4-FFF2-40B4-BE49-F238E27FC236}">
                <a16:creationId xmlns:a16="http://schemas.microsoft.com/office/drawing/2014/main" id="{CACDF5C4-C045-4EC0-A268-200BA1B0BA3C}"/>
              </a:ext>
            </a:extLst>
          </p:cNvPr>
          <p:cNvSpPr txBox="1"/>
          <p:nvPr/>
        </p:nvSpPr>
        <p:spPr>
          <a:xfrm>
            <a:off x="4740947" y="1573619"/>
            <a:ext cx="3793271" cy="2769989"/>
          </a:xfrm>
          <a:prstGeom prst="rect">
            <a:avLst/>
          </a:prstGeom>
          <a:noFill/>
        </p:spPr>
        <p:txBody>
          <a:bodyPr wrap="square" rtlCol="0">
            <a:spAutoFit/>
          </a:bodyPr>
          <a:lstStyle/>
          <a:p>
            <a:r>
              <a:rPr lang="en-US" sz="1200" dirty="0"/>
              <a:t>FILE Promotion and Tenure.msg</a:t>
            </a:r>
          </a:p>
          <a:p>
            <a:r>
              <a:rPr lang="en-US" sz="1200" dirty="0"/>
              <a:t>FILE Proposals.msg</a:t>
            </a:r>
          </a:p>
          <a:p>
            <a:r>
              <a:rPr lang="en-US" sz="1200" dirty="0"/>
              <a:t>FILE RE Assistance.msg</a:t>
            </a:r>
          </a:p>
          <a:p>
            <a:r>
              <a:rPr lang="en-US" sz="1200" dirty="0"/>
              <a:t>FILE RE FSSA Article.msg</a:t>
            </a:r>
          </a:p>
          <a:p>
            <a:r>
              <a:rPr lang="en-US" sz="1200" dirty="0"/>
              <a:t>FILE RE My fax number.msg</a:t>
            </a:r>
          </a:p>
          <a:p>
            <a:r>
              <a:rPr lang="en-US" sz="1200" dirty="0"/>
              <a:t>FILE RE Office.msg</a:t>
            </a:r>
          </a:p>
          <a:p>
            <a:r>
              <a:rPr lang="en-US" sz="1200" dirty="0"/>
              <a:t>FILE RE </a:t>
            </a:r>
            <a:r>
              <a:rPr lang="en-US" sz="1200" dirty="0" err="1"/>
              <a:t>Olzak</a:t>
            </a:r>
            <a:r>
              <a:rPr lang="en-US" sz="1200" dirty="0"/>
              <a:t> riot data.msg</a:t>
            </a:r>
          </a:p>
          <a:p>
            <a:r>
              <a:rPr lang="en-US" sz="1200" dirty="0"/>
              <a:t>FILE RE .msg</a:t>
            </a:r>
          </a:p>
          <a:p>
            <a:r>
              <a:rPr lang="en-US" sz="1200" dirty="0"/>
              <a:t>FILE Revised Hypotheses.msg</a:t>
            </a:r>
          </a:p>
          <a:p>
            <a:r>
              <a:rPr lang="en-US" sz="1200" dirty="0"/>
              <a:t>FILE Thanks.msg</a:t>
            </a:r>
          </a:p>
          <a:p>
            <a:r>
              <a:rPr lang="en-US" sz="1200" dirty="0"/>
              <a:t>FILE Untitled.msg</a:t>
            </a:r>
          </a:p>
          <a:p>
            <a:r>
              <a:rPr lang="en-US" sz="1200" dirty="0"/>
              <a:t>FILE </a:t>
            </a:r>
            <a:r>
              <a:rPr lang="en-US" sz="1200" dirty="0" err="1"/>
              <a:t>Yuseok</a:t>
            </a:r>
            <a:r>
              <a:rPr lang="en-US" sz="1200" dirty="0"/>
              <a:t> Moon's dissertation proposal.msg</a:t>
            </a:r>
          </a:p>
          <a:p>
            <a:endParaRPr lang="en-US" sz="1200" dirty="0"/>
          </a:p>
          <a:p>
            <a:r>
              <a:rPr lang="en-US" sz="1200" dirty="0"/>
              <a:t>TOTAL 26 Emails</a:t>
            </a:r>
          </a:p>
        </p:txBody>
      </p:sp>
    </p:spTree>
    <p:extLst>
      <p:ext uri="{BB962C8B-B14F-4D97-AF65-F5344CB8AC3E}">
        <p14:creationId xmlns:p14="http://schemas.microsoft.com/office/powerpoint/2010/main" val="129613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10E464-9FF9-44CF-A149-DBE7BDC0E716}"/>
              </a:ext>
            </a:extLst>
          </p:cNvPr>
          <p:cNvSpPr>
            <a:spLocks noGrp="1"/>
          </p:cNvSpPr>
          <p:nvPr>
            <p:ph type="ctrTitle"/>
          </p:nvPr>
        </p:nvSpPr>
        <p:spPr/>
        <p:txBody>
          <a:bodyPr/>
          <a:lstStyle/>
          <a:p>
            <a:r>
              <a:rPr lang="en-US" dirty="0"/>
              <a:t>Finding Aid</a:t>
            </a:r>
          </a:p>
        </p:txBody>
      </p:sp>
      <p:sp>
        <p:nvSpPr>
          <p:cNvPr id="6" name="Content Placeholder 5">
            <a:extLst>
              <a:ext uri="{FF2B5EF4-FFF2-40B4-BE49-F238E27FC236}">
                <a16:creationId xmlns:a16="http://schemas.microsoft.com/office/drawing/2014/main" id="{5BF7C6BC-001D-4A92-B0F5-92F19EB2C3F2}"/>
              </a:ext>
            </a:extLst>
          </p:cNvPr>
          <p:cNvSpPr>
            <a:spLocks noGrp="1"/>
          </p:cNvSpPr>
          <p:nvPr>
            <p:ph idx="1"/>
          </p:nvPr>
        </p:nvSpPr>
        <p:spPr/>
        <p:txBody>
          <a:bodyPr/>
          <a:lstStyle/>
          <a:p>
            <a:pPr marL="0" indent="0">
              <a:buNone/>
            </a:pPr>
            <a:r>
              <a:rPr lang="en-US" dirty="0">
                <a:solidFill>
                  <a:srgbClr val="C17945"/>
                </a:solidFill>
                <a:hlinkClick r:id="rId2">
                  <a:extLst>
                    <a:ext uri="{A12FA001-AC4F-418D-AE19-62706E023703}">
                      <ahyp:hlinkClr xmlns:ahyp="http://schemas.microsoft.com/office/drawing/2018/hyperlinkcolor" val="tx"/>
                    </a:ext>
                  </a:extLst>
                </a:hlinkClick>
              </a:rPr>
              <a:t>http://findingaids.ulib.iupui.edu/repositories/6/archival_objects/129038</a:t>
            </a:r>
            <a:endParaRPr lang="en-US" dirty="0">
              <a:solidFill>
                <a:srgbClr val="C17945"/>
              </a:solidFill>
            </a:endParaRPr>
          </a:p>
          <a:p>
            <a:pPr lvl="1"/>
            <a:r>
              <a:rPr lang="en-US" dirty="0"/>
              <a:t>Digital records have an Archival Object at the file level, just like the paper records, with attached Digital Object </a:t>
            </a:r>
          </a:p>
        </p:txBody>
      </p:sp>
    </p:spTree>
    <p:extLst>
      <p:ext uri="{BB962C8B-B14F-4D97-AF65-F5344CB8AC3E}">
        <p14:creationId xmlns:p14="http://schemas.microsoft.com/office/powerpoint/2010/main" val="3170050629"/>
      </p:ext>
    </p:extLst>
  </p:cSld>
  <p:clrMapOvr>
    <a:masterClrMapping/>
  </p:clrMapOvr>
</p:sld>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9" id="{A077EA93-62D5-E146-BA93-01D0C3454591}" vid="{16BA519C-B7A2-D14F-B77E-0D59B4CF5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purl.org/dc/elements/1.1/"/>
    <ds:schemaRef ds:uri="http://schemas.microsoft.com/sharepoint/v3/fields"/>
    <ds:schemaRef ds:uri="http://purl.org/dc/terms/"/>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IUPUI-template</Template>
  <TotalTime>482</TotalTime>
  <Words>993</Words>
  <Application>Microsoft Office PowerPoint</Application>
  <PresentationFormat>On-screen Show (16:9)</PresentationFormat>
  <Paragraphs>92</Paragraphs>
  <Slides>18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Main</vt:lpstr>
      <vt:lpstr>Mixed Bag</vt:lpstr>
      <vt:lpstr>How do we represent mixed access collections?   </vt:lpstr>
      <vt:lpstr>The Restricted Sticker</vt:lpstr>
      <vt:lpstr>Digital Material: What level of description? </vt:lpstr>
      <vt:lpstr>MPLP is for digital</vt:lpstr>
      <vt:lpstr>Digital Objects</vt:lpstr>
      <vt:lpstr>Overview of our mixed collection: </vt:lpstr>
      <vt:lpstr>Restricting at scale example: Emails</vt:lpstr>
      <vt:lpstr>Finding Aid</vt:lpstr>
      <vt:lpstr>Public view of open and closed digital records</vt:lpstr>
      <vt:lpstr>Archival Object with Accessible Digital Object</vt:lpstr>
      <vt:lpstr>Archival Object with Closed Digital Object</vt:lpstr>
      <vt:lpstr>Archivist View of Closed digital records</vt:lpstr>
      <vt:lpstr>Closed Archival Object, Archivist Side</vt:lpstr>
      <vt:lpstr>Closed Archival Object, Archivist Side, cont. </vt:lpstr>
      <vt:lpstr>Closed Digital Object, Archivist Side</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Mixed Bag</dc:title>
  <dc:creator>Rayman, Denise</dc:creator>
  <cp:lastModifiedBy>Rayman, Denise</cp:lastModifiedBy>
  <cp:revision>33</cp:revision>
  <cp:lastPrinted>2014-06-24T16:10:50Z</cp:lastPrinted>
  <dcterms:created xsi:type="dcterms:W3CDTF">2020-05-08T17:55:50Z</dcterms:created>
  <dcterms:modified xsi:type="dcterms:W3CDTF">2020-05-20T17:52:26Z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