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06" r:id="rId4"/>
    <p:sldId id="288" r:id="rId5"/>
    <p:sldId id="314" r:id="rId6"/>
    <p:sldId id="305" r:id="rId7"/>
    <p:sldId id="310" r:id="rId8"/>
    <p:sldId id="312" r:id="rId9"/>
    <p:sldId id="326" r:id="rId10"/>
    <p:sldId id="328" r:id="rId11"/>
    <p:sldId id="324" r:id="rId12"/>
    <p:sldId id="327" r:id="rId13"/>
    <p:sldId id="329" r:id="rId14"/>
    <p:sldId id="309" r:id="rId15"/>
    <p:sldId id="313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8FC22E7-58C3-4ABC-BD95-E0CFEC9352A4}">
          <p14:sldIdLst>
            <p14:sldId id="256"/>
            <p14:sldId id="257"/>
          </p14:sldIdLst>
        </p14:section>
        <p14:section name="Presentation" id="{8AD23C97-A6F0-41D0-8450-BD3B25C19D31}">
          <p14:sldIdLst>
            <p14:sldId id="306"/>
            <p14:sldId id="288"/>
            <p14:sldId id="314"/>
            <p14:sldId id="305"/>
            <p14:sldId id="310"/>
            <p14:sldId id="312"/>
          </p14:sldIdLst>
        </p14:section>
        <p14:section name="Implementation Buddy" id="{DA01D793-306A-472D-B262-3DEC5C003542}">
          <p14:sldIdLst>
            <p14:sldId id="326"/>
            <p14:sldId id="328"/>
          </p14:sldIdLst>
        </p14:section>
        <p14:section name="Member Directory" id="{C4E8131B-060B-4AD1-90B5-FA1FC23B6BCF}">
          <p14:sldIdLst>
            <p14:sldId id="324"/>
            <p14:sldId id="327"/>
            <p14:sldId id="329"/>
          </p14:sldIdLst>
        </p14:section>
        <p14:section name="Closing" id="{A16C054D-2D6C-4072-B1DC-73EA21476AB4}">
          <p14:sldIdLst>
            <p14:sldId id="309"/>
            <p14:sldId id="313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C0"/>
    <a:srgbClr val="008FFA"/>
    <a:srgbClr val="272985"/>
    <a:srgbClr val="274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1" autoAdjust="0"/>
    <p:restoredTop sz="87901" autoAdjust="0"/>
  </p:normalViewPr>
  <p:slideViewPr>
    <p:cSldViewPr snapToGrid="0">
      <p:cViewPr varScale="1">
        <p:scale>
          <a:sx n="56" d="100"/>
          <a:sy n="56" d="100"/>
        </p:scale>
        <p:origin x="8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6FA98-A724-4CE9-A10B-4EAD0EC11440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756A8-1EBA-407D-B214-5B47C0FD8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43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40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33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30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69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58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2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5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57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3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65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49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8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7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756A8-1EBA-407D-B214-5B47C0FD81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0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D9B96-A3B5-40FE-983E-28F5B6757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9D9FA-B5B0-4C75-8CD2-9F0BD21FA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B87D8-665D-48BA-B3FD-ED00C05FE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72B7D-6856-4996-A25C-CC1CEA25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FEF6F-8E5D-494F-AD05-FDD31E28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649B-1658-4CD8-BF60-E387E707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834627-5FF5-43BD-85A6-781EAB4B4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0CC25-CB4F-453E-923E-5599A323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2841F-DCA7-4332-9C46-FB1A0C53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23118-CF96-47D8-ACF8-AFBC790B7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8530B-C8A9-457D-853D-4E38AC7AFD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F4A40-0DD5-490B-84F1-79AC644A9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DF8A6-702E-486C-A17C-F7E87B26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62F27-CDE0-43B5-8692-6EB7D0EC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D4B93-D17D-4803-9C71-7BBBE42F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8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F1BB-C587-4F68-A2F5-A87CB9DD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CDB0-4B4F-4549-8BC2-C33B3100C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CB015-0D47-4CF1-8AB5-1B4A0452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BB5B9-0E90-440E-BDC6-F3BDB460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59952-2359-465F-A463-1CC0B118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2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441D-12E1-472A-8D1D-33110EE7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06BA5-0374-4718-B6D1-3D8A87603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03B0A-61F9-41F9-891C-1975E3E2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A4234-1BB6-4972-AD05-A6F74B33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99C14-2D03-4C6E-BD85-4EAA8BE9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4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8DCC5-91B3-448E-85C4-173A7CD8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A9E2E-A782-4F66-8C64-BBD695EBC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FD15A-65B0-4AA8-8EBC-1A6DD6D64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499F1-69CC-4B81-BF80-5E3360F9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63554-528F-4D39-B23A-409E1D16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EAFC2-8419-4F7D-81A7-67366297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DBDFC-A437-45CB-B12E-81F498E2F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8CC59-1288-4925-86CF-0DCC4A486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3354A-2389-47D0-B8BA-336122FE8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37A73-48D9-420A-A563-CFAFC6B6F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DD5307-6918-4306-B29F-596A2CAEF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4577FA-1A40-4D5F-A6E9-5C623B3FE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D8EA7-CA60-4120-AB75-E21E5AC0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559E2-C92A-4506-9EB4-A93FE8E2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B317-BD18-423F-B220-9377CA8B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1AF38-5295-490E-BD4C-6BEB9BA8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C618-D6F0-460C-A334-E2403A44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E7E3B-91C6-4315-882A-0BA27FF5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8EB135-2CAB-4B2F-810B-BA79BC9C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8105D-06C7-4AF8-8054-A23C79BA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3D93C-4809-482E-9A0C-CFD23E23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85A6F-E5EC-43DD-BF4D-F365EA63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F2845-2B21-4322-BE35-6C51197EB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2F09E-9F6C-4718-9AAA-0DF1D883E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6A053-5135-4367-8C53-18F669201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03114-9569-44DE-9624-4CEBA06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E2E2F-B1D6-4BAA-B080-2936F55C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4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A74AE-2A24-4109-9B72-B56A9858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5EDB0-C9A5-47A9-BF30-7F941F7DA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B4501-00B3-4756-9A05-F9246262D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BB6A4-C459-43FF-8C0A-929A5730E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11A02-95D3-43E2-9A8C-5F0E0B09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CC338-AC85-4322-A4A4-31E85E99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1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F09372-B557-43BA-9C54-FB88477D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84266-0ECF-4702-BA8A-65C8D058A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8D503-8FB1-4BCF-B6F7-86DE5A5FB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E1B3-7A9B-419D-ACF6-C69454CD4E2C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22FBA-3253-4929-8D1C-72139BD26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4D3B0-52A5-4278-9862-133D6B311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E4E6-E00B-4597-BE38-9585008E2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4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blogdassurtadas.blogspot.com/2012/01/feliz-aniversario-de-casamento-para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ww.dailyclipart.net/clipart/category/flower-clip-ar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Pluto_and_Goofy_-_Cartoon_dog_vs._funny_animal.pn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ocialcompare.com/fr/comparison/tableau-de-diversification-alimentaire-pour-beb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openclipart.org/detail/322/veggies-by-johnny_automatic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aspace-buddy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2B0574B-A182-4C6E-B16A-181ACD5A86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68825" y="2816225"/>
            <a:ext cx="11936570" cy="1470025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anchor="b">
            <a:noAutofit/>
          </a:bodyPr>
          <a:lstStyle>
            <a:lvl1pPr algn="r">
              <a:defRPr>
                <a:solidFill>
                  <a:schemeClr val="tx1"/>
                </a:solidFill>
                <a:latin typeface="Arial"/>
              </a:defRPr>
            </a:lvl1pPr>
          </a:lstStyle>
          <a:p>
            <a:pPr lvl="0"/>
            <a:r>
              <a:rPr lang="en-US" sz="4400" dirty="0" err="1"/>
              <a:t>ASpace</a:t>
            </a:r>
            <a:r>
              <a:rPr lang="en-US" sz="4400" dirty="0"/>
              <a:t> Implementation Buddies:</a:t>
            </a:r>
            <a:br>
              <a:rPr lang="en-US" sz="4400" dirty="0"/>
            </a:br>
            <a:r>
              <a:rPr lang="en-US" sz="3600" dirty="0"/>
              <a:t>Buddying up with Budding Users</a:t>
            </a:r>
            <a:endParaRPr lang="en-US" sz="4800" noProof="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B526D25-43B6-4A3A-8240-978261C681A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4419600"/>
            <a:ext cx="11181944" cy="864669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normAutofit/>
          </a:bodyPr>
          <a:lstStyle>
            <a:lvl1pPr marL="0" indent="0" algn="r">
              <a:buFontTx/>
              <a:buNone/>
              <a:defRPr>
                <a:solidFill>
                  <a:schemeClr val="tx1"/>
                </a:solidFill>
                <a:latin typeface="Arial"/>
              </a:defRPr>
            </a:lvl1pPr>
          </a:lstStyle>
          <a:p>
            <a:pPr lvl="0"/>
            <a:r>
              <a:rPr lang="en-US" dirty="0">
                <a:solidFill>
                  <a:srgbClr val="0070C0"/>
                </a:solidFill>
              </a:rPr>
              <a:t>September 26, 2018 </a:t>
            </a:r>
            <a:r>
              <a:rPr lang="en-US" noProof="0" dirty="0">
                <a:solidFill>
                  <a:srgbClr val="0070C0"/>
                </a:solidFill>
              </a:rPr>
              <a:t>– Webinar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BB750-016F-42EE-9F3C-540A53DA2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968750" cy="9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59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7C86BE-FF44-4D70-B600-D466753C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/>
          <a:lstStyle/>
          <a:p>
            <a:pPr lvl="0"/>
            <a:r>
              <a:rPr lang="en-US" dirty="0"/>
              <a:t>Buddy Listing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EA9C593-33D8-4605-B39E-59D4C9997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174226"/>
            <a:ext cx="11201400" cy="617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+mj-lt"/>
              </a:rPr>
              <a:t>*Buddy listing to be circulated to buddies only.</a:t>
            </a:r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EB23858C-96A0-41E1-BBE6-F30167163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199" y="945771"/>
            <a:ext cx="10515599" cy="5001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28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F82ACF-C89B-4324-9B55-8D203E05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70" y="6174226"/>
            <a:ext cx="11191730" cy="617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+mj-lt"/>
              </a:rPr>
              <a:t>*URL circulated to designated member reps.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9F67B05B-8CA7-49CC-ACA7-7B1B4C67A04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Member Directory – Data Collection</a:t>
            </a:r>
            <a:endParaRPr lang="en-US" dirty="0"/>
          </a:p>
        </p:txBody>
      </p:sp>
      <p:pic>
        <p:nvPicPr>
          <p:cNvPr id="12" name="Screen Recording 11">
            <a:hlinkClick r:id="" action="ppaction://media"/>
            <a:extLst>
              <a:ext uri="{FF2B5EF4-FFF2-40B4-BE49-F238E27FC236}">
                <a16:creationId xmlns:a16="http://schemas.microsoft.com/office/drawing/2014/main" id="{068B590E-BC45-4FF1-B8BE-0C4842D033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630" y="961389"/>
            <a:ext cx="10377170" cy="4899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88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F82ACF-C89B-4324-9B55-8D203E05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174226"/>
            <a:ext cx="11201400" cy="617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+mj-lt"/>
              </a:rPr>
              <a:t>*Directory to be circulated to designated member reps.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9F67B05B-8CA7-49CC-ACA7-7B1B4C67A04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Member Directory – Results</a:t>
            </a:r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0028EFEA-36D6-432F-803E-BE7A9BA13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" y="955168"/>
            <a:ext cx="10403151" cy="4947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68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F82ACF-C89B-4324-9B55-8D203E05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174226"/>
            <a:ext cx="11201400" cy="617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+mj-lt"/>
              </a:rPr>
              <a:t>*Directory to be circulated to designated member reps.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9F67B05B-8CA7-49CC-ACA7-7B1B4C67A04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Member Directory – Results</a:t>
            </a: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258DCCDB-391B-42EB-9B27-8BBF52F52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799" y="950499"/>
            <a:ext cx="10519805" cy="5003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32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7C86BE-FF44-4D70-B600-D466753C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lvl="0"/>
            <a:r>
              <a:rPr lang="en-US"/>
              <a:t>Potential FAQ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F82ACF-C89B-4324-9B55-8D203E05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50" y="1734093"/>
            <a:ext cx="5567558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Can you have more than one buddy?</a:t>
            </a:r>
          </a:p>
          <a:p>
            <a:r>
              <a:rPr lang="en-US" sz="3200" dirty="0">
                <a:latin typeface="+mj-lt"/>
              </a:rPr>
              <a:t>How do we get in touch with our buddy?</a:t>
            </a:r>
          </a:p>
          <a:p>
            <a:r>
              <a:rPr lang="en-US" sz="3200" dirty="0">
                <a:latin typeface="+mj-lt"/>
              </a:rPr>
              <a:t>What if I can’t help my buddy?</a:t>
            </a:r>
          </a:p>
          <a:p>
            <a:r>
              <a:rPr lang="en-US" sz="3200" dirty="0">
                <a:latin typeface="+mj-lt"/>
              </a:rPr>
              <a:t>What if I can’t be a buddy anymore?</a:t>
            </a:r>
          </a:p>
          <a:p>
            <a:r>
              <a:rPr lang="en-US" sz="3200" dirty="0">
                <a:latin typeface="+mj-lt"/>
              </a:rPr>
              <a:t>Other questions?</a:t>
            </a:r>
          </a:p>
          <a:p>
            <a:endParaRPr lang="en-US" sz="320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B7E327-369C-44E5-9F69-B7869FA5F893}"/>
              </a:ext>
            </a:extLst>
          </p:cNvPr>
          <p:cNvGrpSpPr/>
          <p:nvPr/>
        </p:nvGrpSpPr>
        <p:grpSpPr>
          <a:xfrm>
            <a:off x="7210242" y="1211057"/>
            <a:ext cx="4372158" cy="4582170"/>
            <a:chOff x="7453508" y="1219821"/>
            <a:chExt cx="4372158" cy="45821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793900-89F7-4D01-8F5E-260058E4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453508" y="1219821"/>
              <a:ext cx="4372158" cy="43513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4BFDBB-CDF5-4AF6-8879-767D01C9A3A7}"/>
                </a:ext>
              </a:extLst>
            </p:cNvPr>
            <p:cNvSpPr txBox="1"/>
            <p:nvPr/>
          </p:nvSpPr>
          <p:spPr>
            <a:xfrm>
              <a:off x="7453508" y="5571159"/>
              <a:ext cx="40005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7" tooltip="http://blogdassurtadas.blogspot.com/2012/01/feliz-aniversario-de-casamento-para.html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8" tooltip="https://creativecommons.org/licenses/by-nc-nd/3.0/"/>
                </a:rPr>
                <a:t>CC BY-NC-ND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067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132563-528C-4D12-9CCC-AA0990150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D80047-3D47-4587-9A4E-B0B4AF69918D}"/>
              </a:ext>
            </a:extLst>
          </p:cNvPr>
          <p:cNvSpPr txBox="1">
            <a:spLocks/>
          </p:cNvSpPr>
          <p:nvPr/>
        </p:nvSpPr>
        <p:spPr>
          <a:xfrm>
            <a:off x="1409700" y="2620876"/>
            <a:ext cx="9372599" cy="13942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/>
              <a:t>Questions?</a:t>
            </a:r>
          </a:p>
          <a:p>
            <a:r>
              <a:rPr lang="en-US" sz="3600" u="sng" dirty="0">
                <a:solidFill>
                  <a:schemeClr val="accent5">
                    <a:lumMod val="75000"/>
                  </a:schemeClr>
                </a:solidFill>
              </a:rPr>
              <a:t>christine.kim@lyrasis.org</a:t>
            </a:r>
          </a:p>
        </p:txBody>
      </p:sp>
    </p:spTree>
    <p:extLst>
      <p:ext uri="{BB962C8B-B14F-4D97-AF65-F5344CB8AC3E}">
        <p14:creationId xmlns:p14="http://schemas.microsoft.com/office/powerpoint/2010/main" val="2855321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DFDD34-46AA-45A4-9A6A-84FB5BEB42CA}"/>
              </a:ext>
            </a:extLst>
          </p:cNvPr>
          <p:cNvSpPr txBox="1">
            <a:spLocks/>
          </p:cNvSpPr>
          <p:nvPr/>
        </p:nvSpPr>
        <p:spPr>
          <a:xfrm>
            <a:off x="609600" y="1678427"/>
            <a:ext cx="11005226" cy="4419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97A7B2-FD3F-4927-80D4-02CEDC10DFDE}"/>
              </a:ext>
            </a:extLst>
          </p:cNvPr>
          <p:cNvSpPr/>
          <p:nvPr/>
        </p:nvSpPr>
        <p:spPr>
          <a:xfrm>
            <a:off x="1060315" y="2858665"/>
            <a:ext cx="10103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sz="3200" dirty="0">
                <a:solidFill>
                  <a:srgbClr val="0070C0"/>
                </a:solidFill>
              </a:rPr>
              <a:t>Thank you for joining us today!</a:t>
            </a:r>
          </a:p>
        </p:txBody>
      </p:sp>
    </p:spTree>
    <p:extLst>
      <p:ext uri="{BB962C8B-B14F-4D97-AF65-F5344CB8AC3E}">
        <p14:creationId xmlns:p14="http://schemas.microsoft.com/office/powerpoint/2010/main" val="121311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6541B5-D8CE-44F2-85FB-DBC9079AB4F5}"/>
              </a:ext>
            </a:extLst>
          </p:cNvPr>
          <p:cNvSpPr txBox="1">
            <a:spLocks/>
          </p:cNvSpPr>
          <p:nvPr/>
        </p:nvSpPr>
        <p:spPr>
          <a:xfrm>
            <a:off x="609600" y="-80270"/>
            <a:ext cx="11005226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Presenter</a:t>
            </a:r>
          </a:p>
        </p:txBody>
      </p:sp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97A7B2-FD3F-4927-80D4-02CEDC10DFDE}"/>
              </a:ext>
            </a:extLst>
          </p:cNvPr>
          <p:cNvSpPr/>
          <p:nvPr/>
        </p:nvSpPr>
        <p:spPr>
          <a:xfrm>
            <a:off x="4061565" y="5525128"/>
            <a:ext cx="43204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n-US" sz="3600" b="1" dirty="0"/>
              <a:t>Christine Kim</a:t>
            </a:r>
          </a:p>
          <a:p>
            <a:pPr algn="ctr">
              <a:buClr>
                <a:srgbClr val="0070C0"/>
              </a:buClr>
            </a:pPr>
            <a:r>
              <a:rPr lang="en-US" sz="2800" dirty="0">
                <a:solidFill>
                  <a:srgbClr val="0070C0"/>
                </a:solidFill>
              </a:rPr>
              <a:t>ArchivesSpace</a:t>
            </a:r>
          </a:p>
        </p:txBody>
      </p:sp>
      <p:pic>
        <p:nvPicPr>
          <p:cNvPr id="7" name="Picture 6" descr="A person standing in a kitchen&#10;&#10;Description generated with high confidence">
            <a:extLst>
              <a:ext uri="{FF2B5EF4-FFF2-40B4-BE49-F238E27FC236}">
                <a16:creationId xmlns:a16="http://schemas.microsoft.com/office/drawing/2014/main" id="{16CE9A2A-7A34-4FB1-9CDF-8A2E21C3F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t="8410" r="36906" b="16006"/>
          <a:stretch/>
        </p:blipFill>
        <p:spPr>
          <a:xfrm>
            <a:off x="3399336" y="1119880"/>
            <a:ext cx="5393327" cy="4290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483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132563-528C-4D12-9CCC-AA0990150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7C86BE-FF44-4D70-B600-D466753C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99932"/>
            <a:ext cx="12191999" cy="261067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ASpace</a:t>
            </a:r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Implementation Buddies: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1623905-66A0-4048-BEDF-CA1A99417B9F}"/>
              </a:ext>
            </a:extLst>
          </p:cNvPr>
          <p:cNvSpPr txBox="1">
            <a:spLocks noChangeArrowheads="1"/>
          </p:cNvSpPr>
          <p:nvPr/>
        </p:nvSpPr>
        <p:spPr>
          <a:xfrm>
            <a:off x="505026" y="2872445"/>
            <a:ext cx="11181944" cy="95743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Buddying up with Budding Users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7BEF3-DB0C-4E04-B55B-66DB49944D0E}"/>
              </a:ext>
            </a:extLst>
          </p:cNvPr>
          <p:cNvSpPr txBox="1"/>
          <p:nvPr/>
        </p:nvSpPr>
        <p:spPr>
          <a:xfrm>
            <a:off x="8292230" y="5602391"/>
            <a:ext cx="3545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Christine Kim</a:t>
            </a:r>
          </a:p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September 26, 2018</a:t>
            </a:r>
          </a:p>
        </p:txBody>
      </p:sp>
    </p:spTree>
    <p:extLst>
      <p:ext uri="{BB962C8B-B14F-4D97-AF65-F5344CB8AC3E}">
        <p14:creationId xmlns:p14="http://schemas.microsoft.com/office/powerpoint/2010/main" val="191604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7C86BE-FF44-4D70-B600-D466753C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Mentors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F82ACF-C89B-4324-9B55-8D203E058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0640" y="1825625"/>
            <a:ext cx="6233160" cy="4351338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+mj-lt"/>
              </a:rPr>
              <a:t>Be an expert on everything</a:t>
            </a:r>
          </a:p>
          <a:p>
            <a:pPr lvl="0"/>
            <a:r>
              <a:rPr lang="en-US" dirty="0">
                <a:latin typeface="+mj-lt"/>
              </a:rPr>
              <a:t>Have experienced everything</a:t>
            </a:r>
          </a:p>
          <a:p>
            <a:pPr lvl="0"/>
            <a:r>
              <a:rPr lang="en-US" dirty="0">
                <a:latin typeface="+mj-lt"/>
              </a:rPr>
              <a:t>Know the answer to everything</a:t>
            </a:r>
          </a:p>
          <a:p>
            <a:pPr lvl="0"/>
            <a:r>
              <a:rPr lang="en-US" dirty="0">
                <a:latin typeface="+mj-lt"/>
              </a:rPr>
              <a:t>Knowledge that expands to the edges of the universe</a:t>
            </a:r>
          </a:p>
          <a:p>
            <a:pPr lvl="0"/>
            <a:r>
              <a:rPr lang="en-US" dirty="0">
                <a:latin typeface="+mj-lt"/>
              </a:rPr>
              <a:t>And put their proteges ahead of their own self-care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E3EA58-691B-4284-9E22-9E61051D0B8F}"/>
              </a:ext>
            </a:extLst>
          </p:cNvPr>
          <p:cNvGrpSpPr/>
          <p:nvPr/>
        </p:nvGrpSpPr>
        <p:grpSpPr>
          <a:xfrm>
            <a:off x="1392210" y="1577458"/>
            <a:ext cx="4997160" cy="4806319"/>
            <a:chOff x="3937000" y="2554736"/>
            <a:chExt cx="4318000" cy="4153096"/>
          </a:xfrm>
        </p:grpSpPr>
        <p:pic>
          <p:nvPicPr>
            <p:cNvPr id="12" name="Picture 11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10026FF5-5634-4C01-B2DD-CC8FC6821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937000" y="2554736"/>
              <a:ext cx="2778270" cy="39222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BBB031-E6F4-44E2-9A92-A3BF2BD1B525}"/>
                </a:ext>
              </a:extLst>
            </p:cNvPr>
            <p:cNvSpPr txBox="1"/>
            <p:nvPr/>
          </p:nvSpPr>
          <p:spPr>
            <a:xfrm>
              <a:off x="3937000" y="6477000"/>
              <a:ext cx="4318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7" tooltip="http://www.dailyclipart.net/clipart/category/flower-clip-art/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8" tooltip="https://creativecommons.org/licenses/by-nd/3.0/"/>
                </a:rPr>
                <a:t>CC BY-ND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822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132563-528C-4D12-9CCC-AA0990150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7C86BE-FF44-4D70-B600-D466753C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6115"/>
            <a:ext cx="10515600" cy="2610678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ArchivesSpace Implementation Buddies</a:t>
            </a:r>
          </a:p>
        </p:txBody>
      </p:sp>
    </p:spTree>
    <p:extLst>
      <p:ext uri="{BB962C8B-B14F-4D97-AF65-F5344CB8AC3E}">
        <p14:creationId xmlns:p14="http://schemas.microsoft.com/office/powerpoint/2010/main" val="135956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7C86BE-FF44-4D70-B600-D466753C5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“Implementation Buddy”?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5DAC7DC-9843-4212-AAB9-AAD761C47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469"/>
            <a:ext cx="8854440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>
                <a:latin typeface="+mj-lt"/>
              </a:rPr>
              <a:t>Someone you can talk to about your challenges</a:t>
            </a:r>
          </a:p>
          <a:p>
            <a:pPr lvl="0"/>
            <a:r>
              <a:rPr lang="en-US" dirty="0">
                <a:latin typeface="+mj-lt"/>
              </a:rPr>
              <a:t>Someone who can help you brainstorm</a:t>
            </a:r>
          </a:p>
          <a:p>
            <a:pPr lvl="0"/>
            <a:r>
              <a:rPr lang="en-US" dirty="0">
                <a:latin typeface="+mj-lt"/>
              </a:rPr>
              <a:t>Someone you can help brainstorm</a:t>
            </a:r>
          </a:p>
          <a:p>
            <a:pPr lvl="0"/>
            <a:r>
              <a:rPr lang="en-US" dirty="0">
                <a:latin typeface="+mj-lt"/>
              </a:rPr>
              <a:t>Someone who may have distinct experiences to yours</a:t>
            </a:r>
          </a:p>
          <a:p>
            <a:pPr lvl="0"/>
            <a:r>
              <a:rPr lang="en-US" dirty="0">
                <a:latin typeface="+mj-lt"/>
              </a:rPr>
              <a:t>Someone who may offer diverse perspectives from yours</a:t>
            </a:r>
          </a:p>
          <a:p>
            <a:pPr lvl="0"/>
            <a:r>
              <a:rPr lang="en-US" dirty="0">
                <a:latin typeface="+mj-lt"/>
              </a:rPr>
              <a:t>Someone you can confide in</a:t>
            </a:r>
          </a:p>
          <a:p>
            <a:pPr lvl="0"/>
            <a:r>
              <a:rPr lang="en-US" dirty="0">
                <a:latin typeface="+mj-lt"/>
              </a:rPr>
              <a:t>Someone who won’t judge you</a:t>
            </a:r>
          </a:p>
          <a:p>
            <a:pPr lvl="0"/>
            <a:r>
              <a:rPr lang="en-US" dirty="0">
                <a:latin typeface="+mj-lt"/>
              </a:rPr>
              <a:t>Someone who complements you</a:t>
            </a:r>
          </a:p>
          <a:p>
            <a:pPr lvl="0"/>
            <a:r>
              <a:rPr lang="en-US" dirty="0">
                <a:latin typeface="+mj-lt"/>
              </a:rPr>
              <a:t>Someone who compliments you</a:t>
            </a:r>
          </a:p>
          <a:p>
            <a:endParaRPr lang="en-US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282620-9BFE-4E9D-A34A-B3F4ABC0103D}"/>
              </a:ext>
            </a:extLst>
          </p:cNvPr>
          <p:cNvGrpSpPr/>
          <p:nvPr/>
        </p:nvGrpSpPr>
        <p:grpSpPr>
          <a:xfrm>
            <a:off x="8747760" y="3366717"/>
            <a:ext cx="3265170" cy="3491283"/>
            <a:chOff x="4667250" y="2085975"/>
            <a:chExt cx="2857500" cy="30553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188AA0-C8E2-4396-8DA0-5247D642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4667250" y="2085975"/>
              <a:ext cx="2857500" cy="26860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6C75CD-26F1-480C-AAEB-515459DD14E7}"/>
                </a:ext>
              </a:extLst>
            </p:cNvPr>
            <p:cNvSpPr txBox="1"/>
            <p:nvPr/>
          </p:nvSpPr>
          <p:spPr>
            <a:xfrm>
              <a:off x="4667250" y="4772025"/>
              <a:ext cx="285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6" tooltip="http://en.wikipedia.org/wiki/File:Pluto_and_Goofy_-_Cartoon_dog_vs._funny_animal.png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7" tooltip="https://creativecommons.org/licenses/by-sa/3.0/"/>
                </a:rPr>
                <a:t>CC BY-SA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5870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7C86BE-FF44-4D70-B600-D466753C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An “Implementation Buddy” is…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B60ACC-E9BB-4531-9535-888CE9CF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46386"/>
            <a:ext cx="10896599" cy="17536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0070C0"/>
                </a:solidFill>
              </a:rPr>
              <a:t>Essentially, a friend who will stick with you as you try new things.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F8F03A-0AA9-4B8D-91C6-2FB6D1795893}"/>
              </a:ext>
            </a:extLst>
          </p:cNvPr>
          <p:cNvGrpSpPr/>
          <p:nvPr/>
        </p:nvGrpSpPr>
        <p:grpSpPr>
          <a:xfrm>
            <a:off x="3502878" y="3631451"/>
            <a:ext cx="4879122" cy="3215916"/>
            <a:chOff x="2961858" y="3631451"/>
            <a:chExt cx="4879122" cy="321591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9ECAB8-724B-4A14-B889-B9FA3D187A61}"/>
                </a:ext>
              </a:extLst>
            </p:cNvPr>
            <p:cNvSpPr txBox="1"/>
            <p:nvPr/>
          </p:nvSpPr>
          <p:spPr>
            <a:xfrm>
              <a:off x="2961858" y="6487928"/>
              <a:ext cx="4879122" cy="35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6" tooltip="http://socialcompare.com/fr/comparison/tableau-de-diversification-alimentaire-pour-bebes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7" tooltip="https://creativecommons.org/licenses/by-sa/3.0/"/>
                </a:rPr>
                <a:t>CC BY-SA</a:t>
              </a:r>
              <a:endParaRPr lang="en-US" sz="900" dirty="0"/>
            </a:p>
          </p:txBody>
        </p:sp>
        <p:pic>
          <p:nvPicPr>
            <p:cNvPr id="14" name="Picture 13" descr="A drawing of a cartoon character&#10;&#10;Description generated with high confidence">
              <a:extLst>
                <a:ext uri="{FF2B5EF4-FFF2-40B4-BE49-F238E27FC236}">
                  <a16:creationId xmlns:a16="http://schemas.microsoft.com/office/drawing/2014/main" id="{475F04D5-2786-4916-A481-6966279AF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2961864" y="3631451"/>
              <a:ext cx="4879116" cy="279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580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132563-528C-4D12-9CCC-AA0990150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7C86BE-FF44-4D70-B600-D466753C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2871"/>
            <a:ext cx="10515600" cy="2610678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do you find your buddy?</a:t>
            </a:r>
          </a:p>
        </p:txBody>
      </p:sp>
    </p:spTree>
    <p:extLst>
      <p:ext uri="{BB962C8B-B14F-4D97-AF65-F5344CB8AC3E}">
        <p14:creationId xmlns:p14="http://schemas.microsoft.com/office/powerpoint/2010/main" val="573952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amp.png">
            <a:extLst>
              <a:ext uri="{FF2B5EF4-FFF2-40B4-BE49-F238E27FC236}">
                <a16:creationId xmlns:a16="http://schemas.microsoft.com/office/drawing/2014/main" id="{9F24CC6C-0433-46E4-A012-D07214F9B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3227"/>
            <a:ext cx="480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46104-346F-456D-8FF5-04C42B7E3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098027"/>
            <a:ext cx="2657330" cy="617616"/>
          </a:xfrm>
          <a:prstGeom prst="rect">
            <a:avLst/>
          </a:prstGeom>
        </p:spPr>
      </p:pic>
      <p:pic>
        <p:nvPicPr>
          <p:cNvPr id="13" name="Picture 1" descr="A.png">
            <a:extLst>
              <a:ext uri="{FF2B5EF4-FFF2-40B4-BE49-F238E27FC236}">
                <a16:creationId xmlns:a16="http://schemas.microsoft.com/office/drawing/2014/main" id="{128B9315-8218-46FD-84FE-6D6AF4A8C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457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7C86BE-FF44-4D70-B600-D466753C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lvl="0"/>
            <a:r>
              <a:rPr lang="en-US" dirty="0"/>
              <a:t>Implementation Buddy – Data Collection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F82ACF-C89B-4324-9B55-8D203E05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74226"/>
            <a:ext cx="10515600" cy="617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+mj-lt"/>
                <a:hlinkClick r:id="rId8"/>
              </a:rPr>
              <a:t>https://tinyurl.com/aspace-buddy</a:t>
            </a:r>
            <a:r>
              <a:rPr lang="en-US" sz="3200" b="1" dirty="0">
                <a:latin typeface="+mj-lt"/>
              </a:rPr>
              <a:t> 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BC2960C8-D893-4F9E-B58B-C6B5167709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9479" y="1084457"/>
            <a:ext cx="10185473" cy="4808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96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959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4049</TotalTime>
  <Words>328</Words>
  <Application>Microsoft Office PowerPoint</Application>
  <PresentationFormat>Widescreen</PresentationFormat>
  <Paragraphs>66</Paragraphs>
  <Slides>16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Gill Sans MT</vt:lpstr>
      <vt:lpstr>Office Theme</vt:lpstr>
      <vt:lpstr>ASpace Implementation Buddies: Buddying up with Budding Users</vt:lpstr>
      <vt:lpstr>PowerPoint Presentation</vt:lpstr>
      <vt:lpstr>ASpace Implementation Buddies:</vt:lpstr>
      <vt:lpstr>Mentors</vt:lpstr>
      <vt:lpstr>ArchivesSpace Implementation Buddies</vt:lpstr>
      <vt:lpstr>What is an “Implementation Buddy”?</vt:lpstr>
      <vt:lpstr>An “Implementation Buddy” is…</vt:lpstr>
      <vt:lpstr>How do you find your buddy?</vt:lpstr>
      <vt:lpstr>Implementation Buddy – Data Collection</vt:lpstr>
      <vt:lpstr>Buddy Listing</vt:lpstr>
      <vt:lpstr>PowerPoint Presentation</vt:lpstr>
      <vt:lpstr>PowerPoint Presentation</vt:lpstr>
      <vt:lpstr>PowerPoint Presentation</vt:lpstr>
      <vt:lpstr>Potential FAQ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ArchivesSpace PUI Overview and Implementation Strategies</dc:title>
  <dc:creator>Christine Kim</dc:creator>
  <cp:lastModifiedBy>Christine Kim</cp:lastModifiedBy>
  <cp:revision>101</cp:revision>
  <dcterms:created xsi:type="dcterms:W3CDTF">2017-10-23T16:56:33Z</dcterms:created>
  <dcterms:modified xsi:type="dcterms:W3CDTF">2018-09-26T21:50:29Z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