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8" r:id="rId4"/>
    <p:sldId id="269" r:id="rId5"/>
    <p:sldId id="270" r:id="rId6"/>
    <p:sldId id="265" r:id="rId7"/>
    <p:sldId id="266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4CC"/>
    <a:srgbClr val="5CA8A6"/>
    <a:srgbClr val="F3DAAE"/>
    <a:srgbClr val="E4D363"/>
    <a:srgbClr val="003D74"/>
    <a:srgbClr val="E0D7C6"/>
    <a:srgbClr val="E0D4C4"/>
    <a:srgbClr val="F3BD48"/>
    <a:srgbClr val="F9D23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 autoAdjust="0"/>
    <p:restoredTop sz="94787" autoAdjust="0"/>
  </p:normalViewPr>
  <p:slideViewPr>
    <p:cSldViewPr>
      <p:cViewPr varScale="1">
        <p:scale>
          <a:sx n="120" d="100"/>
          <a:sy n="120" d="100"/>
        </p:scale>
        <p:origin x="1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0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CD8398-2812-8E49-BBCA-23D08DFCEF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4FB6188-4F8F-C646-9B64-5C78E1482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74466"/>
            <a:ext cx="7848872" cy="5762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24944"/>
            <a:ext cx="7848872" cy="648072"/>
          </a:xfr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9665"/>
            <a:ext cx="1947648" cy="5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55576" y="4738069"/>
            <a:ext cx="7848872" cy="105427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by Name, Job title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on </a:t>
            </a:r>
            <a:fld id="{6C2AF50A-7818-644F-8546-07C485C79432}" type="datetime4">
              <a:rPr lang="en-GB" smtClean="0"/>
              <a:t>30 July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78" y="1196752"/>
            <a:ext cx="3894097" cy="46805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863" y="1196752"/>
            <a:ext cx="3895601" cy="46805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3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34" y="404664"/>
            <a:ext cx="8085584" cy="432048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834" y="1214214"/>
            <a:ext cx="38962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  <a:latin typeface="+mj-lt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34" y="1853976"/>
            <a:ext cx="3896229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711" y="1214214"/>
            <a:ext cx="3897759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ea typeface="Myriad Pro" charset="0"/>
                <a:cs typeface="Myriad Pr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711" y="1853976"/>
            <a:ext cx="3897759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2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1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2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556792"/>
            <a:ext cx="3816424" cy="100811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the title</a:t>
            </a:r>
            <a:br>
              <a:rPr lang="en-US" b="0" dirty="0"/>
            </a:b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545" y="2627096"/>
            <a:ext cx="3816422" cy="2871339"/>
          </a:xfrm>
        </p:spPr>
        <p:txBody>
          <a:bodyPr/>
          <a:lstStyle/>
          <a:p>
            <a:r>
              <a:rPr lang="en-US" dirty="0"/>
              <a:t>4:3 images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83967" y="504056"/>
            <a:ext cx="4391025" cy="328498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4499992" y="4221163"/>
            <a:ext cx="4175000" cy="1655762"/>
          </a:xfrm>
        </p:spPr>
        <p:txBody>
          <a:bodyPr/>
          <a:lstStyle>
            <a:lvl1pPr marL="0" indent="0">
              <a:buNone/>
              <a:defRPr sz="1600" baseline="0"/>
            </a:lvl1pPr>
            <a:lvl2pPr marL="271463" indent="0">
              <a:buNone/>
              <a:defRPr/>
            </a:lvl2pPr>
            <a:lvl3pPr marL="539750" indent="0">
              <a:buNone/>
              <a:defRPr/>
            </a:lvl3pPr>
            <a:lvl4pPr marL="811212" indent="0">
              <a:buNone/>
              <a:defRPr/>
            </a:lvl4pPr>
            <a:lvl5pPr marL="1081088" indent="0">
              <a:buNone/>
              <a:defRPr/>
            </a:lvl5pPr>
          </a:lstStyle>
          <a:p>
            <a:pPr lvl="0"/>
            <a:r>
              <a:rPr lang="en-US" dirty="0"/>
              <a:t>Edit texts</a:t>
            </a:r>
          </a:p>
        </p:txBody>
      </p:sp>
    </p:spTree>
    <p:extLst>
      <p:ext uri="{BB962C8B-B14F-4D97-AF65-F5344CB8AC3E}">
        <p14:creationId xmlns:p14="http://schemas.microsoft.com/office/powerpoint/2010/main" val="48276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3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340768"/>
            <a:ext cx="3816424" cy="100811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the title</a:t>
            </a:r>
            <a:br>
              <a:rPr lang="en-US" b="0" dirty="0"/>
            </a:b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27096"/>
            <a:ext cx="4283967" cy="2413963"/>
          </a:xfrm>
        </p:spPr>
        <p:txBody>
          <a:bodyPr/>
          <a:lstStyle/>
          <a:p>
            <a:r>
              <a:rPr lang="en-US" dirty="0"/>
              <a:t>16:9 images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83967" y="0"/>
            <a:ext cx="4860033" cy="2736304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283967" y="4581128"/>
            <a:ext cx="2806152" cy="158417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00563" y="2996952"/>
            <a:ext cx="4319909" cy="1368673"/>
          </a:xfr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Edit texts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97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08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mage with Caption &amp; descri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83" y="273050"/>
            <a:ext cx="2792289" cy="1427758"/>
          </a:xfrm>
        </p:spPr>
        <p:txBody>
          <a:bodyPr anchor="b"/>
          <a:lstStyle>
            <a:lvl1pPr algn="l">
              <a:defRPr sz="3000" b="1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83" y="1916832"/>
            <a:ext cx="2792289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7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&amp; descri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1653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384152"/>
            <a:ext cx="5486400" cy="566738"/>
          </a:xfrm>
        </p:spPr>
        <p:txBody>
          <a:bodyPr anchor="b"/>
          <a:lstStyle>
            <a:lvl1pPr algn="l">
              <a:defRPr sz="2400" b="1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57600" y="295089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styles, add background and change the text color if necessary for readability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auto"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09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074466"/>
            <a:ext cx="7848872" cy="5762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24944"/>
            <a:ext cx="7848872" cy="648072"/>
          </a:xfr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9665"/>
            <a:ext cx="1947648" cy="5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55576" y="4869160"/>
            <a:ext cx="7848872" cy="792088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by Name, Job title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Presented on </a:t>
            </a:r>
            <a:fld id="{6C2AF50A-7818-644F-8546-07C485C79432}" type="datetime4">
              <a:rPr lang="en-GB" smtClean="0"/>
              <a:t>30 July 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3224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10" y="404664"/>
            <a:ext cx="4248472" cy="42386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3231" y="1207198"/>
            <a:ext cx="5151232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dirty="0"/>
              <a:t>Welcome &amp; introduction (Jess Gardner)</a:t>
            </a:r>
          </a:p>
          <a:p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6012160" y="2276872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89857" y="2554569"/>
            <a:ext cx="884766" cy="884766"/>
          </a:xfrm>
          <a:prstGeom prst="ellipse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677746" y="2943891"/>
            <a:ext cx="108988" cy="10898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27534" y="2853716"/>
            <a:ext cx="177459" cy="129718"/>
          </a:xfrm>
          <a:prstGeom prst="line">
            <a:avLst/>
          </a:prstGeom>
          <a:ln w="349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6759794" y="2780928"/>
            <a:ext cx="242964" cy="189608"/>
          </a:xfrm>
          <a:prstGeom prst="line">
            <a:avLst/>
          </a:prstGeom>
          <a:ln w="349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33364" y="2304256"/>
            <a:ext cx="1556792" cy="1556792"/>
          </a:xfrm>
          <a:prstGeom prst="ellipse">
            <a:avLst/>
          </a:prstGeom>
          <a:solidFill>
            <a:schemeClr val="bg1"/>
          </a:solidFill>
          <a:ln>
            <a:solidFill>
              <a:srgbClr val="003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6323" y="2870720"/>
            <a:ext cx="1373833" cy="423862"/>
          </a:xfrm>
        </p:spPr>
        <p:txBody>
          <a:bodyPr/>
          <a:lstStyle>
            <a:lvl1pPr>
              <a:defRPr sz="28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850515"/>
            <a:ext cx="5411961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Welcome &amp; introduction (Jess Gardner)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11760" cy="6237312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2816932"/>
            <a:ext cx="1373833" cy="4238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Edit 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850515"/>
            <a:ext cx="6060033" cy="446427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dirty="0"/>
              <a:t>Welcome &amp; introduction (Jess Gardner)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1560" y="2852936"/>
            <a:ext cx="0" cy="3518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3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793303" y="2276872"/>
            <a:ext cx="792088" cy="792088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150" y="2384884"/>
            <a:ext cx="6768752" cy="576064"/>
          </a:xfrm>
        </p:spPr>
        <p:txBody>
          <a:bodyPr>
            <a:normAutofit/>
          </a:bodyPr>
          <a:lstStyle>
            <a:lvl1pPr algn="l">
              <a:defRPr sz="4000" b="1" cap="none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section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304" y="2348881"/>
            <a:ext cx="792088" cy="648072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35150" y="3429000"/>
            <a:ext cx="6769100" cy="1656184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Name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75000"/>
              </a:spcAft>
              <a:buClrTx/>
              <a:buSzTx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92863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39" y="1196752"/>
            <a:ext cx="8159626" cy="4680520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53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bg>
      <p:bgPr>
        <a:solidFill>
          <a:srgbClr val="ECECE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rgbClr val="5C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4535711"/>
          </a:xfrm>
        </p:spPr>
        <p:txBody>
          <a:bodyPr/>
          <a:lstStyle>
            <a:lvl1pPr marL="342900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1pPr>
            <a:lvl2pPr marL="614363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2pPr>
            <a:lvl3pPr marL="882650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3pPr>
            <a:lvl4pPr marL="1154112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4pPr>
            <a:lvl5pPr marL="1423988" indent="-342900">
              <a:buFont typeface="Helvetica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7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">
    <p:bg>
      <p:bgPr>
        <a:solidFill>
          <a:srgbClr val="ECECE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rgbClr val="E0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>
            <a:lvl1pPr>
              <a:defRPr sz="30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88838" y="1196752"/>
            <a:ext cx="8159626" cy="4535711"/>
          </a:xfrm>
        </p:spPr>
        <p:txBody>
          <a:bodyPr/>
          <a:lstStyle>
            <a:lvl1pPr marL="342900" indent="-342900">
              <a:buFont typeface="Helvetica" charset="0"/>
              <a:buChar char="-"/>
              <a:defRPr/>
            </a:lvl1pPr>
            <a:lvl2pPr marL="614363" indent="-342900">
              <a:buFont typeface="Helvetica" charset="0"/>
              <a:buChar char="-"/>
              <a:defRPr/>
            </a:lvl2pPr>
            <a:lvl3pPr marL="882650" indent="-342900">
              <a:buFont typeface="Helvetica" charset="0"/>
              <a:buChar char="-"/>
              <a:defRPr/>
            </a:lvl3pPr>
            <a:lvl4pPr marL="1154112" indent="-342900">
              <a:buFont typeface="Helvetica" charset="0"/>
              <a:buChar char="-"/>
              <a:defRPr/>
            </a:lvl4pPr>
            <a:lvl5pPr marL="1423988" indent="-342900">
              <a:buFont typeface="Helvetica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196752"/>
            <a:ext cx="837406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4" y="6313360"/>
            <a:ext cx="1572973" cy="457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4" r:id="rId3"/>
    <p:sldLayoutId id="2147483686" r:id="rId4"/>
    <p:sldLayoutId id="2147483688" r:id="rId5"/>
    <p:sldLayoutId id="2147483674" r:id="rId6"/>
    <p:sldLayoutId id="2147483673" r:id="rId7"/>
    <p:sldLayoutId id="2147483685" r:id="rId8"/>
    <p:sldLayoutId id="2147483692" r:id="rId9"/>
    <p:sldLayoutId id="2147483675" r:id="rId10"/>
    <p:sldLayoutId id="2147483676" r:id="rId11"/>
    <p:sldLayoutId id="2147483677" r:id="rId12"/>
    <p:sldLayoutId id="2147483689" r:id="rId13"/>
    <p:sldLayoutId id="2147483691" r:id="rId14"/>
    <p:sldLayoutId id="2147483680" r:id="rId15"/>
    <p:sldLayoutId id="2147483679" r:id="rId16"/>
    <p:sldLayoutId id="2147483687" r:id="rId17"/>
    <p:sldLayoutId id="2147483678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rgbClr val="404040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at.aim25.com/thesauru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collections-blog.lib.cam.ac.uk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err="1"/>
              <a:t>ArchivesSpace</a:t>
            </a:r>
            <a:r>
              <a:rPr lang="en-GB" sz="3200" dirty="0"/>
              <a:t> in Cambridge: a </a:t>
            </a:r>
            <a:r>
              <a:rPr lang="en-GB" sz="3200" dirty="0" err="1"/>
              <a:t>consortial</a:t>
            </a:r>
            <a:r>
              <a:rPr lang="en-GB" sz="3200" dirty="0"/>
              <a:t>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ArchivesSpace</a:t>
            </a:r>
            <a:r>
              <a:rPr lang="en-GB" dirty="0"/>
              <a:t> Online Forum, 19 May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Natalie Adams, Systems Archivist, Cambridge University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E21C9-0078-2448-A452-B4E637F868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610"/>
            <a:ext cx="2958157" cy="88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59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53" y="522735"/>
            <a:ext cx="7565239" cy="530001"/>
          </a:xfrm>
        </p:spPr>
        <p:txBody>
          <a:bodyPr wrap="square" anchor="t">
            <a:normAutofit/>
          </a:bodyPr>
          <a:lstStyle/>
          <a:p>
            <a:r>
              <a:rPr lang="en-GB" sz="2800" dirty="0"/>
              <a:t>Archive Management System project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AD7B1878-13E3-1A44-8FA8-DBFAD51CD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83112" cy="3877323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15F570E-44A1-4272-951F-8C01E7CE10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80112" y="1268760"/>
            <a:ext cx="2806848" cy="3877323"/>
          </a:xfrm>
        </p:spPr>
        <p:txBody>
          <a:bodyPr/>
          <a:lstStyle/>
          <a:p>
            <a:r>
              <a:rPr lang="en-US" dirty="0"/>
              <a:t>Consortium of 29 archival repositories led by Cambridge University Library</a:t>
            </a:r>
          </a:p>
          <a:p>
            <a:r>
              <a:rPr lang="en-US" dirty="0"/>
              <a:t>Migration of 27 legacy datasets </a:t>
            </a:r>
          </a:p>
          <a:p>
            <a:r>
              <a:rPr lang="en-US" dirty="0"/>
              <a:t>Benefits to research community- ‘one stop shop’ for discovery of archives in the city</a:t>
            </a:r>
          </a:p>
          <a:p>
            <a:r>
              <a:rPr lang="en-US" dirty="0"/>
              <a:t>Benefits to University Library: collection management, technical resilience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378134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34F4-B5C0-DF42-AB36-0FEAA4F3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challenges</a:t>
            </a:r>
          </a:p>
        </p:txBody>
      </p:sp>
      <p:pic>
        <p:nvPicPr>
          <p:cNvPr id="5" name="Content Placeholder 4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1413A351-C474-3D4D-8BFB-E445BDFD8E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3" y="1052736"/>
            <a:ext cx="3023658" cy="4535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8DD22-5BAD-3246-9AA6-48D44C7C9A52}"/>
              </a:ext>
            </a:extLst>
          </p:cNvPr>
          <p:cNvSpPr txBox="1"/>
          <p:nvPr/>
        </p:nvSpPr>
        <p:spPr>
          <a:xfrm>
            <a:off x="3743463" y="908720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Repository structure: together </a:t>
            </a:r>
            <a:r>
              <a:rPr lang="en-US" b="1" dirty="0"/>
              <a:t>and </a:t>
            </a:r>
            <a:r>
              <a:rPr lang="en-US" dirty="0"/>
              <a:t>separate at the same time?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Consortium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Protection - agent records with contact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Location records shared across </a:t>
            </a:r>
            <a:r>
              <a:rPr lang="en-US" dirty="0" err="1"/>
              <a:t>ArchivesSpace</a:t>
            </a:r>
            <a:r>
              <a:rPr lang="en-US" dirty="0"/>
              <a:t> instance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Customisations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UK Archival Thesaurus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Reference codes/identifiers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Updates to ‘hover over’ text : ISAD(G), familiar examples.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F9C4B-B480-E849-ADCE-C58C7B5D0602}"/>
              </a:ext>
            </a:extLst>
          </p:cNvPr>
          <p:cNvSpPr txBox="1"/>
          <p:nvPr/>
        </p:nvSpPr>
        <p:spPr>
          <a:xfrm>
            <a:off x="543095" y="5666764"/>
            <a:ext cx="3023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Alice the Camera</a:t>
            </a:r>
          </a:p>
        </p:txBody>
      </p:sp>
    </p:spTree>
    <p:extLst>
      <p:ext uri="{BB962C8B-B14F-4D97-AF65-F5344CB8AC3E}">
        <p14:creationId xmlns:p14="http://schemas.microsoft.com/office/powerpoint/2010/main" val="299979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147A52-4FF2-844E-ABCA-1B1145CE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challenges: migration</a:t>
            </a:r>
          </a:p>
        </p:txBody>
      </p:sp>
      <p:pic>
        <p:nvPicPr>
          <p:cNvPr id="9" name="Content Placeholder 8" descr="The inside of a building&#10;&#10;Description automatically generated">
            <a:extLst>
              <a:ext uri="{FF2B5EF4-FFF2-40B4-BE49-F238E27FC236}">
                <a16:creationId xmlns:a16="http://schemas.microsoft.com/office/drawing/2014/main" id="{F47F6068-4DF5-E248-994D-C306F61F70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2595"/>
            <a:ext cx="3023658" cy="45354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67AD57-1DD3-4741-BF9E-B88F4AD31E5E}"/>
              </a:ext>
            </a:extLst>
          </p:cNvPr>
          <p:cNvSpPr txBox="1"/>
          <p:nvPr/>
        </p:nvSpPr>
        <p:spPr>
          <a:xfrm>
            <a:off x="399254" y="715523"/>
            <a:ext cx="49648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Mapping the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Crosswalk data elements from legacy systems to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 and archival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Advice from AS community (listserv and listserv archives)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customised</a:t>
            </a:r>
            <a:r>
              <a:rPr lang="en-US" dirty="0"/>
              <a:t> labels for note fields </a:t>
            </a:r>
          </a:p>
          <a:p>
            <a:endParaRPr lang="en-US" dirty="0"/>
          </a:p>
          <a:p>
            <a:r>
              <a:rPr lang="en-US" dirty="0"/>
              <a:t>Migration tool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 data from source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it into the format required by </a:t>
            </a:r>
            <a:r>
              <a:rPr lang="en-US" dirty="0" err="1"/>
              <a:t>ArchivesSpace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agreed changes to the data and </a:t>
            </a:r>
            <a:r>
              <a:rPr lang="en-US" dirty="0" err="1"/>
              <a:t>normalisations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 data into </a:t>
            </a:r>
            <a:r>
              <a:rPr lang="en-US" dirty="0" err="1"/>
              <a:t>ArchivesSpace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C10B-A4B9-E34A-B13B-975A26D133BC}"/>
              </a:ext>
            </a:extLst>
          </p:cNvPr>
          <p:cNvSpPr txBox="1"/>
          <p:nvPr/>
        </p:nvSpPr>
        <p:spPr>
          <a:xfrm>
            <a:off x="5508104" y="5516837"/>
            <a:ext cx="3023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Alice the Camera</a:t>
            </a:r>
          </a:p>
        </p:txBody>
      </p:sp>
    </p:spTree>
    <p:extLst>
      <p:ext uri="{BB962C8B-B14F-4D97-AF65-F5344CB8AC3E}">
        <p14:creationId xmlns:p14="http://schemas.microsoft.com/office/powerpoint/2010/main" val="110836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AC0F9-335E-A64E-96AF-D1EDBE07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tool: unstructured -&gt;structured data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A96227-3930-2244-8487-672109903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this: 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119236-8B1A-5243-86F6-91A351F9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35" y="2231478"/>
            <a:ext cx="3049062" cy="29977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Extent text </a:t>
            </a:r>
          </a:p>
          <a:p>
            <a:pPr marL="0" indent="0">
              <a:buNone/>
            </a:pPr>
            <a:r>
              <a:rPr lang="en-US" sz="1400" dirty="0"/>
              <a:t>“</a:t>
            </a:r>
            <a:r>
              <a:rPr lang="en-GB" sz="1400" dirty="0"/>
              <a:t>160 bundles of bound gatherings; 31 files; 513 volumes; [series /5 not accounted for]"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6D6F3C6-DF69-7D42-9D80-BF896751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1921" y="1214214"/>
            <a:ext cx="4807550" cy="639762"/>
          </a:xfrm>
        </p:spPr>
        <p:txBody>
          <a:bodyPr/>
          <a:lstStyle/>
          <a:p>
            <a:r>
              <a:rPr lang="en-US" dirty="0"/>
              <a:t>To this: 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D07FB-F221-C744-8187-368FC3F33D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816933"/>
            <a:ext cx="5443255" cy="1116124"/>
          </a:xfrm>
        </p:spPr>
      </p:pic>
    </p:spTree>
    <p:extLst>
      <p:ext uri="{BB962C8B-B14F-4D97-AF65-F5344CB8AC3E}">
        <p14:creationId xmlns:p14="http://schemas.microsoft.com/office/powerpoint/2010/main" val="97289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83" y="273050"/>
            <a:ext cx="2792289" cy="563662"/>
          </a:xfrm>
        </p:spPr>
        <p:txBody>
          <a:bodyPr/>
          <a:lstStyle/>
          <a:p>
            <a:r>
              <a:rPr lang="en-GB" dirty="0"/>
              <a:t>What’s next?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3050"/>
            <a:ext cx="4626885" cy="5853113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580" y="980728"/>
            <a:ext cx="2792289" cy="38164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More data migrations!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Working from home/lockdown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Public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Integration with Primo and data aggregators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Implementation of collection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9711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04910"/>
            <a:ext cx="4464496" cy="3098360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  <a:softEdge rad="381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170551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Cambridge University Library Special Collections Blog: </a:t>
            </a:r>
            <a:r>
              <a:rPr lang="en-GB" dirty="0">
                <a:hlinkClick r:id="rId3"/>
              </a:rPr>
              <a:t>https://specialcollections-blog.lib.cam.ac.uk/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Natalie Adams: </a:t>
            </a:r>
            <a:r>
              <a:rPr lang="en-GB" dirty="0">
                <a:solidFill>
                  <a:srgbClr val="C00000"/>
                </a:solidFill>
              </a:rPr>
              <a:t>ams@lib.cam.ac.uk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838" y="398463"/>
            <a:ext cx="8159626" cy="423862"/>
          </a:xfrm>
        </p:spPr>
        <p:txBody>
          <a:bodyPr/>
          <a:lstStyle/>
          <a:p>
            <a:r>
              <a:rPr lang="en-GB" dirty="0"/>
              <a:t>For further information: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331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BEF7EA2A-D5DA-7540-8CA4-F73F469C7782}" vid="{39520A65-4048-184C-84E2-BBEBEC53DD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301</Words>
  <Application>Microsoft Macintosh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Helvetica</vt:lpstr>
      <vt:lpstr>Myriad Pro</vt:lpstr>
      <vt:lpstr>blank</vt:lpstr>
      <vt:lpstr>ArchivesSpace in Cambridge: a consortial approach</vt:lpstr>
      <vt:lpstr>Archive Management System project</vt:lpstr>
      <vt:lpstr>Implementation challenges</vt:lpstr>
      <vt:lpstr>Implementation challenges: migration</vt:lpstr>
      <vt:lpstr>Migration tool: unstructured -&gt;structured data</vt:lpstr>
      <vt:lpstr>What’s next? </vt:lpstr>
      <vt:lpstr>For further information: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ArchivesSpace in Cambridge: a consortial approach</dc:title>
  <dc:creator>Natalie Adams (Staff)</dc:creator>
  <cp:lastModifiedBy>Natalie Adams (Staff)</cp:lastModifiedBy>
  <cp:revision>15</cp:revision>
  <dcterms:created xsi:type="dcterms:W3CDTF">2020-05-13T16:08:57Z</dcterms:created>
  <dcterms:modified xsi:type="dcterms:W3CDTF">2020-05-18T11:29:05Z</dcterms:modified>
</cp:coreProperties>
</file>