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6858000" cx="12192000"/>
  <p:notesSz cx="6858000" cy="9144000"/>
  <p:embeddedFontLst>
    <p:embeddedFont>
      <p:font typeface="Roboto"/>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4" roundtripDataSignature="AMtx7mj438sSGNb1TF9oBiS4QvtdtZNU2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7.xml"/><Relationship Id="rId33" Type="http://schemas.openxmlformats.org/officeDocument/2006/relationships/font" Target="fonts/Roboto-boldItalic.fntdata"/><Relationship Id="rId10" Type="http://schemas.openxmlformats.org/officeDocument/2006/relationships/slide" Target="slides/slide6.xml"/><Relationship Id="rId32" Type="http://schemas.openxmlformats.org/officeDocument/2006/relationships/font" Target="fonts/Roboto-italic.fntdata"/><Relationship Id="rId13" Type="http://schemas.openxmlformats.org/officeDocument/2006/relationships/slide" Target="slides/slide9.xml"/><Relationship Id="rId12" Type="http://schemas.openxmlformats.org/officeDocument/2006/relationships/slide" Target="slides/slide8.xml"/><Relationship Id="rId34" Type="http://customschemas.google.com/relationships/presentationmetadata" Target="meta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 name="Shape 44"/>
        <p:cNvGrpSpPr/>
        <p:nvPr/>
      </p:nvGrpSpPr>
      <p:grpSpPr>
        <a:xfrm>
          <a:off x="0" y="0"/>
          <a:ext cx="0" cy="0"/>
          <a:chOff x="0" y="0"/>
          <a:chExt cx="0" cy="0"/>
        </a:xfrm>
      </p:grpSpPr>
      <p:sp>
        <p:nvSpPr>
          <p:cNvPr id="45" name="Google Shape;4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My name is Bailey Hoffner and today I’d like to share what the last few weeks, and now months, have looked like for me and many of my colleagues in special collections and University Libraries at the University of Oklahoma (OU). I don’t think I need to say much about why we’ve arrived at this place where radically altering our plans was necessary, because we’re all living through the Covid-19 pandemic and crisis together. </a:t>
            </a:r>
            <a:endParaRPr/>
          </a:p>
        </p:txBody>
      </p:sp>
      <p:sp>
        <p:nvSpPr>
          <p:cNvPr id="46" name="Google Shape;4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80518ef68e_0_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80518ef68e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Many of the resource level records had already been created in AS through an earlier batch import of existing Marc records from the library catalog. Knowing that complete ingest of component records would take more time than we had, we came up with the following dynamic approach to record creation: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We would create the rest of the resource records (often problematic ones that didn’t easily batch import, or that did not yet exist as MARC records), meanwhile as a temporary workaround, we would add PDF links to each resource record, providing full finding aids for those collections that existed in the document registry prior to our ability to fully ingest the component records. All of these things could be happening to different collections at once, depending on where each was at in the process.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80518ef68e_0_1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80518ef68e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I’ll speak to our progress in the next slide, but first I need to speak a bit about the amazing group of people I’ve had the pleasure of working with over the last couple months.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In the beginning of our work-from-home phase, I formed an ArchivesSpace Implementation Working Group. This group is now comprised of 19 library staff members and graduate assistants, from a variety of areas within OU Libraries (list departments). (note on D&amp;A) Because of this, we have access to a wonderful array of skills, but also vast differences in familiarity with archival description and metadata practices.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I’d like to give a snapshot of the progress we have made in just 9 short weeks and then I’ll get to how exactly we’ve managed this work.</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80518ef68e_0_1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80518ef68e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For the first few weeks, our main goal was to link those 1,820 PDFs. You can see an example of the simple html links we implemented – since this is a very temporary solution, we didn’t feel it was necessary or even worthwhile to dig in very deep on formatting, and this solution found within the ArchivesSpace User Group listserv archive was perfect for our purposes.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During the same time we also needed to review the length of finding aids to identify those collections that were 2 pages or shorter so that by the time PDF linking was nearly complete, we would be ready to shift into component ingest for shorter collections.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80518ef68e_0_1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80518ef68e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In our first week we linked 99 PDFs within resource records, and by the end of week 4, were already to 1,720. Our review of finding aid lengths also moved along well during this time, providing us with 1,127 shorter finding aids to work with in the initial phase of component level ingest. Additionally two members of the working group began reviewing and proposing updates to scope notes that will eventually be applied to the resource records in AS.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80518ef68e_0_1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80518ef68e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After those first four weeks, two of our main metrics shifted, which you can see reflected here. We began with a baseline of 2,030 resource level records mostly from the initial batch import and by the end of last week had added another 242. Component records have shown the most significant increases, going from an initial 1,555 to 2,889, and I expect this number to increase significantly in the coming weeks as we begin work on longer finding aids.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This is all possible thanks to the dedicated work of this team – all of which have any number of other virtual projects that they are working on. To make this work possible, a foundation had to be put in place that would ensure standards compliance and a relatively straightforward way for a large group of people to carry out multiple different tasks, requiring different levels of permissions on 1000s of collections.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783c3cff2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783c3cff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Here are a number of the virtual project management tools that have been most useful for our team:</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US">
                <a:solidFill>
                  <a:schemeClr val="dk1"/>
                </a:solidFill>
              </a:rPr>
              <a:t>A dedicated and evolving website w/ screencasts for training and workflows</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lang="en-US">
                <a:solidFill>
                  <a:schemeClr val="dk1"/>
                </a:solidFill>
              </a:rPr>
              <a:t>Having this as the central training point, has meant that I can ask members to review appropriate screencasts and tutorials - often pulled directly from the AS Help Center – and then assign them their first few jobs. The site is updated regularly and will continue to be as we move forward.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783c3cff2f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783c3cff2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914400" rtl="0" algn="l">
              <a:lnSpc>
                <a:spcPct val="115000"/>
              </a:lnSpc>
              <a:spcBef>
                <a:spcPts val="0"/>
              </a:spcBef>
              <a:spcAft>
                <a:spcPts val="0"/>
              </a:spcAft>
              <a:buClr>
                <a:schemeClr val="dk1"/>
              </a:buClr>
              <a:buSzPts val="1100"/>
              <a:buChar char="●"/>
            </a:pPr>
            <a:r>
              <a:rPr lang="en-US">
                <a:solidFill>
                  <a:schemeClr val="dk1"/>
                </a:solidFill>
              </a:rPr>
              <a:t>A Trello board with individual cards for all 1,820 collections, so that anyone working on a collection could easily claim that card and ensure we didn’t have more than one person working on a record in AS at a time</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lang="en-US">
                <a:solidFill>
                  <a:schemeClr val="dk1"/>
                </a:solidFill>
              </a:rPr>
              <a:t>This has saved myself and the other Leads a huge amount of time that would otherwise have been used in assigning and re-assigning each collection for various tasks.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783c3cff2f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783c3cff2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914400" rtl="0" algn="l">
              <a:lnSpc>
                <a:spcPct val="115000"/>
              </a:lnSpc>
              <a:spcBef>
                <a:spcPts val="0"/>
              </a:spcBef>
              <a:spcAft>
                <a:spcPts val="0"/>
              </a:spcAft>
              <a:buClr>
                <a:schemeClr val="dk1"/>
              </a:buClr>
              <a:buSzPts val="1100"/>
              <a:buChar char="●"/>
            </a:pPr>
            <a:r>
              <a:rPr lang="en-US">
                <a:solidFill>
                  <a:schemeClr val="dk1"/>
                </a:solidFill>
              </a:rPr>
              <a:t>Zapier</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lang="en-US">
                <a:solidFill>
                  <a:schemeClr val="dk1"/>
                </a:solidFill>
              </a:rPr>
              <a:t>One tool that was incredibly useful was an app that integrates with Trello called </a:t>
            </a:r>
            <a:r>
              <a:rPr lang="en-US">
                <a:solidFill>
                  <a:schemeClr val="dk1"/>
                </a:solidFill>
                <a:highlight>
                  <a:srgbClr val="FFFF00"/>
                </a:highlight>
              </a:rPr>
              <a:t>Zapier</a:t>
            </a:r>
            <a:r>
              <a:rPr lang="en-US">
                <a:solidFill>
                  <a:schemeClr val="dk1"/>
                </a:solidFill>
              </a:rPr>
              <a:t>, which allowed us to batch load in collections from a spreadsheet, each with additional fields of information populating various areas of each trello card.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783c3cff2f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783c3cff2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914400" rtl="0" algn="l">
              <a:lnSpc>
                <a:spcPct val="115000"/>
              </a:lnSpc>
              <a:spcBef>
                <a:spcPts val="0"/>
              </a:spcBef>
              <a:spcAft>
                <a:spcPts val="0"/>
              </a:spcAft>
              <a:buClr>
                <a:schemeClr val="dk1"/>
              </a:buClr>
              <a:buSzPts val="1100"/>
              <a:buChar char="●"/>
            </a:pPr>
            <a:r>
              <a:rPr lang="en-US">
                <a:solidFill>
                  <a:schemeClr val="dk1"/>
                </a:solidFill>
              </a:rPr>
              <a:t>Slack</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lang="en-US">
                <a:solidFill>
                  <a:schemeClr val="dk1"/>
                </a:solidFill>
              </a:rPr>
              <a:t>Additionally we use a channel in </a:t>
            </a:r>
            <a:r>
              <a:rPr lang="en-US">
                <a:solidFill>
                  <a:schemeClr val="dk1"/>
                </a:solidFill>
                <a:highlight>
                  <a:srgbClr val="FFFF00"/>
                </a:highlight>
              </a:rPr>
              <a:t>Slack</a:t>
            </a:r>
            <a:r>
              <a:rPr lang="en-US">
                <a:solidFill>
                  <a:schemeClr val="dk1"/>
                </a:solidFill>
              </a:rPr>
              <a:t> as a central hub for questions and issues that arise (more than daily) so that myself and the other project Leads can help to keep things moving along. This has been a great way to keep most of our group’s communications, important links, and documents in one place but I will also say that it is really really really difficult to only communicate through text, so the screencasts as well as weekly video conferences have been very important. While I don’t have a picture of the working group in video conference, I do have this one of my family comparing quarantine hair growth for you to enjoy.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783c3cff2f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783c3cff2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One of the most important things throughout this process has been to remain flexible.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When the working group first formed, I had high hopes of training everyone to do data cleanup in OpenRefine and work directly with spreadsheets to import component level metadata using either the Harvard import plugin or Yale’s Excel to EAD oxygen project file. We still have plans to use these tools and I’m excited to begin that work in the coming weeks with the Description and Access team. For any institutions facing large and overwhelming backlogs of legacy finding aids that need to be ingested into AS, I highly recommend looking into these two tools.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But the reality is that, with such varied degrees of experience in working with special collections metadata and descriptive practices, it became apparent that it would be more important to start at the beginning rather than jump straight into a somewhat complex approach to component level ingest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 name="Shape 51"/>
        <p:cNvGrpSpPr/>
        <p:nvPr/>
      </p:nvGrpSpPr>
      <p:grpSpPr>
        <a:xfrm>
          <a:off x="0" y="0"/>
          <a:ext cx="0" cy="0"/>
          <a:chOff x="0" y="0"/>
          <a:chExt cx="0" cy="0"/>
        </a:xfrm>
      </p:grpSpPr>
      <p:sp>
        <p:nvSpPr>
          <p:cNvPr id="52" name="Google Shape;5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On that note, I’ll give a quick shout-out to my new office mate and five-year-old son who may or may not make a surprise vocal appearance in this presentation. His constant presence is both keeping me sane and driving me mad, a sentiment that I’m sure is reciprocal, and one many of you can likely relate to.</a:t>
            </a:r>
            <a:endParaRPr>
              <a:solidFill>
                <a:schemeClr val="dk1"/>
              </a:solidFill>
            </a:endParaRPr>
          </a:p>
          <a:p>
            <a:pPr indent="0" lvl="0" marL="0" rtl="0" algn="l">
              <a:spcBef>
                <a:spcPts val="0"/>
              </a:spcBef>
              <a:spcAft>
                <a:spcPts val="0"/>
              </a:spcAft>
              <a:buNone/>
            </a:pPr>
            <a:r>
              <a:t/>
            </a:r>
            <a:endParaRPr/>
          </a:p>
        </p:txBody>
      </p:sp>
      <p:sp>
        <p:nvSpPr>
          <p:cNvPr id="53" name="Google Shape;5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783c3cff2f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783c3cff2f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Since everyone involved was either new to archival description or new to ArchivesSpace, and thanks to the suggestion of two of my fellow project leads, it was decided that everyone would start with direct entry of shorter collections into archivesspace, and once mastered, could be trained to use the RDE tool, and then move on from there.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783c3cff2f_0_3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783c3cff2f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The idea of the minimally viable record has informed all of this work, allowing for team members to understand t</a:t>
            </a:r>
            <a:r>
              <a:rPr lang="en-US">
                <a:solidFill>
                  <a:schemeClr val="dk1"/>
                </a:solidFill>
                <a:highlight>
                  <a:srgbClr val="FFFF00"/>
                </a:highlight>
              </a:rPr>
              <a:t>hat the required field</a:t>
            </a:r>
            <a:r>
              <a:rPr lang="en-US">
                <a:solidFill>
                  <a:schemeClr val="dk1"/>
                </a:solidFill>
              </a:rPr>
              <a:t>s – not the method for their ingest – were what mattered most. Some of the most important required fields for us beyond the most obvious, related to container information.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I knew that we eventually wanted to use top containers and locations to gain robust physical control of our collections, but that we wouldn’t have all of the information we would need to do that anytime soon. I also knew that we didn’t want to be creating all of these component level records only to have to return to each and every one of them to associate it individually with a container. </a:t>
            </a:r>
            <a:r>
              <a:rPr lang="en-US">
                <a:solidFill>
                  <a:schemeClr val="dk1"/>
                </a:solidFill>
              </a:rPr>
              <a:t> (remember, there are already 2,889 of them) </a:t>
            </a:r>
            <a:r>
              <a:rPr lang="en-US">
                <a:solidFill>
                  <a:schemeClr val="dk1"/>
                </a:solidFill>
              </a:rPr>
              <a:t>So, knowing that the ability to merge containers was under development, and knowing that we would be able to rapidly apply barcodes and container profiles using the top container module, we opted to create </a:t>
            </a:r>
            <a:r>
              <a:rPr lang="en-US">
                <a:solidFill>
                  <a:schemeClr val="dk1"/>
                </a:solidFill>
                <a:highlight>
                  <a:srgbClr val="FFFF00"/>
                </a:highlight>
              </a:rPr>
              <a:t>very basic containers</a:t>
            </a:r>
            <a:r>
              <a:rPr lang="en-US">
                <a:solidFill>
                  <a:schemeClr val="dk1"/>
                </a:solidFill>
              </a:rPr>
              <a:t> for each collection so that the majority of components wouldn’t need to be touched again but that instead the top containers they exist within could be appropriately updated once back on site. I am excited about this approach and, once we are able to implement robust physical control, I plan to present in some format on the challenges, benefits, and lessons learned.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783c3cff2f_0_3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783c3cff2f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In my initial 9-month plan for implementing AS, we were to launch into a beta phase for our instance by July of this year. Instead, thanks to an incredible group of dedicated information professionals, the beta phase launches tomorrow when we begin to point researchers towards our instance of AS, filled with a dynamic and constantly growing array of component level records. The increase in discoverability will be instant, and more finding aids and component records will be added each week with increases in discoverability (through AS and our library catalog) only growing.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783c3cff2f_0_3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783c3cff2f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Nowhere in this process have we assumed that we won’t have a lot more work to do once back on site, nor have we completely avoided all sorts of odd-ball issues and future challenges. Quite the contrary: We have a spreadsheet titled “issues to revisit” which has columns (growing in number each week) to track everything from “title discrepancies” that must be compared with physical documents, to collections with shared containers that will eventually need to be merged.</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But the pace at which the project is moving has forced us all to remain focused on the most essential challenges, allowing lesser challenges or those challenges we simply cannot deal with now, to be set aside for a later date.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For someone that is generally focused on perfection to the point of near-immobility, this has been an incredibly valuable experience. I hope that seeing just how much progress can be made when complete control is so clearly impossible, will help me to know in the future that complete control is never really possible, so we may as well get to work.</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783c3cff2f_0_3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783c3cff2f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I strongly believe that the amount of progress we’ve been able to make, and continue to make, is directly correlated to the notion of a human-centered project, one with compassion as the central hub connecting everyone in the group, as opposed to a strict focus on productivity or exact hours committed to the project – dubious measures in these strange times.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We make progress as a group and I am deeply grateful for this opportunity to get to know so many of my new colleagues, and for their willingness to join me in this work.</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If we were all in a room together, this is the point at which I’d ask everyone to give a round of applause for my fellow working group members. Their work is deeply valued and each day brings value to my own, which is a lovely cycle of validation to be a part of.</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solidFill>
                  <a:schemeClr val="dk1"/>
                </a:solidFill>
              </a:rPr>
              <a:t>Thanks so much to Jessica and everyone with ArchivesSpace for organizing this event, and to all of your for sharing your time and attention. Please feel free to contact me with any questions.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And with that I’ll pass it on to Rachel.</a:t>
            </a:r>
            <a:endParaRPr>
              <a:solidFill>
                <a:schemeClr val="dk1"/>
              </a:solidFill>
            </a:endParaRPr>
          </a:p>
          <a:p>
            <a:pPr indent="0" lvl="0" marL="0" rtl="0" algn="l">
              <a:spcBef>
                <a:spcPts val="0"/>
              </a:spcBef>
              <a:spcAft>
                <a:spcPts val="0"/>
              </a:spcAft>
              <a:buNone/>
            </a:pPr>
            <a:r>
              <a:t/>
            </a:r>
            <a:endParaRPr/>
          </a:p>
        </p:txBody>
      </p:sp>
      <p:sp>
        <p:nvSpPr>
          <p:cNvPr id="240" name="Google Shape;24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g80518ef68e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80518ef68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I hope that my presentation today provides some insights into how other institutions might create and work towards goal-oriented, and human-centered ArchivesSpace projects in a virtual environment. I will be speaking about some virtual project management, data cleanup, and data ingest tools that have been useful for us.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80518ef68e_0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80518ef68e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For a little context, I am the Metadata and Collections Management Archivist for special collections at OU. On a normal day, we have the benefit of working from an exceptionally beautiful campus, and this particular picture is what I might have seen walking by my own well-loved, little office window.</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I’m still surprised each time I say it out loud, but my first day on the job was February 1st of this year – so much has happened since then!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80518ef68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A major goal for this new position was to implement ArchivesSpace, thereby gaining all of the wonderful standards-based benefits that come along with it.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I spent the majority of my first six weeks getting oriented and preparing a 9-month initial plan for implementing ArchivesSpace with a focus on increasing discoverability and physical control of our collections.</a:t>
            </a:r>
            <a:endParaRPr>
              <a:solidFill>
                <a:schemeClr val="dk1"/>
              </a:solidFill>
            </a:endParaRPr>
          </a:p>
          <a:p>
            <a:pPr indent="0" lvl="0" marL="0" rtl="0" algn="l">
              <a:spcBef>
                <a:spcPts val="0"/>
              </a:spcBef>
              <a:spcAft>
                <a:spcPts val="0"/>
              </a:spcAft>
              <a:buNone/>
            </a:pPr>
            <a:r>
              <a:t/>
            </a:r>
            <a:endParaRPr/>
          </a:p>
        </p:txBody>
      </p:sp>
      <p:sp>
        <p:nvSpPr>
          <p:cNvPr id="77" name="Google Shape;77;g80518ef68e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80518ef68e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80518ef68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solidFill>
                  <a:schemeClr val="dk1"/>
                </a:solidFill>
              </a:rPr>
              <a:t>The OU special collections are comprised of 5 main units each renowned in their separate fields of study. I could spend this whole talk on all of the fascinating and wonderful things within these collections, but that’s another presentation.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The work I will be speaking about today, most directly relates to our Western History Collections...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80518ef68e_0_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80518ef68e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which already have</a:t>
            </a:r>
            <a:r>
              <a:rPr lang="en-US">
                <a:solidFill>
                  <a:schemeClr val="dk1"/>
                </a:solidFill>
                <a:highlight>
                  <a:srgbClr val="FFFF00"/>
                </a:highlight>
              </a:rPr>
              <a:t> finding aids in PDF and/or Microsoft word formats</a:t>
            </a:r>
            <a:r>
              <a:rPr lang="en-US">
                <a:solidFill>
                  <a:schemeClr val="dk1"/>
                </a:solidFill>
              </a:rPr>
              <a:t> for more than 3500 collections. With a programmatic approach to ingesting these finding aids out of the question, the main part of my job for those first 9 months, would have been to clean-up, transform, and ingest many of these unstructured legacy finding aids into AS.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I completed my initial plan on Friday, March 13th – the last day before our campus and community went on lockdown.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At the beginning of that next week, the challenges we faced and the motivations behind our work had changed somewhat drastically, though the goal of successful implementation of the platform remained the same.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80518ef68e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80518ef68e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Our main challenge was how to identify goal-oriented work that could be carried out in this environment. I knew that I had lots of online work to do to transform those 3500+ finding aids, but I also knew that the daily work of many of my colleagues had suddenly become impossible to do from home. Opening the project up to other UL employees that would normally be otherwise occupied, meant that we could significantly shorten our timeline for implementation while providing meaningful virtual work. I know that it has been a huge boon for my own personal mental health, to have a sense of purpose in the work I am doing from home.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Also, suddenly facing new budgetary constraints, we needed to speed up implementation of AS to justify our continued use of the platform – even waiting 9-months to launch, would likely not work.</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The initial plan’s focus on robust physical control was no longer possible in the short term considering our separation from the materials themselves. So a new plan was formed out of the old one. Or, it might be more accurate to say, a plan-as-you-go model, informed by, but necessarily divergent from, the original 9-month-plan, was adopted.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80518ef68e_0_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80518ef68e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With the renewed push to “go live” as soon as possible, we decided to focus our efforts on the 1,820 finding aids that were and are available as PDFs in the library’s document registry. This is currently our main access point for special collections finding aids, and discoverability is limited to a very basic search of either collection titles or scope notes, meaning that researchers are heavily dependent on archivists and their knowledge of the collections.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[click, click]</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Once these 1,820 finding aids were moved to AS we could “go live” with everything that was already available online to researchers, with better search functionality, and with the promise of additional resources and finding aids to be added regularly.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Option 1">
  <p:cSld name="Cover Option 1">
    <p:bg>
      <p:bgPr>
        <a:blipFill>
          <a:blip r:embed="rId2">
            <a:alphaModFix/>
          </a:blip>
          <a:stretch>
            <a:fillRect/>
          </a:stretch>
        </a:blipFill>
      </p:bgPr>
    </p:bg>
    <p:spTree>
      <p:nvGrpSpPr>
        <p:cNvPr id="9" name="Shape 9"/>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Description">
  <p:cSld name="Picture with Description">
    <p:spTree>
      <p:nvGrpSpPr>
        <p:cNvPr id="39" name="Shape 39"/>
        <p:cNvGrpSpPr/>
        <p:nvPr/>
      </p:nvGrpSpPr>
      <p:grpSpPr>
        <a:xfrm>
          <a:off x="0" y="0"/>
          <a:ext cx="0" cy="0"/>
          <a:chOff x="0" y="0"/>
          <a:chExt cx="0" cy="0"/>
        </a:xfrm>
      </p:grpSpPr>
      <p:sp>
        <p:nvSpPr>
          <p:cNvPr id="40" name="Google Shape;40;p27"/>
          <p:cNvSpPr txBox="1"/>
          <p:nvPr>
            <p:ph type="title"/>
          </p:nvPr>
        </p:nvSpPr>
        <p:spPr>
          <a:xfrm>
            <a:off x="2438400" y="4579200"/>
            <a:ext cx="7315200" cy="5760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8E1731"/>
              </a:buClr>
              <a:buSzPts val="3600"/>
              <a:buFont typeface="Arial"/>
              <a:buNone/>
              <a:defRPr b="1" i="0" sz="3600" u="none" cap="none" strike="noStrike">
                <a:solidFill>
                  <a:srgbClr val="8E173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1" name="Google Shape;41;p27"/>
          <p:cNvSpPr/>
          <p:nvPr>
            <p:ph idx="2" type="pic"/>
          </p:nvPr>
        </p:nvSpPr>
        <p:spPr>
          <a:xfrm>
            <a:off x="2438400" y="612786"/>
            <a:ext cx="7315200" cy="3815225"/>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700"/>
              <a:buFont typeface="Arial"/>
              <a:buNone/>
              <a:defRPr b="0" i="0" sz="27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9pPr>
          </a:lstStyle>
          <a:p/>
        </p:txBody>
      </p:sp>
      <p:sp>
        <p:nvSpPr>
          <p:cNvPr id="42" name="Google Shape;42;p27"/>
          <p:cNvSpPr txBox="1"/>
          <p:nvPr>
            <p:ph idx="1" type="body"/>
          </p:nvPr>
        </p:nvSpPr>
        <p:spPr>
          <a:xfrm>
            <a:off x="2438400" y="5155200"/>
            <a:ext cx="7315200" cy="4896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751"/>
              <a:buFont typeface="Arial"/>
              <a:buNone/>
              <a:defRPr b="0" i="0" sz="751"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675"/>
              <a:buFont typeface="Arial"/>
              <a:buNone/>
              <a:defRPr b="0" i="0" sz="675"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675"/>
              <a:buFont typeface="Arial"/>
              <a:buNone/>
              <a:defRPr b="0" i="0" sz="675"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675"/>
              <a:buFont typeface="Arial"/>
              <a:buNone/>
              <a:defRPr b="0" i="0" sz="675"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675"/>
              <a:buFont typeface="Arial"/>
              <a:buNone/>
              <a:defRPr b="0" i="0" sz="675"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675"/>
              <a:buFont typeface="Arial"/>
              <a:buNone/>
              <a:defRPr b="0" i="0" sz="675"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675"/>
              <a:buFont typeface="Arial"/>
              <a:buNone/>
              <a:defRPr b="0" i="0" sz="675"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lide 01">
  <p:cSld name="Blank Slide 01">
    <p:spTree>
      <p:nvGrpSpPr>
        <p:cNvPr id="43" name="Shape 4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Option 2">
  <p:cSld name="Cover Option 2">
    <p:bg>
      <p:bgPr>
        <a:blipFill>
          <a:blip r:embed="rId2">
            <a:alphaModFix/>
          </a:blip>
          <a:stretch>
            <a:fillRect/>
          </a:stretch>
        </a:blipFill>
      </p:bgPr>
    </p:bg>
    <p:spTree>
      <p:nvGrpSpPr>
        <p:cNvPr id="10" name="Shape 1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Option 3">
  <p:cSld name="Cover Option 3">
    <p:bg>
      <p:bgPr>
        <a:blipFill>
          <a:blip r:embed="rId2">
            <a:alphaModFix/>
          </a:blip>
          <a:stretch>
            <a:fillRect/>
          </a:stretch>
        </a:blipFill>
      </p:bgPr>
    </p:bg>
    <p:spTree>
      <p:nvGrpSpPr>
        <p:cNvPr id="11" name="Shape 1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with Title">
  <p:cSld name="Blank with Title">
    <p:spTree>
      <p:nvGrpSpPr>
        <p:cNvPr id="12" name="Shape 12"/>
        <p:cNvGrpSpPr/>
        <p:nvPr/>
      </p:nvGrpSpPr>
      <p:grpSpPr>
        <a:xfrm>
          <a:off x="0" y="0"/>
          <a:ext cx="0" cy="0"/>
          <a:chOff x="0" y="0"/>
          <a:chExt cx="0" cy="0"/>
        </a:xfrm>
      </p:grpSpPr>
      <p:sp>
        <p:nvSpPr>
          <p:cNvPr id="13" name="Google Shape;13;p19"/>
          <p:cNvSpPr/>
          <p:nvPr/>
        </p:nvSpPr>
        <p:spPr>
          <a:xfrm flipH="1" rot="10800000">
            <a:off x="609600" y="951218"/>
            <a:ext cx="7547603" cy="4571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4" name="Google Shape;14;p19"/>
          <p:cNvSpPr txBox="1"/>
          <p:nvPr>
            <p:ph type="title"/>
          </p:nvPr>
        </p:nvSpPr>
        <p:spPr>
          <a:xfrm>
            <a:off x="609600" y="273685"/>
            <a:ext cx="7547603" cy="58609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1"/>
              </a:buClr>
              <a:buSzPts val="4400"/>
              <a:buFont typeface="Arial"/>
              <a:buNone/>
              <a:defRPr b="1" i="0" sz="44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15" name="Shape 15"/>
        <p:cNvGrpSpPr/>
        <p:nvPr/>
      </p:nvGrpSpPr>
      <p:grpSpPr>
        <a:xfrm>
          <a:off x="0" y="0"/>
          <a:ext cx="0" cy="0"/>
          <a:chOff x="0" y="0"/>
          <a:chExt cx="0" cy="0"/>
        </a:xfrm>
      </p:grpSpPr>
      <p:sp>
        <p:nvSpPr>
          <p:cNvPr id="16" name="Google Shape;16;p22"/>
          <p:cNvSpPr/>
          <p:nvPr/>
        </p:nvSpPr>
        <p:spPr>
          <a:xfrm flipH="1" rot="10800000">
            <a:off x="609600" y="951218"/>
            <a:ext cx="7547603" cy="4571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 name="Google Shape;17;p22"/>
          <p:cNvSpPr txBox="1"/>
          <p:nvPr>
            <p:ph type="title"/>
          </p:nvPr>
        </p:nvSpPr>
        <p:spPr>
          <a:xfrm>
            <a:off x="609600" y="273685"/>
            <a:ext cx="7547603" cy="58609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1"/>
              </a:buClr>
              <a:buSzPts val="4400"/>
              <a:buFont typeface="Arial"/>
              <a:buNone/>
              <a:defRPr b="1" i="0" sz="44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 name="Google Shape;18;p22"/>
          <p:cNvSpPr txBox="1"/>
          <p:nvPr>
            <p:ph idx="1" type="body"/>
          </p:nvPr>
        </p:nvSpPr>
        <p:spPr>
          <a:xfrm>
            <a:off x="609600" y="1600201"/>
            <a:ext cx="10972799" cy="4123702"/>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rgbClr val="8E1731"/>
              </a:buClr>
              <a:buSzPts val="2400"/>
              <a:buFont typeface="Noto Sans Symbols"/>
              <a:buChar char="▪"/>
              <a:defRPr b="0" i="0" sz="32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accent1"/>
              </a:buClr>
              <a:buSzPts val="2400"/>
              <a:buFont typeface="Arial"/>
              <a:buChar char="•"/>
              <a:defRPr b="0" i="0" sz="3200" u="none" cap="none" strike="noStrike">
                <a:solidFill>
                  <a:schemeClr val="dk1"/>
                </a:solidFill>
                <a:latin typeface="Arial"/>
                <a:ea typeface="Arial"/>
                <a:cs typeface="Arial"/>
                <a:sym typeface="Arial"/>
              </a:defRPr>
            </a:lvl2pPr>
            <a:lvl3pPr indent="-361950" lvl="2" marL="1371600" marR="0" rtl="0" algn="l">
              <a:lnSpc>
                <a:spcPct val="90000"/>
              </a:lnSpc>
              <a:spcBef>
                <a:spcPts val="500"/>
              </a:spcBef>
              <a:spcAft>
                <a:spcPts val="0"/>
              </a:spcAft>
              <a:buClr>
                <a:srgbClr val="8296B0"/>
              </a:buClr>
              <a:buSzPts val="2100"/>
              <a:buFont typeface="Noto Sans Symbols"/>
              <a:buChar char="▪"/>
              <a:defRPr b="0" i="0" sz="2800" u="none" cap="none" strike="noStrike">
                <a:solidFill>
                  <a:schemeClr val="dk1"/>
                </a:solidFill>
                <a:latin typeface="Arial"/>
                <a:ea typeface="Arial"/>
                <a:cs typeface="Arial"/>
                <a:sym typeface="Arial"/>
              </a:defRPr>
            </a:lvl3pPr>
            <a:lvl4pPr indent="-361950" lvl="3" marL="1828800" marR="0" rtl="0" algn="l">
              <a:lnSpc>
                <a:spcPct val="90000"/>
              </a:lnSpc>
              <a:spcBef>
                <a:spcPts val="500"/>
              </a:spcBef>
              <a:spcAft>
                <a:spcPts val="0"/>
              </a:spcAft>
              <a:buClr>
                <a:srgbClr val="8296B0"/>
              </a:buClr>
              <a:buSzPts val="2100"/>
              <a:buFont typeface="Arial"/>
              <a:buChar char="•"/>
              <a:defRPr b="0" i="0" sz="2800" u="none" cap="none" strike="noStrike">
                <a:solidFill>
                  <a:schemeClr val="dk1"/>
                </a:solidFill>
                <a:latin typeface="Arial"/>
                <a:ea typeface="Arial"/>
                <a:cs typeface="Arial"/>
                <a:sym typeface="Arial"/>
              </a:defRPr>
            </a:lvl4pPr>
            <a:lvl5pPr indent="-344170" lvl="4" marL="2286000" marR="0" rtl="0" algn="l">
              <a:lnSpc>
                <a:spcPct val="90000"/>
              </a:lnSpc>
              <a:spcBef>
                <a:spcPts val="500"/>
              </a:spcBef>
              <a:spcAft>
                <a:spcPts val="0"/>
              </a:spcAft>
              <a:buClr>
                <a:srgbClr val="8296B0"/>
              </a:buClr>
              <a:buSzPts val="1820"/>
              <a:buFont typeface="Noto Sans Symbols"/>
              <a:buChar char="▪"/>
              <a:defRPr b="0" i="0" sz="2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Info + Picture 02">
  <p:cSld name="Title + Info + Picture 02">
    <p:spTree>
      <p:nvGrpSpPr>
        <p:cNvPr id="19" name="Shape 19"/>
        <p:cNvGrpSpPr/>
        <p:nvPr/>
      </p:nvGrpSpPr>
      <p:grpSpPr>
        <a:xfrm>
          <a:off x="0" y="0"/>
          <a:ext cx="0" cy="0"/>
          <a:chOff x="0" y="0"/>
          <a:chExt cx="0" cy="0"/>
        </a:xfrm>
      </p:grpSpPr>
      <p:sp>
        <p:nvSpPr>
          <p:cNvPr id="20" name="Google Shape;20;p23"/>
          <p:cNvSpPr/>
          <p:nvPr/>
        </p:nvSpPr>
        <p:spPr>
          <a:xfrm flipH="1" rot="10800000">
            <a:off x="-65315" y="566728"/>
            <a:ext cx="7276011" cy="4571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 name="Google Shape;21;p23"/>
          <p:cNvSpPr txBox="1"/>
          <p:nvPr>
            <p:ph idx="1" type="body"/>
          </p:nvPr>
        </p:nvSpPr>
        <p:spPr>
          <a:xfrm>
            <a:off x="4924696" y="1600201"/>
            <a:ext cx="6657703" cy="4123702"/>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rgbClr val="8E1731"/>
              </a:buClr>
              <a:buSzPts val="2400"/>
              <a:buFont typeface="Noto Sans Symbols"/>
              <a:buChar char="▪"/>
              <a:defRPr b="0" i="0" sz="32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accent1"/>
              </a:buClr>
              <a:buSzPts val="2400"/>
              <a:buFont typeface="Arial"/>
              <a:buChar char="•"/>
              <a:defRPr b="0" i="0" sz="3200" u="none" cap="none" strike="noStrike">
                <a:solidFill>
                  <a:schemeClr val="dk1"/>
                </a:solidFill>
                <a:latin typeface="Arial"/>
                <a:ea typeface="Arial"/>
                <a:cs typeface="Arial"/>
                <a:sym typeface="Arial"/>
              </a:defRPr>
            </a:lvl2pPr>
            <a:lvl3pPr indent="-361950" lvl="2" marL="1371600" marR="0" rtl="0" algn="l">
              <a:lnSpc>
                <a:spcPct val="90000"/>
              </a:lnSpc>
              <a:spcBef>
                <a:spcPts val="500"/>
              </a:spcBef>
              <a:spcAft>
                <a:spcPts val="0"/>
              </a:spcAft>
              <a:buClr>
                <a:srgbClr val="8296B0"/>
              </a:buClr>
              <a:buSzPts val="2100"/>
              <a:buFont typeface="Noto Sans Symbols"/>
              <a:buChar char="▪"/>
              <a:defRPr b="0" i="0" sz="2800" u="none" cap="none" strike="noStrike">
                <a:solidFill>
                  <a:schemeClr val="dk1"/>
                </a:solidFill>
                <a:latin typeface="Arial"/>
                <a:ea typeface="Arial"/>
                <a:cs typeface="Arial"/>
                <a:sym typeface="Arial"/>
              </a:defRPr>
            </a:lvl3pPr>
            <a:lvl4pPr indent="-361950" lvl="3" marL="1828800" marR="0" rtl="0" algn="l">
              <a:lnSpc>
                <a:spcPct val="90000"/>
              </a:lnSpc>
              <a:spcBef>
                <a:spcPts val="500"/>
              </a:spcBef>
              <a:spcAft>
                <a:spcPts val="0"/>
              </a:spcAft>
              <a:buClr>
                <a:srgbClr val="8296B0"/>
              </a:buClr>
              <a:buSzPts val="2100"/>
              <a:buFont typeface="Arial"/>
              <a:buChar char="•"/>
              <a:defRPr b="0" i="0" sz="2800" u="none" cap="none" strike="noStrike">
                <a:solidFill>
                  <a:schemeClr val="dk1"/>
                </a:solidFill>
                <a:latin typeface="Arial"/>
                <a:ea typeface="Arial"/>
                <a:cs typeface="Arial"/>
                <a:sym typeface="Arial"/>
              </a:defRPr>
            </a:lvl4pPr>
            <a:lvl5pPr indent="-344170" lvl="4" marL="2286000" marR="0" rtl="0" algn="l">
              <a:lnSpc>
                <a:spcPct val="90000"/>
              </a:lnSpc>
              <a:spcBef>
                <a:spcPts val="500"/>
              </a:spcBef>
              <a:spcAft>
                <a:spcPts val="0"/>
              </a:spcAft>
              <a:buClr>
                <a:srgbClr val="8296B0"/>
              </a:buClr>
              <a:buSzPts val="1820"/>
              <a:buFont typeface="Noto Sans Symbols"/>
              <a:buChar char="▪"/>
              <a:defRPr b="0" i="0" sz="2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2" name="Google Shape;22;p23"/>
          <p:cNvSpPr txBox="1"/>
          <p:nvPr>
            <p:ph type="title"/>
          </p:nvPr>
        </p:nvSpPr>
        <p:spPr>
          <a:xfrm>
            <a:off x="7210697" y="273685"/>
            <a:ext cx="4371702" cy="586093"/>
          </a:xfrm>
          <a:prstGeom prst="rect">
            <a:avLst/>
          </a:prstGeom>
          <a:noFill/>
          <a:ln>
            <a:noFill/>
          </a:ln>
        </p:spPr>
        <p:txBody>
          <a:bodyPr anchorCtr="0" anchor="t" bIns="45700" lIns="91425" spcFirstLastPara="1" rIns="91425" wrap="square" tIns="45700">
            <a:noAutofit/>
          </a:bodyPr>
          <a:lstStyle>
            <a:lvl1pPr lvl="0" marR="0" rtl="0" algn="r">
              <a:lnSpc>
                <a:spcPct val="90000"/>
              </a:lnSpc>
              <a:spcBef>
                <a:spcPts val="0"/>
              </a:spcBef>
              <a:spcAft>
                <a:spcPts val="0"/>
              </a:spcAft>
              <a:buClr>
                <a:schemeClr val="accent1"/>
              </a:buClr>
              <a:buSzPts val="4400"/>
              <a:buFont typeface="Arial"/>
              <a:buNone/>
              <a:defRPr b="1" i="0" sz="44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Google Shape;23;p23"/>
          <p:cNvSpPr/>
          <p:nvPr>
            <p:ph idx="2" type="pic"/>
          </p:nvPr>
        </p:nvSpPr>
        <p:spPr>
          <a:xfrm>
            <a:off x="609600" y="1600201"/>
            <a:ext cx="3897086" cy="41237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p:cSld name="Section Title">
    <p:spTree>
      <p:nvGrpSpPr>
        <p:cNvPr id="24" name="Shape 24"/>
        <p:cNvGrpSpPr/>
        <p:nvPr/>
      </p:nvGrpSpPr>
      <p:grpSpPr>
        <a:xfrm>
          <a:off x="0" y="0"/>
          <a:ext cx="0" cy="0"/>
          <a:chOff x="0" y="0"/>
          <a:chExt cx="0" cy="0"/>
        </a:xfrm>
      </p:grpSpPr>
      <p:sp>
        <p:nvSpPr>
          <p:cNvPr id="25" name="Google Shape;25;p24"/>
          <p:cNvSpPr txBox="1"/>
          <p:nvPr>
            <p:ph type="title"/>
          </p:nvPr>
        </p:nvSpPr>
        <p:spPr>
          <a:xfrm>
            <a:off x="963084" y="4406911"/>
            <a:ext cx="10363200" cy="136207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8E1731"/>
              </a:buClr>
              <a:buSzPts val="3600"/>
              <a:buFont typeface="Arial"/>
              <a:buNone/>
              <a:defRPr b="1" i="0" sz="3600" u="none" cap="none" strike="noStrike">
                <a:solidFill>
                  <a:srgbClr val="8E173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 name="Google Shape;26;p24"/>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rgbClr val="888888"/>
              </a:buClr>
              <a:buSzPts val="1351"/>
              <a:buFont typeface="Arial"/>
              <a:buNone/>
              <a:defRPr b="0" i="0" sz="1351" u="none" cap="none" strike="noStrike">
                <a:solidFill>
                  <a:srgbClr val="888888"/>
                </a:solidFill>
                <a:latin typeface="Arial"/>
                <a:ea typeface="Arial"/>
                <a:cs typeface="Arial"/>
                <a:sym typeface="Arial"/>
              </a:defRPr>
            </a:lvl2pPr>
            <a:lvl3pPr indent="-228600" lvl="2" marL="1371600" marR="0" rtl="0" algn="l">
              <a:lnSpc>
                <a:spcPct val="90000"/>
              </a:lnSpc>
              <a:spcBef>
                <a:spcPts val="50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228600" lvl="3" marL="1828800" marR="0" rtl="0" algn="l">
              <a:lnSpc>
                <a:spcPct val="90000"/>
              </a:lnSpc>
              <a:spcBef>
                <a:spcPts val="500"/>
              </a:spcBef>
              <a:spcAft>
                <a:spcPts val="0"/>
              </a:spcAft>
              <a:buClr>
                <a:srgbClr val="888888"/>
              </a:buClr>
              <a:buSzPts val="1051"/>
              <a:buFont typeface="Arial"/>
              <a:buNone/>
              <a:defRPr b="0" i="0" sz="1051" u="none" cap="none" strike="noStrike">
                <a:solidFill>
                  <a:srgbClr val="888888"/>
                </a:solidFill>
                <a:latin typeface="Arial"/>
                <a:ea typeface="Arial"/>
                <a:cs typeface="Arial"/>
                <a:sym typeface="Arial"/>
              </a:defRPr>
            </a:lvl4pPr>
            <a:lvl5pPr indent="-228600" lvl="4" marL="2286000" marR="0" rtl="0" algn="l">
              <a:lnSpc>
                <a:spcPct val="90000"/>
              </a:lnSpc>
              <a:spcBef>
                <a:spcPts val="500"/>
              </a:spcBef>
              <a:spcAft>
                <a:spcPts val="0"/>
              </a:spcAft>
              <a:buClr>
                <a:srgbClr val="888888"/>
              </a:buClr>
              <a:buSzPts val="1051"/>
              <a:buFont typeface="Arial"/>
              <a:buNone/>
              <a:defRPr b="0" i="0" sz="1051" u="none" cap="none" strike="noStrike">
                <a:solidFill>
                  <a:srgbClr val="888888"/>
                </a:solidFill>
                <a:latin typeface="Arial"/>
                <a:ea typeface="Arial"/>
                <a:cs typeface="Arial"/>
                <a:sym typeface="Arial"/>
              </a:defRPr>
            </a:lvl5pPr>
            <a:lvl6pPr indent="-228600" lvl="5" marL="2743200" marR="0" rtl="0" algn="l">
              <a:lnSpc>
                <a:spcPct val="90000"/>
              </a:lnSpc>
              <a:spcBef>
                <a:spcPts val="500"/>
              </a:spcBef>
              <a:spcAft>
                <a:spcPts val="0"/>
              </a:spcAft>
              <a:buClr>
                <a:srgbClr val="888888"/>
              </a:buClr>
              <a:buSzPts val="1051"/>
              <a:buFont typeface="Arial"/>
              <a:buNone/>
              <a:defRPr b="0" i="0" sz="1051" u="none" cap="none" strike="noStrike">
                <a:solidFill>
                  <a:srgbClr val="888888"/>
                </a:solidFill>
                <a:latin typeface="Arial"/>
                <a:ea typeface="Arial"/>
                <a:cs typeface="Arial"/>
                <a:sym typeface="Arial"/>
              </a:defRPr>
            </a:lvl6pPr>
            <a:lvl7pPr indent="-228600" lvl="6" marL="3200400" marR="0" rtl="0" algn="l">
              <a:lnSpc>
                <a:spcPct val="90000"/>
              </a:lnSpc>
              <a:spcBef>
                <a:spcPts val="500"/>
              </a:spcBef>
              <a:spcAft>
                <a:spcPts val="0"/>
              </a:spcAft>
              <a:buClr>
                <a:srgbClr val="888888"/>
              </a:buClr>
              <a:buSzPts val="1051"/>
              <a:buFont typeface="Arial"/>
              <a:buNone/>
              <a:defRPr b="0" i="0" sz="1051" u="none" cap="none" strike="noStrike">
                <a:solidFill>
                  <a:srgbClr val="888888"/>
                </a:solidFill>
                <a:latin typeface="Arial"/>
                <a:ea typeface="Arial"/>
                <a:cs typeface="Arial"/>
                <a:sym typeface="Arial"/>
              </a:defRPr>
            </a:lvl7pPr>
            <a:lvl8pPr indent="-228600" lvl="7" marL="3657600" marR="0" rtl="0" algn="l">
              <a:lnSpc>
                <a:spcPct val="90000"/>
              </a:lnSpc>
              <a:spcBef>
                <a:spcPts val="500"/>
              </a:spcBef>
              <a:spcAft>
                <a:spcPts val="0"/>
              </a:spcAft>
              <a:buClr>
                <a:srgbClr val="888888"/>
              </a:buClr>
              <a:buSzPts val="1051"/>
              <a:buFont typeface="Arial"/>
              <a:buNone/>
              <a:defRPr b="0" i="0" sz="1051" u="none" cap="none" strike="noStrike">
                <a:solidFill>
                  <a:srgbClr val="888888"/>
                </a:solidFill>
                <a:latin typeface="Arial"/>
                <a:ea typeface="Arial"/>
                <a:cs typeface="Arial"/>
                <a:sym typeface="Arial"/>
              </a:defRPr>
            </a:lvl8pPr>
            <a:lvl9pPr indent="-228600" lvl="8" marL="4114800" marR="0" rtl="0" algn="l">
              <a:lnSpc>
                <a:spcPct val="90000"/>
              </a:lnSpc>
              <a:spcBef>
                <a:spcPts val="500"/>
              </a:spcBef>
              <a:spcAft>
                <a:spcPts val="0"/>
              </a:spcAft>
              <a:buClr>
                <a:srgbClr val="888888"/>
              </a:buClr>
              <a:buSzPts val="1051"/>
              <a:buFont typeface="Arial"/>
              <a:buNone/>
              <a:defRPr b="0" i="0" sz="1051" u="none" cap="none" strike="noStrike">
                <a:solidFill>
                  <a:srgbClr val="888888"/>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Columns">
  <p:cSld name="2 Columns">
    <p:spTree>
      <p:nvGrpSpPr>
        <p:cNvPr id="27" name="Shape 27"/>
        <p:cNvGrpSpPr/>
        <p:nvPr/>
      </p:nvGrpSpPr>
      <p:grpSpPr>
        <a:xfrm>
          <a:off x="0" y="0"/>
          <a:ext cx="0" cy="0"/>
          <a:chOff x="0" y="0"/>
          <a:chExt cx="0" cy="0"/>
        </a:xfrm>
      </p:grpSpPr>
      <p:sp>
        <p:nvSpPr>
          <p:cNvPr id="28" name="Google Shape;28;p25"/>
          <p:cNvSpPr txBox="1"/>
          <p:nvPr>
            <p:ph type="title"/>
          </p:nvPr>
        </p:nvSpPr>
        <p:spPr>
          <a:xfrm>
            <a:off x="609600" y="273685"/>
            <a:ext cx="7547603" cy="58609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1"/>
              </a:buClr>
              <a:buSzPts val="4400"/>
              <a:buFont typeface="Arial"/>
              <a:buNone/>
              <a:defRPr b="1" i="0" sz="44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 name="Google Shape;29;p25"/>
          <p:cNvSpPr/>
          <p:nvPr/>
        </p:nvSpPr>
        <p:spPr>
          <a:xfrm flipH="1" rot="10800000">
            <a:off x="609600" y="951218"/>
            <a:ext cx="7547603" cy="4571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 name="Google Shape;30;p25"/>
          <p:cNvSpPr txBox="1"/>
          <p:nvPr>
            <p:ph idx="1" type="body"/>
          </p:nvPr>
        </p:nvSpPr>
        <p:spPr>
          <a:xfrm>
            <a:off x="609601" y="1600201"/>
            <a:ext cx="5294810" cy="4123702"/>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rgbClr val="8E1731"/>
              </a:buClr>
              <a:buSzPts val="2400"/>
              <a:buFont typeface="Noto Sans Symbols"/>
              <a:buChar char="▪"/>
              <a:defRPr b="0" i="0" sz="32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accent1"/>
              </a:buClr>
              <a:buSzPts val="2400"/>
              <a:buFont typeface="Arial"/>
              <a:buChar char="•"/>
              <a:defRPr b="0" i="0" sz="3200" u="none" cap="none" strike="noStrike">
                <a:solidFill>
                  <a:schemeClr val="dk1"/>
                </a:solidFill>
                <a:latin typeface="Arial"/>
                <a:ea typeface="Arial"/>
                <a:cs typeface="Arial"/>
                <a:sym typeface="Arial"/>
              </a:defRPr>
            </a:lvl2pPr>
            <a:lvl3pPr indent="-361950" lvl="2" marL="1371600" marR="0" rtl="0" algn="l">
              <a:lnSpc>
                <a:spcPct val="90000"/>
              </a:lnSpc>
              <a:spcBef>
                <a:spcPts val="500"/>
              </a:spcBef>
              <a:spcAft>
                <a:spcPts val="0"/>
              </a:spcAft>
              <a:buClr>
                <a:srgbClr val="8296B0"/>
              </a:buClr>
              <a:buSzPts val="2100"/>
              <a:buFont typeface="Noto Sans Symbols"/>
              <a:buChar char="▪"/>
              <a:defRPr b="0" i="0" sz="2800" u="none" cap="none" strike="noStrike">
                <a:solidFill>
                  <a:schemeClr val="dk1"/>
                </a:solidFill>
                <a:latin typeface="Arial"/>
                <a:ea typeface="Arial"/>
                <a:cs typeface="Arial"/>
                <a:sym typeface="Arial"/>
              </a:defRPr>
            </a:lvl3pPr>
            <a:lvl4pPr indent="-361950" lvl="3" marL="1828800" marR="0" rtl="0" algn="l">
              <a:lnSpc>
                <a:spcPct val="90000"/>
              </a:lnSpc>
              <a:spcBef>
                <a:spcPts val="500"/>
              </a:spcBef>
              <a:spcAft>
                <a:spcPts val="0"/>
              </a:spcAft>
              <a:buClr>
                <a:srgbClr val="8296B0"/>
              </a:buClr>
              <a:buSzPts val="2100"/>
              <a:buFont typeface="Arial"/>
              <a:buChar char="•"/>
              <a:defRPr b="0" i="0" sz="2800" u="none" cap="none" strike="noStrike">
                <a:solidFill>
                  <a:schemeClr val="dk1"/>
                </a:solidFill>
                <a:latin typeface="Arial"/>
                <a:ea typeface="Arial"/>
                <a:cs typeface="Arial"/>
                <a:sym typeface="Arial"/>
              </a:defRPr>
            </a:lvl4pPr>
            <a:lvl5pPr indent="-344170" lvl="4" marL="2286000" marR="0" rtl="0" algn="l">
              <a:lnSpc>
                <a:spcPct val="90000"/>
              </a:lnSpc>
              <a:spcBef>
                <a:spcPts val="500"/>
              </a:spcBef>
              <a:spcAft>
                <a:spcPts val="0"/>
              </a:spcAft>
              <a:buClr>
                <a:srgbClr val="8296B0"/>
              </a:buClr>
              <a:buSzPts val="1820"/>
              <a:buFont typeface="Noto Sans Symbols"/>
              <a:buChar char="▪"/>
              <a:defRPr b="0" i="0" sz="2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 name="Google Shape;31;p25"/>
          <p:cNvSpPr txBox="1"/>
          <p:nvPr>
            <p:ph idx="2" type="body"/>
          </p:nvPr>
        </p:nvSpPr>
        <p:spPr>
          <a:xfrm>
            <a:off x="6287590" y="1593670"/>
            <a:ext cx="5294810" cy="4123702"/>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rgbClr val="8E1731"/>
              </a:buClr>
              <a:buSzPts val="2400"/>
              <a:buFont typeface="Noto Sans Symbols"/>
              <a:buChar char="▪"/>
              <a:defRPr b="0" i="0" sz="32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accent1"/>
              </a:buClr>
              <a:buSzPts val="2400"/>
              <a:buFont typeface="Arial"/>
              <a:buChar char="•"/>
              <a:defRPr b="0" i="0" sz="3200" u="none" cap="none" strike="noStrike">
                <a:solidFill>
                  <a:schemeClr val="dk1"/>
                </a:solidFill>
                <a:latin typeface="Arial"/>
                <a:ea typeface="Arial"/>
                <a:cs typeface="Arial"/>
                <a:sym typeface="Arial"/>
              </a:defRPr>
            </a:lvl2pPr>
            <a:lvl3pPr indent="-361950" lvl="2" marL="1371600" marR="0" rtl="0" algn="l">
              <a:lnSpc>
                <a:spcPct val="90000"/>
              </a:lnSpc>
              <a:spcBef>
                <a:spcPts val="500"/>
              </a:spcBef>
              <a:spcAft>
                <a:spcPts val="0"/>
              </a:spcAft>
              <a:buClr>
                <a:srgbClr val="8296B0"/>
              </a:buClr>
              <a:buSzPts val="2100"/>
              <a:buFont typeface="Noto Sans Symbols"/>
              <a:buChar char="▪"/>
              <a:defRPr b="0" i="0" sz="2800" u="none" cap="none" strike="noStrike">
                <a:solidFill>
                  <a:schemeClr val="dk1"/>
                </a:solidFill>
                <a:latin typeface="Arial"/>
                <a:ea typeface="Arial"/>
                <a:cs typeface="Arial"/>
                <a:sym typeface="Arial"/>
              </a:defRPr>
            </a:lvl3pPr>
            <a:lvl4pPr indent="-361950" lvl="3" marL="1828800" marR="0" rtl="0" algn="l">
              <a:lnSpc>
                <a:spcPct val="90000"/>
              </a:lnSpc>
              <a:spcBef>
                <a:spcPts val="500"/>
              </a:spcBef>
              <a:spcAft>
                <a:spcPts val="0"/>
              </a:spcAft>
              <a:buClr>
                <a:srgbClr val="8296B0"/>
              </a:buClr>
              <a:buSzPts val="2100"/>
              <a:buFont typeface="Arial"/>
              <a:buChar char="•"/>
              <a:defRPr b="0" i="0" sz="2800" u="none" cap="none" strike="noStrike">
                <a:solidFill>
                  <a:schemeClr val="dk1"/>
                </a:solidFill>
                <a:latin typeface="Arial"/>
                <a:ea typeface="Arial"/>
                <a:cs typeface="Arial"/>
                <a:sym typeface="Arial"/>
              </a:defRPr>
            </a:lvl4pPr>
            <a:lvl5pPr indent="-344170" lvl="4" marL="2286000" marR="0" rtl="0" algn="l">
              <a:lnSpc>
                <a:spcPct val="90000"/>
              </a:lnSpc>
              <a:spcBef>
                <a:spcPts val="500"/>
              </a:spcBef>
              <a:spcAft>
                <a:spcPts val="0"/>
              </a:spcAft>
              <a:buClr>
                <a:srgbClr val="8296B0"/>
              </a:buClr>
              <a:buSzPts val="1820"/>
              <a:buFont typeface="Noto Sans Symbols"/>
              <a:buChar char="▪"/>
              <a:defRPr b="0" i="0" sz="2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Columns with Subheaders">
  <p:cSld name="2 Columns with Subheaders">
    <p:spTree>
      <p:nvGrpSpPr>
        <p:cNvPr id="32" name="Shape 32"/>
        <p:cNvGrpSpPr/>
        <p:nvPr/>
      </p:nvGrpSpPr>
      <p:grpSpPr>
        <a:xfrm>
          <a:off x="0" y="0"/>
          <a:ext cx="0" cy="0"/>
          <a:chOff x="0" y="0"/>
          <a:chExt cx="0" cy="0"/>
        </a:xfrm>
      </p:grpSpPr>
      <p:sp>
        <p:nvSpPr>
          <p:cNvPr id="33" name="Google Shape;33;p26"/>
          <p:cNvSpPr txBox="1"/>
          <p:nvPr>
            <p:ph idx="1" type="body"/>
          </p:nvPr>
        </p:nvSpPr>
        <p:spPr>
          <a:xfrm>
            <a:off x="609601" y="1535113"/>
            <a:ext cx="5294810" cy="63976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3200"/>
              <a:buFont typeface="Arial"/>
              <a:buNone/>
              <a:defRPr b="0" i="0" sz="3200" u="none" cap="none" strike="noStrike">
                <a:solidFill>
                  <a:schemeClr val="accent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500"/>
              <a:buFont typeface="Arial"/>
              <a:buNone/>
              <a:defRPr b="1" i="0" sz="15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351"/>
              <a:buFont typeface="Arial"/>
              <a:buNone/>
              <a:defRPr b="1" i="0" sz="1351"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9pPr>
          </a:lstStyle>
          <a:p/>
        </p:txBody>
      </p:sp>
      <p:sp>
        <p:nvSpPr>
          <p:cNvPr id="34" name="Google Shape;34;p26"/>
          <p:cNvSpPr txBox="1"/>
          <p:nvPr>
            <p:ph idx="2" type="body"/>
          </p:nvPr>
        </p:nvSpPr>
        <p:spPr>
          <a:xfrm>
            <a:off x="6287590" y="1535113"/>
            <a:ext cx="5294817" cy="63976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3200"/>
              <a:buFont typeface="Arial"/>
              <a:buNone/>
              <a:defRPr b="0" i="0" sz="3200" u="none" cap="none" strike="noStrike">
                <a:solidFill>
                  <a:schemeClr val="accent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500"/>
              <a:buFont typeface="Arial"/>
              <a:buNone/>
              <a:defRPr b="1" i="0" sz="15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351"/>
              <a:buFont typeface="Arial"/>
              <a:buNone/>
              <a:defRPr b="1" i="0" sz="1351"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9pPr>
          </a:lstStyle>
          <a:p/>
        </p:txBody>
      </p:sp>
      <p:sp>
        <p:nvSpPr>
          <p:cNvPr id="35" name="Google Shape;35;p26"/>
          <p:cNvSpPr/>
          <p:nvPr/>
        </p:nvSpPr>
        <p:spPr>
          <a:xfrm flipH="1" rot="10800000">
            <a:off x="609600" y="951218"/>
            <a:ext cx="7547603" cy="4571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 name="Google Shape;36;p26"/>
          <p:cNvSpPr txBox="1"/>
          <p:nvPr>
            <p:ph type="title"/>
          </p:nvPr>
        </p:nvSpPr>
        <p:spPr>
          <a:xfrm>
            <a:off x="609600" y="273685"/>
            <a:ext cx="7547603" cy="58609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1"/>
              </a:buClr>
              <a:buSzPts val="4400"/>
              <a:buFont typeface="Arial"/>
              <a:buNone/>
              <a:defRPr b="1" i="0" sz="44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7" name="Google Shape;37;p26"/>
          <p:cNvSpPr txBox="1"/>
          <p:nvPr>
            <p:ph idx="3" type="body"/>
          </p:nvPr>
        </p:nvSpPr>
        <p:spPr>
          <a:xfrm>
            <a:off x="609601" y="2181405"/>
            <a:ext cx="5294810" cy="3542497"/>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rgbClr val="8E1731"/>
              </a:buClr>
              <a:buSzPts val="2400"/>
              <a:buFont typeface="Noto Sans Symbols"/>
              <a:buChar char="▪"/>
              <a:defRPr b="0" i="0" sz="32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accent1"/>
              </a:buClr>
              <a:buSzPts val="2400"/>
              <a:buFont typeface="Arial"/>
              <a:buChar char="•"/>
              <a:defRPr b="0" i="0" sz="3200" u="none" cap="none" strike="noStrike">
                <a:solidFill>
                  <a:schemeClr val="dk1"/>
                </a:solidFill>
                <a:latin typeface="Arial"/>
                <a:ea typeface="Arial"/>
                <a:cs typeface="Arial"/>
                <a:sym typeface="Arial"/>
              </a:defRPr>
            </a:lvl2pPr>
            <a:lvl3pPr indent="-361950" lvl="2" marL="1371600" marR="0" rtl="0" algn="l">
              <a:lnSpc>
                <a:spcPct val="90000"/>
              </a:lnSpc>
              <a:spcBef>
                <a:spcPts val="500"/>
              </a:spcBef>
              <a:spcAft>
                <a:spcPts val="0"/>
              </a:spcAft>
              <a:buClr>
                <a:srgbClr val="8296B0"/>
              </a:buClr>
              <a:buSzPts val="2100"/>
              <a:buFont typeface="Noto Sans Symbols"/>
              <a:buChar char="▪"/>
              <a:defRPr b="0" i="0" sz="2800" u="none" cap="none" strike="noStrike">
                <a:solidFill>
                  <a:schemeClr val="dk1"/>
                </a:solidFill>
                <a:latin typeface="Arial"/>
                <a:ea typeface="Arial"/>
                <a:cs typeface="Arial"/>
                <a:sym typeface="Arial"/>
              </a:defRPr>
            </a:lvl3pPr>
            <a:lvl4pPr indent="-361950" lvl="3" marL="1828800" marR="0" rtl="0" algn="l">
              <a:lnSpc>
                <a:spcPct val="90000"/>
              </a:lnSpc>
              <a:spcBef>
                <a:spcPts val="500"/>
              </a:spcBef>
              <a:spcAft>
                <a:spcPts val="0"/>
              </a:spcAft>
              <a:buClr>
                <a:srgbClr val="8296B0"/>
              </a:buClr>
              <a:buSzPts val="2100"/>
              <a:buFont typeface="Arial"/>
              <a:buChar char="•"/>
              <a:defRPr b="0" i="0" sz="2800" u="none" cap="none" strike="noStrike">
                <a:solidFill>
                  <a:schemeClr val="dk1"/>
                </a:solidFill>
                <a:latin typeface="Arial"/>
                <a:ea typeface="Arial"/>
                <a:cs typeface="Arial"/>
                <a:sym typeface="Arial"/>
              </a:defRPr>
            </a:lvl4pPr>
            <a:lvl5pPr indent="-344170" lvl="4" marL="2286000" marR="0" rtl="0" algn="l">
              <a:lnSpc>
                <a:spcPct val="90000"/>
              </a:lnSpc>
              <a:spcBef>
                <a:spcPts val="500"/>
              </a:spcBef>
              <a:spcAft>
                <a:spcPts val="0"/>
              </a:spcAft>
              <a:buClr>
                <a:srgbClr val="8296B0"/>
              </a:buClr>
              <a:buSzPts val="1820"/>
              <a:buFont typeface="Noto Sans Symbols"/>
              <a:buChar char="▪"/>
              <a:defRPr b="0" i="0" sz="2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8" name="Google Shape;38;p26"/>
          <p:cNvSpPr txBox="1"/>
          <p:nvPr>
            <p:ph idx="4" type="body"/>
          </p:nvPr>
        </p:nvSpPr>
        <p:spPr>
          <a:xfrm>
            <a:off x="6287590" y="2174874"/>
            <a:ext cx="5294810" cy="3542497"/>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rgbClr val="8E1731"/>
              </a:buClr>
              <a:buSzPts val="2400"/>
              <a:buFont typeface="Noto Sans Symbols"/>
              <a:buChar char="▪"/>
              <a:defRPr b="0" i="0" sz="32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accent1"/>
              </a:buClr>
              <a:buSzPts val="2400"/>
              <a:buFont typeface="Arial"/>
              <a:buChar char="•"/>
              <a:defRPr b="0" i="0" sz="3200" u="none" cap="none" strike="noStrike">
                <a:solidFill>
                  <a:schemeClr val="dk1"/>
                </a:solidFill>
                <a:latin typeface="Arial"/>
                <a:ea typeface="Arial"/>
                <a:cs typeface="Arial"/>
                <a:sym typeface="Arial"/>
              </a:defRPr>
            </a:lvl2pPr>
            <a:lvl3pPr indent="-361950" lvl="2" marL="1371600" marR="0" rtl="0" algn="l">
              <a:lnSpc>
                <a:spcPct val="90000"/>
              </a:lnSpc>
              <a:spcBef>
                <a:spcPts val="500"/>
              </a:spcBef>
              <a:spcAft>
                <a:spcPts val="0"/>
              </a:spcAft>
              <a:buClr>
                <a:srgbClr val="8296B0"/>
              </a:buClr>
              <a:buSzPts val="2100"/>
              <a:buFont typeface="Noto Sans Symbols"/>
              <a:buChar char="▪"/>
              <a:defRPr b="0" i="0" sz="2800" u="none" cap="none" strike="noStrike">
                <a:solidFill>
                  <a:schemeClr val="dk1"/>
                </a:solidFill>
                <a:latin typeface="Arial"/>
                <a:ea typeface="Arial"/>
                <a:cs typeface="Arial"/>
                <a:sym typeface="Arial"/>
              </a:defRPr>
            </a:lvl3pPr>
            <a:lvl4pPr indent="-361950" lvl="3" marL="1828800" marR="0" rtl="0" algn="l">
              <a:lnSpc>
                <a:spcPct val="90000"/>
              </a:lnSpc>
              <a:spcBef>
                <a:spcPts val="500"/>
              </a:spcBef>
              <a:spcAft>
                <a:spcPts val="0"/>
              </a:spcAft>
              <a:buClr>
                <a:srgbClr val="8296B0"/>
              </a:buClr>
              <a:buSzPts val="2100"/>
              <a:buFont typeface="Arial"/>
              <a:buChar char="•"/>
              <a:defRPr b="0" i="0" sz="2800" u="none" cap="none" strike="noStrike">
                <a:solidFill>
                  <a:schemeClr val="dk1"/>
                </a:solidFill>
                <a:latin typeface="Arial"/>
                <a:ea typeface="Arial"/>
                <a:cs typeface="Arial"/>
                <a:sym typeface="Arial"/>
              </a:defRPr>
            </a:lvl4pPr>
            <a:lvl5pPr indent="-344170" lvl="4" marL="2286000" marR="0" rtl="0" algn="l">
              <a:lnSpc>
                <a:spcPct val="90000"/>
              </a:lnSpc>
              <a:spcBef>
                <a:spcPts val="500"/>
              </a:spcBef>
              <a:spcAft>
                <a:spcPts val="0"/>
              </a:spcAft>
              <a:buClr>
                <a:srgbClr val="8296B0"/>
              </a:buClr>
              <a:buSzPts val="1820"/>
              <a:buFont typeface="Noto Sans Symbols"/>
              <a:buChar char="▪"/>
              <a:defRPr b="0" i="0" sz="2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5"/>
          <p:cNvSpPr/>
          <p:nvPr/>
        </p:nvSpPr>
        <p:spPr>
          <a:xfrm>
            <a:off x="0" y="5989907"/>
            <a:ext cx="12192000" cy="868093"/>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 name="Google Shape;7;p15"/>
          <p:cNvSpPr txBox="1"/>
          <p:nvPr/>
        </p:nvSpPr>
        <p:spPr>
          <a:xfrm>
            <a:off x="8527355" y="6171276"/>
            <a:ext cx="341317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200" u="none" cap="none" strike="noStrike">
                <a:solidFill>
                  <a:srgbClr val="8E1731"/>
                </a:solidFill>
                <a:latin typeface="Arial"/>
                <a:ea typeface="Arial"/>
                <a:cs typeface="Arial"/>
                <a:sym typeface="Arial"/>
              </a:rPr>
              <a:t>What will you do at the intellectual crossroads of the University of Oklahoma?</a:t>
            </a:r>
            <a:endParaRPr b="1" i="0" sz="1200" u="none" cap="none" strike="noStrike">
              <a:solidFill>
                <a:srgbClr val="8E1731"/>
              </a:solidFill>
              <a:latin typeface="Arial"/>
              <a:ea typeface="Arial"/>
              <a:cs typeface="Arial"/>
              <a:sym typeface="Arial"/>
            </a:endParaRPr>
          </a:p>
        </p:txBody>
      </p:sp>
      <p:pic>
        <p:nvPicPr>
          <p:cNvPr id="8" name="Google Shape;8;p15"/>
          <p:cNvPicPr preferRelativeResize="0"/>
          <p:nvPr/>
        </p:nvPicPr>
        <p:blipFill rotWithShape="1">
          <a:blip r:embed="rId1">
            <a:alphaModFix/>
          </a:blip>
          <a:srcRect b="0" l="0" r="0" t="0"/>
          <a:stretch/>
        </p:blipFill>
        <p:spPr>
          <a:xfrm>
            <a:off x="251472" y="6028325"/>
            <a:ext cx="2990273" cy="74756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10.jpg"/><Relationship Id="rId5" Type="http://schemas.openxmlformats.org/officeDocument/2006/relationships/image" Target="../media/image12.png"/><Relationship Id="rId6" Type="http://schemas.openxmlformats.org/officeDocument/2006/relationships/hyperlink" Target="https://github.com/fordmadox/Excel-to-DSC" TargetMode="External"/><Relationship Id="rId7" Type="http://schemas.openxmlformats.org/officeDocument/2006/relationships/hyperlink" Target="https://github.com/harvard-library/aspace-import-exce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19.png"/><Relationship Id="rId5"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7" name="Shape 47"/>
        <p:cNvGrpSpPr/>
        <p:nvPr/>
      </p:nvGrpSpPr>
      <p:grpSpPr>
        <a:xfrm>
          <a:off x="0" y="0"/>
          <a:ext cx="0" cy="0"/>
          <a:chOff x="0" y="0"/>
          <a:chExt cx="0" cy="0"/>
        </a:xfrm>
      </p:grpSpPr>
      <p:sp>
        <p:nvSpPr>
          <p:cNvPr id="48" name="Google Shape;48;p3"/>
          <p:cNvSpPr/>
          <p:nvPr/>
        </p:nvSpPr>
        <p:spPr>
          <a:xfrm>
            <a:off x="962725" y="1294950"/>
            <a:ext cx="10044600" cy="3150000"/>
          </a:xfrm>
          <a:prstGeom prst="roundRect">
            <a:avLst>
              <a:gd fmla="val 16667" name="adj"/>
            </a:avLst>
          </a:prstGeom>
          <a:solidFill>
            <a:schemeClr val="accent1">
              <a:alpha val="78823"/>
            </a:schemeClr>
          </a:solidFill>
          <a:ln cap="flat" cmpd="sng" w="12700">
            <a:solidFill>
              <a:srgbClr val="5F101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9" name="Google Shape;49;p3"/>
          <p:cNvSpPr txBox="1"/>
          <p:nvPr/>
        </p:nvSpPr>
        <p:spPr>
          <a:xfrm>
            <a:off x="753717" y="3179463"/>
            <a:ext cx="10684566" cy="954154"/>
          </a:xfrm>
          <a:prstGeom prst="rect">
            <a:avLst/>
          </a:prstGeom>
          <a:noFill/>
          <a:ln>
            <a:noFill/>
          </a:ln>
          <a:effectLst>
            <a:outerShdw blurRad="63500" sx="111000" rotWithShape="0" algn="ctr" sy="111000">
              <a:srgbClr val="410A0B">
                <a:alpha val="40000"/>
              </a:srgbClr>
            </a:outerShdw>
          </a:effectLst>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b="0" i="0" lang="en-US" sz="3200" u="none" cap="none" strike="noStrike">
                <a:solidFill>
                  <a:schemeClr val="lt1"/>
                </a:solidFill>
                <a:latin typeface="Arial"/>
                <a:ea typeface="Arial"/>
                <a:cs typeface="Arial"/>
                <a:sym typeface="Arial"/>
              </a:rPr>
              <a:t>How One Large Academic Library </a:t>
            </a:r>
            <a:endParaRPr sz="3200"/>
          </a:p>
          <a:p>
            <a:pPr indent="0" lvl="0" marL="0" marR="0" rtl="0" algn="ctr">
              <a:lnSpc>
                <a:spcPct val="90000"/>
              </a:lnSpc>
              <a:spcBef>
                <a:spcPts val="1000"/>
              </a:spcBef>
              <a:spcAft>
                <a:spcPts val="0"/>
              </a:spcAft>
              <a:buClr>
                <a:schemeClr val="lt1"/>
              </a:buClr>
              <a:buSzPts val="2800"/>
              <a:buFont typeface="Arial"/>
              <a:buNone/>
            </a:pPr>
            <a:r>
              <a:rPr b="0" i="0" lang="en-US" sz="3200" u="none" cap="none" strike="noStrike">
                <a:solidFill>
                  <a:schemeClr val="lt1"/>
                </a:solidFill>
                <a:latin typeface="Arial"/>
                <a:ea typeface="Arial"/>
                <a:cs typeface="Arial"/>
                <a:sym typeface="Arial"/>
              </a:rPr>
              <a:t>is Implementing ArchivesSpace</a:t>
            </a:r>
            <a:endParaRPr b="0" i="0" sz="3200" u="none" cap="none" strike="noStrike">
              <a:solidFill>
                <a:schemeClr val="lt1"/>
              </a:solidFill>
              <a:latin typeface="Arial"/>
              <a:ea typeface="Arial"/>
              <a:cs typeface="Arial"/>
              <a:sym typeface="Arial"/>
            </a:endParaRPr>
          </a:p>
          <a:p>
            <a:pPr indent="0" lvl="0" marL="0" marR="0" rtl="0" algn="ctr">
              <a:lnSpc>
                <a:spcPct val="90000"/>
              </a:lnSpc>
              <a:spcBef>
                <a:spcPts val="1000"/>
              </a:spcBef>
              <a:spcAft>
                <a:spcPts val="0"/>
              </a:spcAft>
              <a:buClr>
                <a:schemeClr val="lt1"/>
              </a:buClr>
              <a:buSzPts val="2800"/>
              <a:buFont typeface="Arial"/>
              <a:buNone/>
            </a:pPr>
            <a:r>
              <a:t/>
            </a:r>
            <a:endParaRPr sz="2800">
              <a:solidFill>
                <a:schemeClr val="lt1"/>
              </a:solidFill>
            </a:endParaRPr>
          </a:p>
        </p:txBody>
      </p:sp>
      <p:sp>
        <p:nvSpPr>
          <p:cNvPr id="50" name="Google Shape;50;p3"/>
          <p:cNvSpPr txBox="1"/>
          <p:nvPr/>
        </p:nvSpPr>
        <p:spPr>
          <a:xfrm>
            <a:off x="1020417" y="1464288"/>
            <a:ext cx="9929192" cy="2023287"/>
          </a:xfrm>
          <a:prstGeom prst="rect">
            <a:avLst/>
          </a:prstGeom>
          <a:noFill/>
          <a:ln>
            <a:noFill/>
          </a:ln>
          <a:effectLst>
            <a:outerShdw blurRad="63500" sx="111000" rotWithShape="0" algn="ctr" sy="111000">
              <a:srgbClr val="410A0B">
                <a:alpha val="40000"/>
              </a:srgbClr>
            </a:outerShdw>
          </a:effectLst>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5400"/>
              <a:buFont typeface="Arial"/>
              <a:buNone/>
            </a:pPr>
            <a:r>
              <a:rPr b="1" i="0" lang="en-US" sz="5400" u="none" cap="none" strike="noStrike">
                <a:solidFill>
                  <a:schemeClr val="lt1"/>
                </a:solidFill>
                <a:latin typeface="Arial"/>
                <a:ea typeface="Arial"/>
                <a:cs typeface="Arial"/>
                <a:sym typeface="Arial"/>
              </a:rPr>
              <a:t>Radically Altering Plans for a Telecommute Environment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grpSp>
        <p:nvGrpSpPr>
          <p:cNvPr id="116" name="Google Shape;116;g80518ef68e_0_78"/>
          <p:cNvGrpSpPr/>
          <p:nvPr/>
        </p:nvGrpSpPr>
        <p:grpSpPr>
          <a:xfrm>
            <a:off x="1265700" y="1544000"/>
            <a:ext cx="6235500" cy="3919500"/>
            <a:chOff x="2454075" y="1677450"/>
            <a:chExt cx="6235500" cy="3919500"/>
          </a:xfrm>
        </p:grpSpPr>
        <p:sp>
          <p:nvSpPr>
            <p:cNvPr id="117" name="Google Shape;117;g80518ef68e_0_78"/>
            <p:cNvSpPr/>
            <p:nvPr/>
          </p:nvSpPr>
          <p:spPr>
            <a:xfrm>
              <a:off x="2454075" y="1677450"/>
              <a:ext cx="4434000" cy="39195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80518ef68e_0_78"/>
            <p:cNvSpPr/>
            <p:nvPr/>
          </p:nvSpPr>
          <p:spPr>
            <a:xfrm>
              <a:off x="4519875" y="4290450"/>
              <a:ext cx="4169700" cy="1306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200"/>
                <a:t>Components</a:t>
              </a:r>
              <a:endParaRPr sz="3200"/>
            </a:p>
          </p:txBody>
        </p:sp>
      </p:grpSp>
      <p:sp>
        <p:nvSpPr>
          <p:cNvPr id="119" name="Google Shape;119;g80518ef68e_0_78"/>
          <p:cNvSpPr txBox="1"/>
          <p:nvPr>
            <p:ph type="title"/>
          </p:nvPr>
        </p:nvSpPr>
        <p:spPr>
          <a:xfrm>
            <a:off x="609600" y="273685"/>
            <a:ext cx="7547700" cy="586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Dynamic Approach</a:t>
            </a:r>
            <a:endParaRPr/>
          </a:p>
        </p:txBody>
      </p:sp>
      <p:grpSp>
        <p:nvGrpSpPr>
          <p:cNvPr id="120" name="Google Shape;120;g80518ef68e_0_78"/>
          <p:cNvGrpSpPr/>
          <p:nvPr/>
        </p:nvGrpSpPr>
        <p:grpSpPr>
          <a:xfrm>
            <a:off x="1780425" y="1544000"/>
            <a:ext cx="10411575" cy="2613000"/>
            <a:chOff x="1780425" y="1544000"/>
            <a:chExt cx="10411575" cy="2613000"/>
          </a:xfrm>
        </p:grpSpPr>
        <p:grpSp>
          <p:nvGrpSpPr>
            <p:cNvPr id="121" name="Google Shape;121;g80518ef68e_0_78"/>
            <p:cNvGrpSpPr/>
            <p:nvPr/>
          </p:nvGrpSpPr>
          <p:grpSpPr>
            <a:xfrm>
              <a:off x="1780425" y="1544000"/>
              <a:ext cx="5720775" cy="2613000"/>
              <a:chOff x="2968800" y="1677450"/>
              <a:chExt cx="5720775" cy="2613000"/>
            </a:xfrm>
          </p:grpSpPr>
          <p:sp>
            <p:nvSpPr>
              <p:cNvPr id="122" name="Google Shape;122;g80518ef68e_0_78"/>
              <p:cNvSpPr/>
              <p:nvPr/>
            </p:nvSpPr>
            <p:spPr>
              <a:xfrm>
                <a:off x="2968800" y="1677450"/>
                <a:ext cx="3085500" cy="2613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80518ef68e_0_78"/>
              <p:cNvSpPr/>
              <p:nvPr/>
            </p:nvSpPr>
            <p:spPr>
              <a:xfrm>
                <a:off x="4519875" y="2983950"/>
                <a:ext cx="4169700" cy="1306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200"/>
                  <a:t>PDF Links</a:t>
                </a:r>
                <a:endParaRPr sz="3200"/>
              </a:p>
            </p:txBody>
          </p:sp>
        </p:grpSp>
        <p:sp>
          <p:nvSpPr>
            <p:cNvPr id="124" name="Google Shape;124;g80518ef68e_0_78"/>
            <p:cNvSpPr txBox="1"/>
            <p:nvPr/>
          </p:nvSpPr>
          <p:spPr>
            <a:xfrm>
              <a:off x="9256500" y="2850500"/>
              <a:ext cx="2935500" cy="13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t>temporary workaround</a:t>
              </a:r>
              <a:endParaRPr sz="3200"/>
            </a:p>
          </p:txBody>
        </p:sp>
        <p:sp>
          <p:nvSpPr>
            <p:cNvPr id="125" name="Google Shape;125;g80518ef68e_0_78"/>
            <p:cNvSpPr/>
            <p:nvPr/>
          </p:nvSpPr>
          <p:spPr>
            <a:xfrm>
              <a:off x="7878450" y="3253550"/>
              <a:ext cx="1000800" cy="5004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 name="Google Shape;126;g80518ef68e_0_78"/>
          <p:cNvGrpSpPr/>
          <p:nvPr/>
        </p:nvGrpSpPr>
        <p:grpSpPr>
          <a:xfrm>
            <a:off x="2497575" y="1544000"/>
            <a:ext cx="5003625" cy="1306500"/>
            <a:chOff x="3685950" y="1677450"/>
            <a:chExt cx="5003625" cy="1306500"/>
          </a:xfrm>
        </p:grpSpPr>
        <p:sp>
          <p:nvSpPr>
            <p:cNvPr id="127" name="Google Shape;127;g80518ef68e_0_78"/>
            <p:cNvSpPr/>
            <p:nvPr/>
          </p:nvSpPr>
          <p:spPr>
            <a:xfrm>
              <a:off x="3685950" y="1677450"/>
              <a:ext cx="1651200" cy="1306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80518ef68e_0_78"/>
            <p:cNvSpPr/>
            <p:nvPr/>
          </p:nvSpPr>
          <p:spPr>
            <a:xfrm>
              <a:off x="4519875" y="1677450"/>
              <a:ext cx="4169700" cy="130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200"/>
                <a:t>Resource Records</a:t>
              </a:r>
              <a:endParaRPr sz="32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1000"/>
                                        <p:tgtEl>
                                          <p:spTgt spid="1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g80518ef68e_0_100"/>
          <p:cNvSpPr txBox="1"/>
          <p:nvPr>
            <p:ph type="title"/>
          </p:nvPr>
        </p:nvSpPr>
        <p:spPr>
          <a:xfrm>
            <a:off x="7210697" y="273685"/>
            <a:ext cx="4371600" cy="586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r>
              <a:rPr lang="en-US"/>
              <a:t>ArchivesSpace Implementation Working Group</a:t>
            </a:r>
            <a:endParaRPr/>
          </a:p>
        </p:txBody>
      </p:sp>
      <p:sp>
        <p:nvSpPr>
          <p:cNvPr id="134" name="Google Shape;134;g80518ef68e_0_100"/>
          <p:cNvSpPr txBox="1"/>
          <p:nvPr>
            <p:ph idx="1" type="body"/>
          </p:nvPr>
        </p:nvSpPr>
        <p:spPr>
          <a:xfrm>
            <a:off x="317003" y="2017150"/>
            <a:ext cx="11265300" cy="412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a:t>19 Team Members &amp; Consultants</a:t>
            </a:r>
            <a:endParaRPr b="1" sz="1000"/>
          </a:p>
          <a:p>
            <a:pPr indent="0" lvl="0" marL="0" rtl="0" algn="l">
              <a:spcBef>
                <a:spcPts val="1000"/>
              </a:spcBef>
              <a:spcAft>
                <a:spcPts val="0"/>
              </a:spcAft>
              <a:buNone/>
            </a:pPr>
            <a:r>
              <a:t/>
            </a:r>
            <a:endParaRPr b="1" sz="1000"/>
          </a:p>
          <a:p>
            <a:pPr indent="-381000" lvl="0" marL="457200" rtl="0" algn="l">
              <a:spcBef>
                <a:spcPts val="1000"/>
              </a:spcBef>
              <a:spcAft>
                <a:spcPts val="0"/>
              </a:spcAft>
              <a:buSzPts val="2400"/>
              <a:buChar char="▪"/>
            </a:pPr>
            <a:r>
              <a:rPr lang="en-US"/>
              <a:t>Special Collections</a:t>
            </a:r>
            <a:endParaRPr/>
          </a:p>
          <a:p>
            <a:pPr indent="-381000" lvl="0" marL="457200" rtl="0" algn="l">
              <a:spcBef>
                <a:spcPts val="1000"/>
              </a:spcBef>
              <a:spcAft>
                <a:spcPts val="0"/>
              </a:spcAft>
              <a:buSzPts val="2400"/>
              <a:buChar char="▪"/>
            </a:pPr>
            <a:r>
              <a:rPr lang="en-US"/>
              <a:t>Description &amp; Access</a:t>
            </a:r>
            <a:endParaRPr/>
          </a:p>
          <a:p>
            <a:pPr indent="-381000" lvl="0" marL="457200" rtl="0" algn="l">
              <a:spcBef>
                <a:spcPts val="1000"/>
              </a:spcBef>
              <a:spcAft>
                <a:spcPts val="0"/>
              </a:spcAft>
              <a:buSzPts val="2400"/>
              <a:buChar char="▪"/>
            </a:pPr>
            <a:r>
              <a:rPr lang="en-US"/>
              <a:t>Architecture Library</a:t>
            </a:r>
            <a:endParaRPr/>
          </a:p>
          <a:p>
            <a:pPr indent="-381000" lvl="0" marL="457200" rtl="0" algn="l">
              <a:spcBef>
                <a:spcPts val="1000"/>
              </a:spcBef>
              <a:spcAft>
                <a:spcPts val="1000"/>
              </a:spcAft>
              <a:buSzPts val="2400"/>
              <a:buChar char="▪"/>
            </a:pPr>
            <a:r>
              <a:rPr lang="en-US"/>
              <a:t>Staff and Graduate Assistants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g80518ef68e_0_131"/>
          <p:cNvSpPr txBox="1"/>
          <p:nvPr>
            <p:ph type="title"/>
          </p:nvPr>
        </p:nvSpPr>
        <p:spPr>
          <a:xfrm>
            <a:off x="609600" y="273685"/>
            <a:ext cx="7547700" cy="586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PDF Linking Workaround</a:t>
            </a:r>
            <a:endParaRPr/>
          </a:p>
        </p:txBody>
      </p:sp>
      <p:pic>
        <p:nvPicPr>
          <p:cNvPr id="140" name="Google Shape;140;g80518ef68e_0_131"/>
          <p:cNvPicPr preferRelativeResize="0"/>
          <p:nvPr/>
        </p:nvPicPr>
        <p:blipFill>
          <a:blip r:embed="rId3">
            <a:alphaModFix/>
          </a:blip>
          <a:stretch>
            <a:fillRect/>
          </a:stretch>
        </p:blipFill>
        <p:spPr>
          <a:xfrm>
            <a:off x="3109550" y="1231425"/>
            <a:ext cx="5972898" cy="4863450"/>
          </a:xfrm>
          <a:prstGeom prst="rect">
            <a:avLst/>
          </a:prstGeom>
          <a:noFill/>
          <a:ln>
            <a:noFill/>
          </a:ln>
        </p:spPr>
      </p:pic>
      <p:sp>
        <p:nvSpPr>
          <p:cNvPr id="141" name="Google Shape;141;g80518ef68e_0_131"/>
          <p:cNvSpPr/>
          <p:nvPr/>
        </p:nvSpPr>
        <p:spPr>
          <a:xfrm>
            <a:off x="3067925" y="4143675"/>
            <a:ext cx="1812900" cy="586200"/>
          </a:xfrm>
          <a:prstGeom prst="ellipse">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g80518ef68e_0_108"/>
          <p:cNvSpPr/>
          <p:nvPr/>
        </p:nvSpPr>
        <p:spPr>
          <a:xfrm>
            <a:off x="517950" y="517950"/>
            <a:ext cx="2829000" cy="1055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7" name="Google Shape;147;g80518ef68e_0_108" title="Points scored"/>
          <p:cNvPicPr preferRelativeResize="0"/>
          <p:nvPr/>
        </p:nvPicPr>
        <p:blipFill>
          <a:blip r:embed="rId3">
            <a:alphaModFix/>
          </a:blip>
          <a:stretch>
            <a:fillRect/>
          </a:stretch>
        </p:blipFill>
        <p:spPr>
          <a:xfrm>
            <a:off x="1809750" y="517960"/>
            <a:ext cx="8572500" cy="5300663"/>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g80518ef68e_0_120"/>
          <p:cNvSpPr/>
          <p:nvPr/>
        </p:nvSpPr>
        <p:spPr>
          <a:xfrm>
            <a:off x="517950" y="517950"/>
            <a:ext cx="2829000" cy="1055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3" name="Google Shape;153;g80518ef68e_0_120" title="Points scored"/>
          <p:cNvPicPr preferRelativeResize="0"/>
          <p:nvPr/>
        </p:nvPicPr>
        <p:blipFill>
          <a:blip r:embed="rId3">
            <a:alphaModFix/>
          </a:blip>
          <a:stretch>
            <a:fillRect/>
          </a:stretch>
        </p:blipFill>
        <p:spPr>
          <a:xfrm>
            <a:off x="1825875" y="517950"/>
            <a:ext cx="8540250" cy="528072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g783c3cff2f_0_0"/>
          <p:cNvSpPr txBox="1"/>
          <p:nvPr>
            <p:ph type="title"/>
          </p:nvPr>
        </p:nvSpPr>
        <p:spPr>
          <a:xfrm>
            <a:off x="609600" y="273675"/>
            <a:ext cx="10964700" cy="586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Virtual Project Management</a:t>
            </a:r>
            <a:endParaRPr/>
          </a:p>
        </p:txBody>
      </p:sp>
      <p:pic>
        <p:nvPicPr>
          <p:cNvPr id="159" name="Google Shape;159;g783c3cff2f_0_0"/>
          <p:cNvPicPr preferRelativeResize="0"/>
          <p:nvPr/>
        </p:nvPicPr>
        <p:blipFill>
          <a:blip r:embed="rId3">
            <a:alphaModFix/>
          </a:blip>
          <a:stretch>
            <a:fillRect/>
          </a:stretch>
        </p:blipFill>
        <p:spPr>
          <a:xfrm>
            <a:off x="3325525" y="1297650"/>
            <a:ext cx="5532852" cy="4631873"/>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g783c3cff2f_0_5"/>
          <p:cNvSpPr txBox="1"/>
          <p:nvPr>
            <p:ph type="title"/>
          </p:nvPr>
        </p:nvSpPr>
        <p:spPr>
          <a:xfrm>
            <a:off x="609600" y="273675"/>
            <a:ext cx="10964700" cy="586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Virtual Project Management</a:t>
            </a:r>
            <a:endParaRPr/>
          </a:p>
        </p:txBody>
      </p:sp>
      <p:pic>
        <p:nvPicPr>
          <p:cNvPr id="165" name="Google Shape;165;g783c3cff2f_0_5"/>
          <p:cNvPicPr preferRelativeResize="0"/>
          <p:nvPr/>
        </p:nvPicPr>
        <p:blipFill>
          <a:blip r:embed="rId3">
            <a:alphaModFix/>
          </a:blip>
          <a:stretch>
            <a:fillRect/>
          </a:stretch>
        </p:blipFill>
        <p:spPr>
          <a:xfrm>
            <a:off x="2979463" y="1221725"/>
            <a:ext cx="6224974" cy="47172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g783c3cff2f_0_11"/>
          <p:cNvSpPr txBox="1"/>
          <p:nvPr>
            <p:ph type="title"/>
          </p:nvPr>
        </p:nvSpPr>
        <p:spPr>
          <a:xfrm>
            <a:off x="609600" y="273675"/>
            <a:ext cx="10964700" cy="586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Virtual Project Management</a:t>
            </a:r>
            <a:endParaRPr/>
          </a:p>
        </p:txBody>
      </p:sp>
      <p:pic>
        <p:nvPicPr>
          <p:cNvPr id="171" name="Google Shape;171;g783c3cff2f_0_11"/>
          <p:cNvPicPr preferRelativeResize="0"/>
          <p:nvPr/>
        </p:nvPicPr>
        <p:blipFill>
          <a:blip r:embed="rId3">
            <a:alphaModFix/>
          </a:blip>
          <a:stretch>
            <a:fillRect/>
          </a:stretch>
        </p:blipFill>
        <p:spPr>
          <a:xfrm>
            <a:off x="2928300" y="1236650"/>
            <a:ext cx="6327302" cy="459757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g783c3cff2f_0_17"/>
          <p:cNvSpPr txBox="1"/>
          <p:nvPr>
            <p:ph type="title"/>
          </p:nvPr>
        </p:nvSpPr>
        <p:spPr>
          <a:xfrm>
            <a:off x="609600" y="273675"/>
            <a:ext cx="10964700" cy="586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Virtual Project Management</a:t>
            </a:r>
            <a:endParaRPr/>
          </a:p>
        </p:txBody>
      </p:sp>
      <p:pic>
        <p:nvPicPr>
          <p:cNvPr id="177" name="Google Shape;177;g783c3cff2f_0_17"/>
          <p:cNvPicPr preferRelativeResize="0"/>
          <p:nvPr/>
        </p:nvPicPr>
        <p:blipFill>
          <a:blip r:embed="rId3">
            <a:alphaModFix/>
          </a:blip>
          <a:stretch>
            <a:fillRect/>
          </a:stretch>
        </p:blipFill>
        <p:spPr>
          <a:xfrm>
            <a:off x="1797950" y="2222275"/>
            <a:ext cx="2174100" cy="2174100"/>
          </a:xfrm>
          <a:prstGeom prst="rect">
            <a:avLst/>
          </a:prstGeom>
          <a:noFill/>
          <a:ln>
            <a:noFill/>
          </a:ln>
        </p:spPr>
      </p:pic>
      <p:pic>
        <p:nvPicPr>
          <p:cNvPr id="178" name="Google Shape;178;g783c3cff2f_0_17"/>
          <p:cNvPicPr preferRelativeResize="0"/>
          <p:nvPr/>
        </p:nvPicPr>
        <p:blipFill>
          <a:blip r:embed="rId4">
            <a:alphaModFix/>
          </a:blip>
          <a:stretch>
            <a:fillRect/>
          </a:stretch>
        </p:blipFill>
        <p:spPr>
          <a:xfrm>
            <a:off x="5879100" y="1789011"/>
            <a:ext cx="5247971" cy="32799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g783c3cff2f_0_24"/>
          <p:cNvSpPr txBox="1"/>
          <p:nvPr>
            <p:ph type="title"/>
          </p:nvPr>
        </p:nvSpPr>
        <p:spPr>
          <a:xfrm>
            <a:off x="7210697" y="273685"/>
            <a:ext cx="4371600" cy="586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Flexibility is Key</a:t>
            </a:r>
            <a:endParaRPr/>
          </a:p>
        </p:txBody>
      </p:sp>
      <p:grpSp>
        <p:nvGrpSpPr>
          <p:cNvPr id="184" name="Google Shape;184;g783c3cff2f_0_24"/>
          <p:cNvGrpSpPr/>
          <p:nvPr/>
        </p:nvGrpSpPr>
        <p:grpSpPr>
          <a:xfrm>
            <a:off x="287025" y="1144200"/>
            <a:ext cx="10894174" cy="2928763"/>
            <a:chOff x="287025" y="1144200"/>
            <a:chExt cx="10894174" cy="2928763"/>
          </a:xfrm>
        </p:grpSpPr>
        <p:pic>
          <p:nvPicPr>
            <p:cNvPr id="185" name="Google Shape;185;g783c3cff2f_0_24"/>
            <p:cNvPicPr preferRelativeResize="0"/>
            <p:nvPr/>
          </p:nvPicPr>
          <p:blipFill>
            <a:blip r:embed="rId3">
              <a:alphaModFix/>
            </a:blip>
            <a:stretch>
              <a:fillRect/>
            </a:stretch>
          </p:blipFill>
          <p:spPr>
            <a:xfrm>
              <a:off x="287025" y="1144200"/>
              <a:ext cx="4828000" cy="996600"/>
            </a:xfrm>
            <a:prstGeom prst="rect">
              <a:avLst/>
            </a:prstGeom>
            <a:noFill/>
            <a:ln>
              <a:noFill/>
            </a:ln>
          </p:spPr>
        </p:pic>
        <p:pic>
          <p:nvPicPr>
            <p:cNvPr id="186" name="Google Shape;186;g783c3cff2f_0_24"/>
            <p:cNvPicPr preferRelativeResize="0"/>
            <p:nvPr/>
          </p:nvPicPr>
          <p:blipFill>
            <a:blip r:embed="rId4">
              <a:alphaModFix/>
            </a:blip>
            <a:stretch>
              <a:fillRect/>
            </a:stretch>
          </p:blipFill>
          <p:spPr>
            <a:xfrm>
              <a:off x="7324450" y="1903538"/>
              <a:ext cx="3856749" cy="2169425"/>
            </a:xfrm>
            <a:prstGeom prst="rect">
              <a:avLst/>
            </a:prstGeom>
            <a:noFill/>
            <a:ln>
              <a:noFill/>
            </a:ln>
          </p:spPr>
        </p:pic>
        <p:pic>
          <p:nvPicPr>
            <p:cNvPr id="187" name="Google Shape;187;g783c3cff2f_0_24"/>
            <p:cNvPicPr preferRelativeResize="0"/>
            <p:nvPr/>
          </p:nvPicPr>
          <p:blipFill>
            <a:blip r:embed="rId5">
              <a:alphaModFix/>
            </a:blip>
            <a:stretch>
              <a:fillRect/>
            </a:stretch>
          </p:blipFill>
          <p:spPr>
            <a:xfrm>
              <a:off x="1623575" y="2282000"/>
              <a:ext cx="4584026" cy="1412512"/>
            </a:xfrm>
            <a:prstGeom prst="rect">
              <a:avLst/>
            </a:prstGeom>
            <a:noFill/>
            <a:ln>
              <a:noFill/>
            </a:ln>
          </p:spPr>
        </p:pic>
      </p:grpSp>
      <p:sp>
        <p:nvSpPr>
          <p:cNvPr id="188" name="Google Shape;188;g783c3cff2f_0_24"/>
          <p:cNvSpPr txBox="1"/>
          <p:nvPr/>
        </p:nvSpPr>
        <p:spPr>
          <a:xfrm>
            <a:off x="1121075" y="4186050"/>
            <a:ext cx="106905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u="sng">
                <a:solidFill>
                  <a:schemeClr val="hlink"/>
                </a:solidFill>
                <a:hlinkClick r:id="rId6"/>
              </a:rPr>
              <a:t>https://github.com/fordmadox/Excel-to-DSC</a:t>
            </a:r>
            <a:endParaRPr sz="3200"/>
          </a:p>
          <a:p>
            <a:pPr indent="0" lvl="0" marL="0" rtl="0" algn="l">
              <a:spcBef>
                <a:spcPts val="0"/>
              </a:spcBef>
              <a:spcAft>
                <a:spcPts val="0"/>
              </a:spcAft>
              <a:buNone/>
            </a:pPr>
            <a:r>
              <a:t/>
            </a:r>
            <a:endParaRPr sz="3200"/>
          </a:p>
          <a:p>
            <a:pPr indent="0" lvl="0" marL="0" rtl="0" algn="l">
              <a:spcBef>
                <a:spcPts val="0"/>
              </a:spcBef>
              <a:spcAft>
                <a:spcPts val="0"/>
              </a:spcAft>
              <a:buNone/>
            </a:pPr>
            <a:r>
              <a:rPr lang="en-US" sz="3200" u="sng">
                <a:solidFill>
                  <a:schemeClr val="hlink"/>
                </a:solidFill>
                <a:hlinkClick r:id="rId7"/>
              </a:rPr>
              <a:t>https://github.com/harvard-library/aspace-import-excel</a:t>
            </a:r>
            <a:endParaRPr sz="3200"/>
          </a:p>
          <a:p>
            <a:pPr indent="0" lvl="0" marL="0" rtl="0" algn="l">
              <a:spcBef>
                <a:spcPts val="0"/>
              </a:spcBef>
              <a:spcAft>
                <a:spcPts val="0"/>
              </a:spcAft>
              <a:buNone/>
            </a:pPr>
            <a:r>
              <a:t/>
            </a:r>
            <a:endParaRPr sz="3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 name="Shape 54"/>
        <p:cNvGrpSpPr/>
        <p:nvPr/>
      </p:nvGrpSpPr>
      <p:grpSpPr>
        <a:xfrm>
          <a:off x="0" y="0"/>
          <a:ext cx="0" cy="0"/>
          <a:chOff x="0" y="0"/>
          <a:chExt cx="0" cy="0"/>
        </a:xfrm>
      </p:grpSpPr>
      <p:sp>
        <p:nvSpPr>
          <p:cNvPr id="55" name="Google Shape;55;p6"/>
          <p:cNvSpPr txBox="1"/>
          <p:nvPr>
            <p:ph type="title"/>
          </p:nvPr>
        </p:nvSpPr>
        <p:spPr>
          <a:xfrm>
            <a:off x="7210697" y="273685"/>
            <a:ext cx="4371600" cy="586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4400"/>
              <a:buFont typeface="Arial"/>
              <a:buNone/>
            </a:pPr>
            <a:r>
              <a:rPr lang="en-US"/>
              <a:t>Working from Home</a:t>
            </a:r>
            <a:endParaRPr/>
          </a:p>
        </p:txBody>
      </p:sp>
      <p:pic>
        <p:nvPicPr>
          <p:cNvPr id="56" name="Google Shape;56;p6"/>
          <p:cNvPicPr preferRelativeResize="0"/>
          <p:nvPr/>
        </p:nvPicPr>
        <p:blipFill>
          <a:blip r:embed="rId3">
            <a:alphaModFix/>
          </a:blip>
          <a:stretch>
            <a:fillRect/>
          </a:stretch>
        </p:blipFill>
        <p:spPr>
          <a:xfrm rot="-5400000">
            <a:off x="796601" y="1738053"/>
            <a:ext cx="4509197" cy="3381898"/>
          </a:xfrm>
          <a:prstGeom prst="rect">
            <a:avLst/>
          </a:prstGeom>
          <a:noFill/>
          <a:ln>
            <a:noFill/>
          </a:ln>
        </p:spPr>
      </p:pic>
      <p:pic>
        <p:nvPicPr>
          <p:cNvPr id="57" name="Google Shape;57;p6"/>
          <p:cNvPicPr preferRelativeResize="0"/>
          <p:nvPr/>
        </p:nvPicPr>
        <p:blipFill>
          <a:blip r:embed="rId4">
            <a:alphaModFix/>
          </a:blip>
          <a:stretch>
            <a:fillRect/>
          </a:stretch>
        </p:blipFill>
        <p:spPr>
          <a:xfrm flipH="1" rot="10800000">
            <a:off x="6688775" y="2296855"/>
            <a:ext cx="3913651" cy="29352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
                                        </p:tgtEl>
                                        <p:attrNameLst>
                                          <p:attrName>style.visibility</p:attrName>
                                        </p:attrNameLst>
                                      </p:cBhvr>
                                      <p:to>
                                        <p:strVal val="visible"/>
                                      </p:to>
                                    </p:set>
                                    <p:animEffect filter="fade" transition="in">
                                      <p:cBhvr>
                                        <p:cTn dur="1000"/>
                                        <p:tgtEl>
                                          <p:spTgt spid="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gtEl>
                                        <p:attrNameLst>
                                          <p:attrName>style.visibility</p:attrName>
                                        </p:attrNameLst>
                                      </p:cBhvr>
                                      <p:to>
                                        <p:strVal val="visible"/>
                                      </p:to>
                                    </p:set>
                                    <p:animEffect filter="fade" transition="in">
                                      <p:cBhvr>
                                        <p:cTn dur="1000"/>
                                        <p:tgtEl>
                                          <p:spTgt spid="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g783c3cff2f_0_33"/>
          <p:cNvSpPr txBox="1"/>
          <p:nvPr>
            <p:ph type="title"/>
          </p:nvPr>
        </p:nvSpPr>
        <p:spPr>
          <a:xfrm>
            <a:off x="609600" y="273685"/>
            <a:ext cx="7547700" cy="586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Component Level Ingest</a:t>
            </a:r>
            <a:endParaRPr/>
          </a:p>
        </p:txBody>
      </p:sp>
      <p:grpSp>
        <p:nvGrpSpPr>
          <p:cNvPr id="194" name="Google Shape;194;g783c3cff2f_0_33"/>
          <p:cNvGrpSpPr/>
          <p:nvPr/>
        </p:nvGrpSpPr>
        <p:grpSpPr>
          <a:xfrm>
            <a:off x="1505771" y="2382625"/>
            <a:ext cx="2592735" cy="2092748"/>
            <a:chOff x="1126863" y="2013875"/>
            <a:chExt cx="1944600" cy="1569600"/>
          </a:xfrm>
        </p:grpSpPr>
        <p:sp>
          <p:nvSpPr>
            <p:cNvPr id="195" name="Google Shape;195;g783c3cff2f_0_33"/>
            <p:cNvSpPr/>
            <p:nvPr/>
          </p:nvSpPr>
          <p:spPr>
            <a:xfrm>
              <a:off x="1126863" y="2013875"/>
              <a:ext cx="1944600" cy="1569600"/>
            </a:xfrm>
            <a:prstGeom prst="round2DiagRect">
              <a:avLst>
                <a:gd fmla="val 0" name="adj1"/>
                <a:gd fmla="val 17764" name="adj2"/>
              </a:avLst>
            </a:pr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 name="Google Shape;196;g783c3cff2f_0_33"/>
            <p:cNvSpPr txBox="1"/>
            <p:nvPr/>
          </p:nvSpPr>
          <p:spPr>
            <a:xfrm>
              <a:off x="1373312" y="2283660"/>
              <a:ext cx="1451700" cy="1095600"/>
            </a:xfrm>
            <a:prstGeom prst="rect">
              <a:avLst/>
            </a:prstGeom>
            <a:solidFill>
              <a:schemeClr val="accent4"/>
            </a:solid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3200">
                  <a:solidFill>
                    <a:srgbClr val="FFFFFF"/>
                  </a:solidFill>
                  <a:latin typeface="Roboto"/>
                  <a:ea typeface="Roboto"/>
                  <a:cs typeface="Roboto"/>
                  <a:sym typeface="Roboto"/>
                </a:rPr>
                <a:t>Direct Entry</a:t>
              </a:r>
              <a:endParaRPr sz="3200">
                <a:solidFill>
                  <a:srgbClr val="FFFFFF"/>
                </a:solidFill>
                <a:latin typeface="Roboto"/>
                <a:ea typeface="Roboto"/>
                <a:cs typeface="Roboto"/>
                <a:sym typeface="Roboto"/>
              </a:endParaRPr>
            </a:p>
          </p:txBody>
        </p:sp>
      </p:grpSp>
      <p:grpSp>
        <p:nvGrpSpPr>
          <p:cNvPr id="197" name="Google Shape;197;g783c3cff2f_0_33"/>
          <p:cNvGrpSpPr/>
          <p:nvPr/>
        </p:nvGrpSpPr>
        <p:grpSpPr>
          <a:xfrm>
            <a:off x="3893367" y="2382625"/>
            <a:ext cx="2794692" cy="2092748"/>
            <a:chOff x="3893367" y="2382625"/>
            <a:chExt cx="2794692" cy="2092748"/>
          </a:xfrm>
        </p:grpSpPr>
        <p:sp>
          <p:nvSpPr>
            <p:cNvPr id="198" name="Google Shape;198;g783c3cff2f_0_33"/>
            <p:cNvSpPr/>
            <p:nvPr/>
          </p:nvSpPr>
          <p:spPr>
            <a:xfrm flipH="1" rot="10800000">
              <a:off x="4095323" y="2382625"/>
              <a:ext cx="2592735" cy="2092748"/>
            </a:xfrm>
            <a:prstGeom prst="round2DiagRect">
              <a:avLst>
                <a:gd fmla="val 0" name="adj1"/>
                <a:gd fmla="val 17764" name="adj2"/>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99" name="Google Shape;199;g783c3cff2f_0_33"/>
            <p:cNvGrpSpPr/>
            <p:nvPr/>
          </p:nvGrpSpPr>
          <p:grpSpPr>
            <a:xfrm>
              <a:off x="3893367" y="3299130"/>
              <a:ext cx="348750" cy="347161"/>
              <a:chOff x="4858109" y="2631368"/>
              <a:chExt cx="316442" cy="315000"/>
            </a:xfrm>
          </p:grpSpPr>
          <p:sp>
            <p:nvSpPr>
              <p:cNvPr id="200" name="Google Shape;200;g783c3cff2f_0_33"/>
              <p:cNvSpPr/>
              <p:nvPr/>
            </p:nvSpPr>
            <p:spPr>
              <a:xfrm>
                <a:off x="4859551" y="2631368"/>
                <a:ext cx="315000" cy="3150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 name="Google Shape;201;g783c3cff2f_0_33"/>
              <p:cNvSpPr/>
              <p:nvPr/>
            </p:nvSpPr>
            <p:spPr>
              <a:xfrm>
                <a:off x="4858109" y="2739300"/>
                <a:ext cx="239100" cy="99000"/>
              </a:xfrm>
              <a:prstGeom prst="rightArrow">
                <a:avLst>
                  <a:gd fmla="val 32020" name="adj1"/>
                  <a:gd fmla="val 66970" name="adj2"/>
                </a:avLst>
              </a:prstGeom>
              <a:solidFill>
                <a:srgbClr val="0D5DD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br>
                  <a:rPr lang="en-US" sz="1900"/>
                </a:br>
                <a:endParaRPr sz="1900"/>
              </a:p>
            </p:txBody>
          </p:sp>
        </p:grpSp>
        <p:sp>
          <p:nvSpPr>
            <p:cNvPr id="202" name="Google Shape;202;g783c3cff2f_0_33"/>
            <p:cNvSpPr txBox="1"/>
            <p:nvPr/>
          </p:nvSpPr>
          <p:spPr>
            <a:xfrm>
              <a:off x="4408663" y="3060102"/>
              <a:ext cx="1935600" cy="5862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3200">
                  <a:solidFill>
                    <a:srgbClr val="FFFFFF"/>
                  </a:solidFill>
                  <a:latin typeface="Roboto"/>
                  <a:ea typeface="Roboto"/>
                  <a:cs typeface="Roboto"/>
                  <a:sym typeface="Roboto"/>
                </a:rPr>
                <a:t>RDE</a:t>
              </a:r>
              <a:endParaRPr sz="3200">
                <a:solidFill>
                  <a:srgbClr val="FFFFFF"/>
                </a:solidFill>
                <a:latin typeface="Roboto"/>
                <a:ea typeface="Roboto"/>
                <a:cs typeface="Roboto"/>
                <a:sym typeface="Roboto"/>
              </a:endParaRPr>
            </a:p>
          </p:txBody>
        </p:sp>
      </p:grpSp>
      <p:grpSp>
        <p:nvGrpSpPr>
          <p:cNvPr id="203" name="Google Shape;203;g783c3cff2f_0_33"/>
          <p:cNvGrpSpPr/>
          <p:nvPr/>
        </p:nvGrpSpPr>
        <p:grpSpPr>
          <a:xfrm>
            <a:off x="6510792" y="2382625"/>
            <a:ext cx="4175433" cy="2092748"/>
            <a:chOff x="6510792" y="2382625"/>
            <a:chExt cx="4175433" cy="2092748"/>
          </a:xfrm>
        </p:grpSpPr>
        <p:sp>
          <p:nvSpPr>
            <p:cNvPr id="204" name="Google Shape;204;g783c3cff2f_0_33"/>
            <p:cNvSpPr/>
            <p:nvPr/>
          </p:nvSpPr>
          <p:spPr>
            <a:xfrm>
              <a:off x="6684724" y="2382625"/>
              <a:ext cx="4001500" cy="2092748"/>
            </a:xfrm>
            <a:prstGeom prst="round2DiagRect">
              <a:avLst>
                <a:gd fmla="val 0" name="adj1"/>
                <a:gd fmla="val 17764" name="adj2"/>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p:txBody>
        </p:sp>
        <p:grpSp>
          <p:nvGrpSpPr>
            <p:cNvPr id="205" name="Google Shape;205;g783c3cff2f_0_33"/>
            <p:cNvGrpSpPr/>
            <p:nvPr/>
          </p:nvGrpSpPr>
          <p:grpSpPr>
            <a:xfrm>
              <a:off x="6510792" y="3299130"/>
              <a:ext cx="348750" cy="347161"/>
              <a:chOff x="4858109" y="2631368"/>
              <a:chExt cx="316442" cy="315000"/>
            </a:xfrm>
          </p:grpSpPr>
          <p:sp>
            <p:nvSpPr>
              <p:cNvPr id="206" name="Google Shape;206;g783c3cff2f_0_33"/>
              <p:cNvSpPr/>
              <p:nvPr/>
            </p:nvSpPr>
            <p:spPr>
              <a:xfrm>
                <a:off x="4859551" y="2631368"/>
                <a:ext cx="315000" cy="3150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 name="Google Shape;207;g783c3cff2f_0_33"/>
              <p:cNvSpPr/>
              <p:nvPr/>
            </p:nvSpPr>
            <p:spPr>
              <a:xfrm>
                <a:off x="4858109" y="2739300"/>
                <a:ext cx="239100" cy="99000"/>
              </a:xfrm>
              <a:prstGeom prst="rightArrow">
                <a:avLst>
                  <a:gd fmla="val 32020" name="adj1"/>
                  <a:gd fmla="val 66970" name="adj2"/>
                </a:avLst>
              </a:prstGeom>
              <a:solidFill>
                <a:srgbClr val="0D5DD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br>
                  <a:rPr lang="en-US" sz="1900"/>
                </a:br>
                <a:endParaRPr sz="1900"/>
              </a:p>
            </p:txBody>
          </p:sp>
        </p:grpSp>
        <p:sp>
          <p:nvSpPr>
            <p:cNvPr id="208" name="Google Shape;208;g783c3cff2f_0_33"/>
            <p:cNvSpPr txBox="1"/>
            <p:nvPr/>
          </p:nvSpPr>
          <p:spPr>
            <a:xfrm>
              <a:off x="7338874" y="2864350"/>
              <a:ext cx="2971500" cy="14607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3200">
                  <a:solidFill>
                    <a:srgbClr val="FFFFFF"/>
                  </a:solidFill>
                  <a:latin typeface="Roboto"/>
                  <a:ea typeface="Roboto"/>
                  <a:cs typeface="Roboto"/>
                  <a:sym typeface="Roboto"/>
                </a:rPr>
                <a:t>Spreadsheets</a:t>
              </a:r>
              <a:endParaRPr b="1" sz="3200">
                <a:solidFill>
                  <a:srgbClr val="FFFFFF"/>
                </a:solidFill>
                <a:latin typeface="Roboto"/>
                <a:ea typeface="Roboto"/>
                <a:cs typeface="Roboto"/>
                <a:sym typeface="Roboto"/>
              </a:endParaRPr>
            </a:p>
            <a:p>
              <a:pPr indent="0" lvl="0" marL="0" rtl="0" algn="ctr">
                <a:spcBef>
                  <a:spcPts val="0"/>
                </a:spcBef>
                <a:spcAft>
                  <a:spcPts val="0"/>
                </a:spcAft>
                <a:buNone/>
              </a:pPr>
              <a:r>
                <a:rPr b="1" lang="en-US" sz="3200">
                  <a:solidFill>
                    <a:srgbClr val="FFFFFF"/>
                  </a:solidFill>
                  <a:latin typeface="Roboto"/>
                  <a:ea typeface="Roboto"/>
                  <a:cs typeface="Roboto"/>
                  <a:sym typeface="Roboto"/>
                </a:rPr>
                <a:t>&amp; EAD</a:t>
              </a:r>
              <a:endParaRPr b="1" sz="3200">
                <a:solidFill>
                  <a:srgbClr val="FFFFFF"/>
                </a:solidFill>
                <a:latin typeface="Roboto"/>
                <a:ea typeface="Roboto"/>
                <a:cs typeface="Roboto"/>
                <a:sym typeface="Roboto"/>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g783c3cff2f_0_334"/>
          <p:cNvSpPr txBox="1"/>
          <p:nvPr>
            <p:ph type="title"/>
          </p:nvPr>
        </p:nvSpPr>
        <p:spPr>
          <a:xfrm>
            <a:off x="609600" y="273685"/>
            <a:ext cx="7547700" cy="586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Minimally Viable Record</a:t>
            </a:r>
            <a:endParaRPr/>
          </a:p>
        </p:txBody>
      </p:sp>
      <p:pic>
        <p:nvPicPr>
          <p:cNvPr id="214" name="Google Shape;214;g783c3cff2f_0_334"/>
          <p:cNvPicPr preferRelativeResize="0"/>
          <p:nvPr/>
        </p:nvPicPr>
        <p:blipFill>
          <a:blip r:embed="rId3">
            <a:alphaModFix/>
          </a:blip>
          <a:stretch>
            <a:fillRect/>
          </a:stretch>
        </p:blipFill>
        <p:spPr>
          <a:xfrm>
            <a:off x="818325" y="1739975"/>
            <a:ext cx="4560375" cy="3378050"/>
          </a:xfrm>
          <a:prstGeom prst="rect">
            <a:avLst/>
          </a:prstGeom>
          <a:noFill/>
          <a:ln>
            <a:noFill/>
          </a:ln>
          <a:effectLst>
            <a:outerShdw blurRad="57150" rotWithShape="0" algn="bl" dir="5400000" dist="19050">
              <a:srgbClr val="000000">
                <a:alpha val="50000"/>
              </a:srgbClr>
            </a:outerShdw>
          </a:effectLst>
        </p:spPr>
      </p:pic>
      <p:pic>
        <p:nvPicPr>
          <p:cNvPr id="215" name="Google Shape;215;g783c3cff2f_0_334"/>
          <p:cNvPicPr preferRelativeResize="0"/>
          <p:nvPr/>
        </p:nvPicPr>
        <p:blipFill>
          <a:blip r:embed="rId4">
            <a:alphaModFix/>
          </a:blip>
          <a:stretch>
            <a:fillRect/>
          </a:stretch>
        </p:blipFill>
        <p:spPr>
          <a:xfrm>
            <a:off x="6445324" y="1341402"/>
            <a:ext cx="4560374" cy="4591992"/>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000"/>
                                        <p:tgtEl>
                                          <p:spTgt spid="2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g783c3cff2f_0_341"/>
          <p:cNvSpPr/>
          <p:nvPr/>
        </p:nvSpPr>
        <p:spPr>
          <a:xfrm>
            <a:off x="8018324" y="2028351"/>
            <a:ext cx="2902122" cy="3171420"/>
          </a:xfrm>
          <a:prstGeom prst="irregularSeal1">
            <a:avLst/>
          </a:prstGeom>
          <a:solidFill>
            <a:schemeClr val="accent5"/>
          </a:solid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783c3cff2f_0_341"/>
          <p:cNvSpPr txBox="1"/>
          <p:nvPr>
            <p:ph type="title"/>
          </p:nvPr>
        </p:nvSpPr>
        <p:spPr>
          <a:xfrm>
            <a:off x="7210697" y="273685"/>
            <a:ext cx="4371600" cy="586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Beta Phase Launch</a:t>
            </a:r>
            <a:endParaRPr/>
          </a:p>
        </p:txBody>
      </p:sp>
      <p:pic>
        <p:nvPicPr>
          <p:cNvPr id="222" name="Google Shape;222;g783c3cff2f_0_341"/>
          <p:cNvPicPr preferRelativeResize="0"/>
          <p:nvPr/>
        </p:nvPicPr>
        <p:blipFill>
          <a:blip r:embed="rId3">
            <a:alphaModFix/>
          </a:blip>
          <a:stretch>
            <a:fillRect/>
          </a:stretch>
        </p:blipFill>
        <p:spPr>
          <a:xfrm>
            <a:off x="112400" y="859875"/>
            <a:ext cx="7098299" cy="5508375"/>
          </a:xfrm>
          <a:prstGeom prst="rect">
            <a:avLst/>
          </a:prstGeom>
          <a:noFill/>
          <a:ln>
            <a:noFill/>
          </a:ln>
        </p:spPr>
      </p:pic>
      <p:sp>
        <p:nvSpPr>
          <p:cNvPr id="223" name="Google Shape;223;g783c3cff2f_0_341"/>
          <p:cNvSpPr txBox="1"/>
          <p:nvPr/>
        </p:nvSpPr>
        <p:spPr>
          <a:xfrm>
            <a:off x="8169950" y="3142763"/>
            <a:ext cx="2453100" cy="94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t>Tomorrow!</a:t>
            </a:r>
            <a:endParaRPr sz="3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par>
                                <p:cTn fill="hold" nodeType="with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g783c3cff2f_0_372"/>
          <p:cNvSpPr txBox="1"/>
          <p:nvPr>
            <p:ph type="title"/>
          </p:nvPr>
        </p:nvSpPr>
        <p:spPr>
          <a:xfrm>
            <a:off x="609600" y="273685"/>
            <a:ext cx="7547700" cy="586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Perfection vs. Progress</a:t>
            </a:r>
            <a:endParaRPr/>
          </a:p>
        </p:txBody>
      </p:sp>
      <p:pic>
        <p:nvPicPr>
          <p:cNvPr id="229" name="Google Shape;229;g783c3cff2f_0_372"/>
          <p:cNvPicPr preferRelativeResize="0"/>
          <p:nvPr/>
        </p:nvPicPr>
        <p:blipFill>
          <a:blip r:embed="rId3">
            <a:alphaModFix/>
          </a:blip>
          <a:stretch>
            <a:fillRect/>
          </a:stretch>
        </p:blipFill>
        <p:spPr>
          <a:xfrm>
            <a:off x="3738063" y="1158664"/>
            <a:ext cx="4715875" cy="4715875"/>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g783c3cff2f_0_351"/>
          <p:cNvSpPr txBox="1"/>
          <p:nvPr>
            <p:ph idx="1" type="body"/>
          </p:nvPr>
        </p:nvSpPr>
        <p:spPr>
          <a:xfrm>
            <a:off x="609600" y="1600200"/>
            <a:ext cx="3758700" cy="412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Barb Mc Clurkin</a:t>
            </a:r>
            <a:endParaRPr/>
          </a:p>
          <a:p>
            <a:pPr indent="0" lvl="0" marL="0" rtl="0" algn="l">
              <a:spcBef>
                <a:spcPts val="1000"/>
              </a:spcBef>
              <a:spcAft>
                <a:spcPts val="0"/>
              </a:spcAft>
              <a:buNone/>
            </a:pPr>
            <a:r>
              <a:rPr lang="en-US"/>
              <a:t>Bridget Burke</a:t>
            </a:r>
            <a:endParaRPr/>
          </a:p>
          <a:p>
            <a:pPr indent="0" lvl="0" marL="0" rtl="0" algn="l">
              <a:spcBef>
                <a:spcPts val="1000"/>
              </a:spcBef>
              <a:spcAft>
                <a:spcPts val="0"/>
              </a:spcAft>
              <a:buNone/>
            </a:pPr>
            <a:r>
              <a:rPr lang="en-US"/>
              <a:t>Cassondra Darling</a:t>
            </a:r>
            <a:endParaRPr/>
          </a:p>
          <a:p>
            <a:pPr indent="0" lvl="0" marL="0" rtl="0" algn="l">
              <a:spcBef>
                <a:spcPts val="1000"/>
              </a:spcBef>
              <a:spcAft>
                <a:spcPts val="0"/>
              </a:spcAft>
              <a:buNone/>
            </a:pPr>
            <a:r>
              <a:rPr lang="en-US"/>
              <a:t>Fred Reiss</a:t>
            </a:r>
            <a:endParaRPr/>
          </a:p>
          <a:p>
            <a:pPr indent="0" lvl="0" marL="0" rtl="0" algn="l">
              <a:spcBef>
                <a:spcPts val="1000"/>
              </a:spcBef>
              <a:spcAft>
                <a:spcPts val="0"/>
              </a:spcAft>
              <a:buNone/>
            </a:pPr>
            <a:r>
              <a:rPr lang="en-US"/>
              <a:t>Jackie Reese</a:t>
            </a:r>
            <a:endParaRPr/>
          </a:p>
          <a:p>
            <a:pPr indent="0" lvl="0" marL="0" rtl="0" algn="l">
              <a:spcBef>
                <a:spcPts val="1000"/>
              </a:spcBef>
              <a:spcAft>
                <a:spcPts val="0"/>
              </a:spcAft>
              <a:buNone/>
            </a:pPr>
            <a:r>
              <a:rPr lang="en-US"/>
              <a:t>Jamie Dye</a:t>
            </a:r>
            <a:endParaRPr/>
          </a:p>
          <a:p>
            <a:pPr indent="0" lvl="0" marL="0" rtl="0" algn="l">
              <a:spcBef>
                <a:spcPts val="1000"/>
              </a:spcBef>
              <a:spcAft>
                <a:spcPts val="0"/>
              </a:spcAft>
              <a:buNone/>
            </a:pPr>
            <a:r>
              <a:rPr lang="en-US"/>
              <a:t>Jamison Clair</a:t>
            </a:r>
            <a:endParaRPr/>
          </a:p>
        </p:txBody>
      </p:sp>
      <p:sp>
        <p:nvSpPr>
          <p:cNvPr id="235" name="Google Shape;235;g783c3cff2f_0_351"/>
          <p:cNvSpPr txBox="1"/>
          <p:nvPr>
            <p:ph type="title"/>
          </p:nvPr>
        </p:nvSpPr>
        <p:spPr>
          <a:xfrm>
            <a:off x="609600" y="273685"/>
            <a:ext cx="7547700" cy="586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Human-Centered</a:t>
            </a:r>
            <a:endParaRPr/>
          </a:p>
        </p:txBody>
      </p:sp>
      <p:sp>
        <p:nvSpPr>
          <p:cNvPr id="236" name="Google Shape;236;g783c3cff2f_0_351"/>
          <p:cNvSpPr txBox="1"/>
          <p:nvPr>
            <p:ph idx="1" type="body"/>
          </p:nvPr>
        </p:nvSpPr>
        <p:spPr>
          <a:xfrm>
            <a:off x="4531800" y="1600200"/>
            <a:ext cx="3758700" cy="412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Jay Shorten</a:t>
            </a:r>
            <a:endParaRPr/>
          </a:p>
          <a:p>
            <a:pPr indent="0" lvl="0" marL="0" rtl="0" algn="l">
              <a:spcBef>
                <a:spcPts val="1000"/>
              </a:spcBef>
              <a:spcAft>
                <a:spcPts val="0"/>
              </a:spcAft>
              <a:buNone/>
            </a:pPr>
            <a:r>
              <a:rPr lang="en-US"/>
              <a:t>Kristina Southwell</a:t>
            </a:r>
            <a:endParaRPr/>
          </a:p>
          <a:p>
            <a:pPr indent="0" lvl="0" marL="0" rtl="0" algn="l">
              <a:spcBef>
                <a:spcPts val="1000"/>
              </a:spcBef>
              <a:spcAft>
                <a:spcPts val="0"/>
              </a:spcAft>
              <a:buNone/>
            </a:pPr>
            <a:r>
              <a:rPr lang="en-US"/>
              <a:t>Lauren Parker</a:t>
            </a:r>
            <a:endParaRPr/>
          </a:p>
          <a:p>
            <a:pPr indent="0" lvl="0" marL="0" rtl="0" algn="l">
              <a:spcBef>
                <a:spcPts val="1000"/>
              </a:spcBef>
              <a:spcAft>
                <a:spcPts val="0"/>
              </a:spcAft>
              <a:buNone/>
            </a:pPr>
            <a:r>
              <a:rPr lang="en-US"/>
              <a:t>Lina Ortega</a:t>
            </a:r>
            <a:endParaRPr/>
          </a:p>
          <a:p>
            <a:pPr indent="0" lvl="0" marL="0" rtl="0" algn="l">
              <a:spcBef>
                <a:spcPts val="1000"/>
              </a:spcBef>
              <a:spcAft>
                <a:spcPts val="0"/>
              </a:spcAft>
              <a:buNone/>
            </a:pPr>
            <a:r>
              <a:rPr lang="en-US"/>
              <a:t>Nathan Boyd</a:t>
            </a:r>
            <a:endParaRPr/>
          </a:p>
          <a:p>
            <a:pPr indent="0" lvl="0" marL="0" rtl="0" algn="l">
              <a:spcBef>
                <a:spcPts val="1000"/>
              </a:spcBef>
              <a:spcAft>
                <a:spcPts val="0"/>
              </a:spcAft>
              <a:buNone/>
            </a:pPr>
            <a:r>
              <a:rPr lang="en-US"/>
              <a:t>Rachael Lester</a:t>
            </a:r>
            <a:endParaRPr/>
          </a:p>
          <a:p>
            <a:pPr indent="0" lvl="0" marL="0" rtl="0" algn="l">
              <a:spcBef>
                <a:spcPts val="1000"/>
              </a:spcBef>
              <a:spcAft>
                <a:spcPts val="0"/>
              </a:spcAft>
              <a:buNone/>
            </a:pPr>
            <a:r>
              <a:rPr lang="en-US"/>
              <a:t>Rachel Johnson</a:t>
            </a:r>
            <a:endParaRPr/>
          </a:p>
        </p:txBody>
      </p:sp>
      <p:sp>
        <p:nvSpPr>
          <p:cNvPr id="237" name="Google Shape;237;g783c3cff2f_0_351"/>
          <p:cNvSpPr txBox="1"/>
          <p:nvPr>
            <p:ph idx="1" type="body"/>
          </p:nvPr>
        </p:nvSpPr>
        <p:spPr>
          <a:xfrm>
            <a:off x="8065075" y="1600200"/>
            <a:ext cx="3758700" cy="412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Shuyu Lu</a:t>
            </a:r>
            <a:endParaRPr/>
          </a:p>
          <a:p>
            <a:pPr indent="0" lvl="0" marL="0" rtl="0" algn="l">
              <a:spcBef>
                <a:spcPts val="1000"/>
              </a:spcBef>
              <a:spcAft>
                <a:spcPts val="0"/>
              </a:spcAft>
              <a:buNone/>
            </a:pPr>
            <a:r>
              <a:rPr lang="en-US"/>
              <a:t>Todd Fuller</a:t>
            </a:r>
            <a:endParaRPr/>
          </a:p>
          <a:p>
            <a:pPr indent="0" lvl="0" marL="0" rtl="0" algn="l">
              <a:spcBef>
                <a:spcPts val="1000"/>
              </a:spcBef>
              <a:spcAft>
                <a:spcPts val="0"/>
              </a:spcAft>
              <a:buNone/>
            </a:pPr>
            <a:r>
              <a:rPr lang="en-US"/>
              <a:t>Tom Steele</a:t>
            </a:r>
            <a:endParaRPr/>
          </a:p>
          <a:p>
            <a:pPr indent="0" lvl="0" marL="0" rtl="0" algn="l">
              <a:spcBef>
                <a:spcPts val="1000"/>
              </a:spcBef>
              <a:spcAft>
                <a:spcPts val="0"/>
              </a:spcAft>
              <a:buNone/>
            </a:pPr>
            <a:r>
              <a:rPr lang="en-US"/>
              <a:t>Tracy Chapman</a:t>
            </a:r>
            <a:endParaRPr/>
          </a:p>
          <a:p>
            <a:pPr indent="0" lvl="0" marL="0" rtl="0" algn="l">
              <a:spcBef>
                <a:spcPts val="1000"/>
              </a:spcBef>
              <a:spcAft>
                <a:spcPts val="0"/>
              </a:spcAft>
              <a:buNone/>
            </a:pPr>
            <a:r>
              <a:rPr lang="en-US"/>
              <a:t>Xiaoyu Duan</a:t>
            </a:r>
            <a:endParaRPr/>
          </a:p>
          <a:p>
            <a:pPr indent="0" lvl="0" marL="0" rtl="0" algn="l">
              <a:spcBef>
                <a:spcPts val="100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34">
                                            <p:txEl>
                                              <p:pRg end="0" st="0"/>
                                            </p:txEl>
                                          </p:spTgt>
                                        </p:tgtEl>
                                        <p:attrNameLst>
                                          <p:attrName>style.visibility</p:attrName>
                                        </p:attrNameLst>
                                      </p:cBhvr>
                                      <p:to>
                                        <p:strVal val="visible"/>
                                      </p:to>
                                    </p:set>
                                    <p:animEffect filter="fade" transition="in">
                                      <p:cBhvr>
                                        <p:cTn dur="1000"/>
                                        <p:tgtEl>
                                          <p:spTgt spid="23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4">
                                            <p:txEl>
                                              <p:pRg end="1" st="1"/>
                                            </p:txEl>
                                          </p:spTgt>
                                        </p:tgtEl>
                                        <p:attrNameLst>
                                          <p:attrName>style.visibility</p:attrName>
                                        </p:attrNameLst>
                                      </p:cBhvr>
                                      <p:to>
                                        <p:strVal val="visible"/>
                                      </p:to>
                                    </p:set>
                                    <p:animEffect filter="fade" transition="in">
                                      <p:cBhvr>
                                        <p:cTn dur="1000"/>
                                        <p:tgtEl>
                                          <p:spTgt spid="234">
                                            <p:txEl>
                                              <p:pRg end="1" st="1"/>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34">
                                            <p:txEl>
                                              <p:pRg end="2" st="2"/>
                                            </p:txEl>
                                          </p:spTgt>
                                        </p:tgtEl>
                                        <p:attrNameLst>
                                          <p:attrName>style.visibility</p:attrName>
                                        </p:attrNameLst>
                                      </p:cBhvr>
                                      <p:to>
                                        <p:strVal val="visible"/>
                                      </p:to>
                                    </p:set>
                                    <p:animEffect filter="fade" transition="in">
                                      <p:cBhvr>
                                        <p:cTn dur="1000"/>
                                        <p:tgtEl>
                                          <p:spTgt spid="234">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34">
                                            <p:txEl>
                                              <p:pRg end="3" st="3"/>
                                            </p:txEl>
                                          </p:spTgt>
                                        </p:tgtEl>
                                        <p:attrNameLst>
                                          <p:attrName>style.visibility</p:attrName>
                                        </p:attrNameLst>
                                      </p:cBhvr>
                                      <p:to>
                                        <p:strVal val="visible"/>
                                      </p:to>
                                    </p:set>
                                    <p:animEffect filter="fade" transition="in">
                                      <p:cBhvr>
                                        <p:cTn dur="1000"/>
                                        <p:tgtEl>
                                          <p:spTgt spid="234">
                                            <p:txEl>
                                              <p:pRg end="3" st="3"/>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34">
                                            <p:txEl>
                                              <p:pRg end="4" st="4"/>
                                            </p:txEl>
                                          </p:spTgt>
                                        </p:tgtEl>
                                        <p:attrNameLst>
                                          <p:attrName>style.visibility</p:attrName>
                                        </p:attrNameLst>
                                      </p:cBhvr>
                                      <p:to>
                                        <p:strVal val="visible"/>
                                      </p:to>
                                    </p:set>
                                    <p:animEffect filter="fade" transition="in">
                                      <p:cBhvr>
                                        <p:cTn dur="1000"/>
                                        <p:tgtEl>
                                          <p:spTgt spid="234">
                                            <p:txEl>
                                              <p:pRg end="4" st="4"/>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234">
                                            <p:txEl>
                                              <p:pRg end="5" st="5"/>
                                            </p:txEl>
                                          </p:spTgt>
                                        </p:tgtEl>
                                        <p:attrNameLst>
                                          <p:attrName>style.visibility</p:attrName>
                                        </p:attrNameLst>
                                      </p:cBhvr>
                                      <p:to>
                                        <p:strVal val="visible"/>
                                      </p:to>
                                    </p:set>
                                    <p:animEffect filter="fade" transition="in">
                                      <p:cBhvr>
                                        <p:cTn dur="1000"/>
                                        <p:tgtEl>
                                          <p:spTgt spid="234">
                                            <p:txEl>
                                              <p:pRg end="5" st="5"/>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234">
                                            <p:txEl>
                                              <p:pRg end="6" st="6"/>
                                            </p:txEl>
                                          </p:spTgt>
                                        </p:tgtEl>
                                        <p:attrNameLst>
                                          <p:attrName>style.visibility</p:attrName>
                                        </p:attrNameLst>
                                      </p:cBhvr>
                                      <p:to>
                                        <p:strVal val="visible"/>
                                      </p:to>
                                    </p:set>
                                    <p:animEffect filter="fade" transition="in">
                                      <p:cBhvr>
                                        <p:cTn dur="1000"/>
                                        <p:tgtEl>
                                          <p:spTgt spid="234">
                                            <p:txEl>
                                              <p:pRg end="6" st="6"/>
                                            </p:txEl>
                                          </p:spTgt>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236">
                                            <p:txEl>
                                              <p:pRg end="0" st="0"/>
                                            </p:txEl>
                                          </p:spTgt>
                                        </p:tgtEl>
                                        <p:attrNameLst>
                                          <p:attrName>style.visibility</p:attrName>
                                        </p:attrNameLst>
                                      </p:cBhvr>
                                      <p:to>
                                        <p:strVal val="visible"/>
                                      </p:to>
                                    </p:set>
                                    <p:animEffect filter="fade" transition="in">
                                      <p:cBhvr>
                                        <p:cTn dur="1000"/>
                                        <p:tgtEl>
                                          <p:spTgt spid="236">
                                            <p:txEl>
                                              <p:pRg end="0" st="0"/>
                                            </p:txEl>
                                          </p:spTgt>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236">
                                            <p:txEl>
                                              <p:pRg end="1" st="1"/>
                                            </p:txEl>
                                          </p:spTgt>
                                        </p:tgtEl>
                                        <p:attrNameLst>
                                          <p:attrName>style.visibility</p:attrName>
                                        </p:attrNameLst>
                                      </p:cBhvr>
                                      <p:to>
                                        <p:strVal val="visible"/>
                                      </p:to>
                                    </p:set>
                                    <p:animEffect filter="fade" transition="in">
                                      <p:cBhvr>
                                        <p:cTn dur="1000"/>
                                        <p:tgtEl>
                                          <p:spTgt spid="236">
                                            <p:txEl>
                                              <p:pRg end="1" st="1"/>
                                            </p:txEl>
                                          </p:spTgt>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236">
                                            <p:txEl>
                                              <p:pRg end="2" st="2"/>
                                            </p:txEl>
                                          </p:spTgt>
                                        </p:tgtEl>
                                        <p:attrNameLst>
                                          <p:attrName>style.visibility</p:attrName>
                                        </p:attrNameLst>
                                      </p:cBhvr>
                                      <p:to>
                                        <p:strVal val="visible"/>
                                      </p:to>
                                    </p:set>
                                    <p:animEffect filter="fade" transition="in">
                                      <p:cBhvr>
                                        <p:cTn dur="1000"/>
                                        <p:tgtEl>
                                          <p:spTgt spid="236">
                                            <p:txEl>
                                              <p:pRg end="2" st="2"/>
                                            </p:txEl>
                                          </p:spTgt>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236">
                                            <p:txEl>
                                              <p:pRg end="3" st="3"/>
                                            </p:txEl>
                                          </p:spTgt>
                                        </p:tgtEl>
                                        <p:attrNameLst>
                                          <p:attrName>style.visibility</p:attrName>
                                        </p:attrNameLst>
                                      </p:cBhvr>
                                      <p:to>
                                        <p:strVal val="visible"/>
                                      </p:to>
                                    </p:set>
                                    <p:animEffect filter="fade" transition="in">
                                      <p:cBhvr>
                                        <p:cTn dur="1000"/>
                                        <p:tgtEl>
                                          <p:spTgt spid="236">
                                            <p:txEl>
                                              <p:pRg end="3" st="3"/>
                                            </p:txEl>
                                          </p:spTgt>
                                        </p:tgtEl>
                                      </p:cBhvr>
                                    </p:animEffect>
                                  </p:childTnLst>
                                </p:cTn>
                              </p:par>
                            </p:childTnLst>
                          </p:cTn>
                        </p:par>
                        <p:par>
                          <p:cTn fill="hold">
                            <p:stCondLst>
                              <p:cond delay="11000"/>
                            </p:stCondLst>
                            <p:childTnLst>
                              <p:par>
                                <p:cTn fill="hold" nodeType="afterEffect" presetClass="entr" presetID="10" presetSubtype="0">
                                  <p:stCondLst>
                                    <p:cond delay="0"/>
                                  </p:stCondLst>
                                  <p:childTnLst>
                                    <p:set>
                                      <p:cBhvr>
                                        <p:cTn dur="1" fill="hold">
                                          <p:stCondLst>
                                            <p:cond delay="0"/>
                                          </p:stCondLst>
                                        </p:cTn>
                                        <p:tgtEl>
                                          <p:spTgt spid="236">
                                            <p:txEl>
                                              <p:pRg end="4" st="4"/>
                                            </p:txEl>
                                          </p:spTgt>
                                        </p:tgtEl>
                                        <p:attrNameLst>
                                          <p:attrName>style.visibility</p:attrName>
                                        </p:attrNameLst>
                                      </p:cBhvr>
                                      <p:to>
                                        <p:strVal val="visible"/>
                                      </p:to>
                                    </p:set>
                                    <p:animEffect filter="fade" transition="in">
                                      <p:cBhvr>
                                        <p:cTn dur="1000"/>
                                        <p:tgtEl>
                                          <p:spTgt spid="236">
                                            <p:txEl>
                                              <p:pRg end="4" st="4"/>
                                            </p:txEl>
                                          </p:spTgt>
                                        </p:tgtEl>
                                      </p:cBhvr>
                                    </p:animEffect>
                                  </p:childTnLst>
                                </p:cTn>
                              </p:par>
                            </p:childTnLst>
                          </p:cTn>
                        </p:par>
                        <p:par>
                          <p:cTn fill="hold">
                            <p:stCondLst>
                              <p:cond delay="12000"/>
                            </p:stCondLst>
                            <p:childTnLst>
                              <p:par>
                                <p:cTn fill="hold" nodeType="afterEffect" presetClass="entr" presetID="10" presetSubtype="0">
                                  <p:stCondLst>
                                    <p:cond delay="0"/>
                                  </p:stCondLst>
                                  <p:childTnLst>
                                    <p:set>
                                      <p:cBhvr>
                                        <p:cTn dur="1" fill="hold">
                                          <p:stCondLst>
                                            <p:cond delay="0"/>
                                          </p:stCondLst>
                                        </p:cTn>
                                        <p:tgtEl>
                                          <p:spTgt spid="236">
                                            <p:txEl>
                                              <p:pRg end="5" st="5"/>
                                            </p:txEl>
                                          </p:spTgt>
                                        </p:tgtEl>
                                        <p:attrNameLst>
                                          <p:attrName>style.visibility</p:attrName>
                                        </p:attrNameLst>
                                      </p:cBhvr>
                                      <p:to>
                                        <p:strVal val="visible"/>
                                      </p:to>
                                    </p:set>
                                    <p:animEffect filter="fade" transition="in">
                                      <p:cBhvr>
                                        <p:cTn dur="1000"/>
                                        <p:tgtEl>
                                          <p:spTgt spid="236">
                                            <p:txEl>
                                              <p:pRg end="5" st="5"/>
                                            </p:txEl>
                                          </p:spTgt>
                                        </p:tgtEl>
                                      </p:cBhvr>
                                    </p:animEffect>
                                  </p:childTnLst>
                                </p:cTn>
                              </p:par>
                            </p:childTnLst>
                          </p:cTn>
                        </p:par>
                        <p:par>
                          <p:cTn fill="hold">
                            <p:stCondLst>
                              <p:cond delay="13000"/>
                            </p:stCondLst>
                            <p:childTnLst>
                              <p:par>
                                <p:cTn fill="hold" nodeType="afterEffect" presetClass="entr" presetID="10" presetSubtype="0">
                                  <p:stCondLst>
                                    <p:cond delay="0"/>
                                  </p:stCondLst>
                                  <p:childTnLst>
                                    <p:set>
                                      <p:cBhvr>
                                        <p:cTn dur="1" fill="hold">
                                          <p:stCondLst>
                                            <p:cond delay="0"/>
                                          </p:stCondLst>
                                        </p:cTn>
                                        <p:tgtEl>
                                          <p:spTgt spid="236">
                                            <p:txEl>
                                              <p:pRg end="6" st="6"/>
                                            </p:txEl>
                                          </p:spTgt>
                                        </p:tgtEl>
                                        <p:attrNameLst>
                                          <p:attrName>style.visibility</p:attrName>
                                        </p:attrNameLst>
                                      </p:cBhvr>
                                      <p:to>
                                        <p:strVal val="visible"/>
                                      </p:to>
                                    </p:set>
                                    <p:animEffect filter="fade" transition="in">
                                      <p:cBhvr>
                                        <p:cTn dur="1000"/>
                                        <p:tgtEl>
                                          <p:spTgt spid="236">
                                            <p:txEl>
                                              <p:pRg end="6" st="6"/>
                                            </p:txEl>
                                          </p:spTgt>
                                        </p:tgtEl>
                                      </p:cBhvr>
                                    </p:animEffect>
                                  </p:childTnLst>
                                </p:cTn>
                              </p:par>
                            </p:childTnLst>
                          </p:cTn>
                        </p:par>
                        <p:par>
                          <p:cTn fill="hold">
                            <p:stCondLst>
                              <p:cond delay="14000"/>
                            </p:stCondLst>
                            <p:childTnLst>
                              <p:par>
                                <p:cTn fill="hold" nodeType="afterEffect" presetClass="entr" presetID="10" presetSubtype="0">
                                  <p:stCondLst>
                                    <p:cond delay="0"/>
                                  </p:stCondLst>
                                  <p:childTnLst>
                                    <p:set>
                                      <p:cBhvr>
                                        <p:cTn dur="1" fill="hold">
                                          <p:stCondLst>
                                            <p:cond delay="0"/>
                                          </p:stCondLst>
                                        </p:cTn>
                                        <p:tgtEl>
                                          <p:spTgt spid="237">
                                            <p:txEl>
                                              <p:pRg end="0" st="0"/>
                                            </p:txEl>
                                          </p:spTgt>
                                        </p:tgtEl>
                                        <p:attrNameLst>
                                          <p:attrName>style.visibility</p:attrName>
                                        </p:attrNameLst>
                                      </p:cBhvr>
                                      <p:to>
                                        <p:strVal val="visible"/>
                                      </p:to>
                                    </p:set>
                                    <p:animEffect filter="fade" transition="in">
                                      <p:cBhvr>
                                        <p:cTn dur="1000"/>
                                        <p:tgtEl>
                                          <p:spTgt spid="237">
                                            <p:txEl>
                                              <p:pRg end="0" st="0"/>
                                            </p:txEl>
                                          </p:spTgt>
                                        </p:tgtEl>
                                      </p:cBhvr>
                                    </p:animEffect>
                                  </p:childTnLst>
                                </p:cTn>
                              </p:par>
                            </p:childTnLst>
                          </p:cTn>
                        </p:par>
                        <p:par>
                          <p:cTn fill="hold">
                            <p:stCondLst>
                              <p:cond delay="15000"/>
                            </p:stCondLst>
                            <p:childTnLst>
                              <p:par>
                                <p:cTn fill="hold" nodeType="afterEffect" presetClass="entr" presetID="10" presetSubtype="0">
                                  <p:stCondLst>
                                    <p:cond delay="0"/>
                                  </p:stCondLst>
                                  <p:childTnLst>
                                    <p:set>
                                      <p:cBhvr>
                                        <p:cTn dur="1" fill="hold">
                                          <p:stCondLst>
                                            <p:cond delay="0"/>
                                          </p:stCondLst>
                                        </p:cTn>
                                        <p:tgtEl>
                                          <p:spTgt spid="237">
                                            <p:txEl>
                                              <p:pRg end="1" st="1"/>
                                            </p:txEl>
                                          </p:spTgt>
                                        </p:tgtEl>
                                        <p:attrNameLst>
                                          <p:attrName>style.visibility</p:attrName>
                                        </p:attrNameLst>
                                      </p:cBhvr>
                                      <p:to>
                                        <p:strVal val="visible"/>
                                      </p:to>
                                    </p:set>
                                    <p:animEffect filter="fade" transition="in">
                                      <p:cBhvr>
                                        <p:cTn dur="1000"/>
                                        <p:tgtEl>
                                          <p:spTgt spid="237">
                                            <p:txEl>
                                              <p:pRg end="1" st="1"/>
                                            </p:txEl>
                                          </p:spTgt>
                                        </p:tgtEl>
                                      </p:cBhvr>
                                    </p:animEffect>
                                  </p:childTnLst>
                                </p:cTn>
                              </p:par>
                            </p:childTnLst>
                          </p:cTn>
                        </p:par>
                        <p:par>
                          <p:cTn fill="hold">
                            <p:stCondLst>
                              <p:cond delay="16000"/>
                            </p:stCondLst>
                            <p:childTnLst>
                              <p:par>
                                <p:cTn fill="hold" nodeType="afterEffect" presetClass="entr" presetID="10" presetSubtype="0">
                                  <p:stCondLst>
                                    <p:cond delay="0"/>
                                  </p:stCondLst>
                                  <p:childTnLst>
                                    <p:set>
                                      <p:cBhvr>
                                        <p:cTn dur="1" fill="hold">
                                          <p:stCondLst>
                                            <p:cond delay="0"/>
                                          </p:stCondLst>
                                        </p:cTn>
                                        <p:tgtEl>
                                          <p:spTgt spid="237">
                                            <p:txEl>
                                              <p:pRg end="2" st="2"/>
                                            </p:txEl>
                                          </p:spTgt>
                                        </p:tgtEl>
                                        <p:attrNameLst>
                                          <p:attrName>style.visibility</p:attrName>
                                        </p:attrNameLst>
                                      </p:cBhvr>
                                      <p:to>
                                        <p:strVal val="visible"/>
                                      </p:to>
                                    </p:set>
                                    <p:animEffect filter="fade" transition="in">
                                      <p:cBhvr>
                                        <p:cTn dur="1000"/>
                                        <p:tgtEl>
                                          <p:spTgt spid="237">
                                            <p:txEl>
                                              <p:pRg end="2" st="2"/>
                                            </p:txEl>
                                          </p:spTgt>
                                        </p:tgtEl>
                                      </p:cBhvr>
                                    </p:animEffect>
                                  </p:childTnLst>
                                </p:cTn>
                              </p:par>
                            </p:childTnLst>
                          </p:cTn>
                        </p:par>
                        <p:par>
                          <p:cTn fill="hold">
                            <p:stCondLst>
                              <p:cond delay="17000"/>
                            </p:stCondLst>
                            <p:childTnLst>
                              <p:par>
                                <p:cTn fill="hold" nodeType="afterEffect" presetClass="entr" presetID="10" presetSubtype="0">
                                  <p:stCondLst>
                                    <p:cond delay="0"/>
                                  </p:stCondLst>
                                  <p:childTnLst>
                                    <p:set>
                                      <p:cBhvr>
                                        <p:cTn dur="1" fill="hold">
                                          <p:stCondLst>
                                            <p:cond delay="0"/>
                                          </p:stCondLst>
                                        </p:cTn>
                                        <p:tgtEl>
                                          <p:spTgt spid="237">
                                            <p:txEl>
                                              <p:pRg end="3" st="3"/>
                                            </p:txEl>
                                          </p:spTgt>
                                        </p:tgtEl>
                                        <p:attrNameLst>
                                          <p:attrName>style.visibility</p:attrName>
                                        </p:attrNameLst>
                                      </p:cBhvr>
                                      <p:to>
                                        <p:strVal val="visible"/>
                                      </p:to>
                                    </p:set>
                                    <p:animEffect filter="fade" transition="in">
                                      <p:cBhvr>
                                        <p:cTn dur="1000"/>
                                        <p:tgtEl>
                                          <p:spTgt spid="237">
                                            <p:txEl>
                                              <p:pRg end="3" st="3"/>
                                            </p:txEl>
                                          </p:spTgt>
                                        </p:tgtEl>
                                      </p:cBhvr>
                                    </p:animEffect>
                                  </p:childTnLst>
                                </p:cTn>
                              </p:par>
                            </p:childTnLst>
                          </p:cTn>
                        </p:par>
                        <p:par>
                          <p:cTn fill="hold">
                            <p:stCondLst>
                              <p:cond delay="18000"/>
                            </p:stCondLst>
                            <p:childTnLst>
                              <p:par>
                                <p:cTn fill="hold" nodeType="afterEffect" presetClass="entr" presetID="10" presetSubtype="0">
                                  <p:stCondLst>
                                    <p:cond delay="0"/>
                                  </p:stCondLst>
                                  <p:childTnLst>
                                    <p:set>
                                      <p:cBhvr>
                                        <p:cTn dur="1" fill="hold">
                                          <p:stCondLst>
                                            <p:cond delay="0"/>
                                          </p:stCondLst>
                                        </p:cTn>
                                        <p:tgtEl>
                                          <p:spTgt spid="237">
                                            <p:txEl>
                                              <p:pRg end="4" st="4"/>
                                            </p:txEl>
                                          </p:spTgt>
                                        </p:tgtEl>
                                        <p:attrNameLst>
                                          <p:attrName>style.visibility</p:attrName>
                                        </p:attrNameLst>
                                      </p:cBhvr>
                                      <p:to>
                                        <p:strVal val="visible"/>
                                      </p:to>
                                    </p:set>
                                    <p:animEffect filter="fade" transition="in">
                                      <p:cBhvr>
                                        <p:cTn dur="1000"/>
                                        <p:tgtEl>
                                          <p:spTgt spid="237">
                                            <p:txEl>
                                              <p:pRg end="4" st="4"/>
                                            </p:txEl>
                                          </p:spTgt>
                                        </p:tgtEl>
                                      </p:cBhvr>
                                    </p:animEffect>
                                  </p:childTnLst>
                                </p:cTn>
                              </p:par>
                            </p:childTnLst>
                          </p:cTn>
                        </p:par>
                        <p:par>
                          <p:cTn fill="hold">
                            <p:stCondLst>
                              <p:cond delay="19000"/>
                            </p:stCondLst>
                            <p:childTnLst>
                              <p:par>
                                <p:cTn fill="hold" nodeType="afterEffect" presetClass="entr" presetID="10" presetSubtype="0">
                                  <p:stCondLst>
                                    <p:cond delay="0"/>
                                  </p:stCondLst>
                                  <p:childTnLst>
                                    <p:set>
                                      <p:cBhvr>
                                        <p:cTn dur="1" fill="hold">
                                          <p:stCondLst>
                                            <p:cond delay="0"/>
                                          </p:stCondLst>
                                        </p:cTn>
                                        <p:tgtEl>
                                          <p:spTgt spid="237">
                                            <p:txEl>
                                              <p:pRg end="5" st="5"/>
                                            </p:txEl>
                                          </p:spTgt>
                                        </p:tgtEl>
                                        <p:attrNameLst>
                                          <p:attrName>style.visibility</p:attrName>
                                        </p:attrNameLst>
                                      </p:cBhvr>
                                      <p:to>
                                        <p:strVal val="visible"/>
                                      </p:to>
                                    </p:set>
                                    <p:animEffect filter="fade" transition="in">
                                      <p:cBhvr>
                                        <p:cTn dur="1000"/>
                                        <p:tgtEl>
                                          <p:spTgt spid="237">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12"/>
          <p:cNvSpPr txBox="1"/>
          <p:nvPr/>
        </p:nvSpPr>
        <p:spPr>
          <a:xfrm>
            <a:off x="609600" y="2169125"/>
            <a:ext cx="10972800" cy="35547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3200"/>
              <a:buFont typeface="Arial"/>
              <a:buNone/>
            </a:pPr>
            <a:r>
              <a:rPr lang="en-US" sz="3200">
                <a:solidFill>
                  <a:schemeClr val="dk1"/>
                </a:solidFill>
              </a:rPr>
              <a:t>Bailey Hoffner</a:t>
            </a:r>
            <a:endParaRPr/>
          </a:p>
          <a:p>
            <a:pPr indent="0" lvl="0" marL="0" marR="0" rtl="0" algn="ctr">
              <a:lnSpc>
                <a:spcPct val="90000"/>
              </a:lnSpc>
              <a:spcBef>
                <a:spcPts val="1000"/>
              </a:spcBef>
              <a:spcAft>
                <a:spcPts val="0"/>
              </a:spcAft>
              <a:buClr>
                <a:schemeClr val="dk1"/>
              </a:buClr>
              <a:buSzPts val="3200"/>
              <a:buFont typeface="Arial"/>
              <a:buNone/>
            </a:pPr>
            <a:r>
              <a:rPr lang="en-US" sz="3200">
                <a:solidFill>
                  <a:schemeClr val="dk1"/>
                </a:solidFill>
              </a:rPr>
              <a:t>Metadata and Collections </a:t>
            </a:r>
            <a:endParaRPr sz="3200">
              <a:solidFill>
                <a:schemeClr val="dk1"/>
              </a:solidFill>
            </a:endParaRPr>
          </a:p>
          <a:p>
            <a:pPr indent="0" lvl="0" marL="0" marR="0" rtl="0" algn="ctr">
              <a:lnSpc>
                <a:spcPct val="90000"/>
              </a:lnSpc>
              <a:spcBef>
                <a:spcPts val="1000"/>
              </a:spcBef>
              <a:spcAft>
                <a:spcPts val="0"/>
              </a:spcAft>
              <a:buClr>
                <a:schemeClr val="dk1"/>
              </a:buClr>
              <a:buSzPts val="3200"/>
              <a:buFont typeface="Arial"/>
              <a:buNone/>
            </a:pPr>
            <a:r>
              <a:rPr lang="en-US" sz="3200">
                <a:solidFill>
                  <a:schemeClr val="dk1"/>
                </a:solidFill>
              </a:rPr>
              <a:t>Management Archivist</a:t>
            </a:r>
            <a:endParaRPr/>
          </a:p>
          <a:p>
            <a:pPr indent="0" lvl="0" marL="0" marR="0" rtl="0" algn="ctr">
              <a:lnSpc>
                <a:spcPct val="90000"/>
              </a:lnSpc>
              <a:spcBef>
                <a:spcPts val="1000"/>
              </a:spcBef>
              <a:spcAft>
                <a:spcPts val="0"/>
              </a:spcAft>
              <a:buClr>
                <a:schemeClr val="dk1"/>
              </a:buClr>
              <a:buSzPts val="3200"/>
              <a:buFont typeface="Arial"/>
              <a:buNone/>
            </a:pPr>
            <a:r>
              <a:rPr lang="en-US" sz="3200">
                <a:solidFill>
                  <a:schemeClr val="dk1"/>
                </a:solidFill>
              </a:rPr>
              <a:t>baileys@ou.edu</a:t>
            </a:r>
            <a:endParaRPr/>
          </a:p>
        </p:txBody>
      </p:sp>
      <p:sp>
        <p:nvSpPr>
          <p:cNvPr id="243" name="Google Shape;243;p12"/>
          <p:cNvSpPr txBox="1"/>
          <p:nvPr>
            <p:ph type="title"/>
          </p:nvPr>
        </p:nvSpPr>
        <p:spPr>
          <a:xfrm>
            <a:off x="609600" y="273685"/>
            <a:ext cx="7547603" cy="58609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4400"/>
              <a:buFont typeface="Arial"/>
              <a:buNone/>
            </a:pPr>
            <a:r>
              <a:rPr lang="en-US"/>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Google Shape;62;g80518ef68e_0_24"/>
          <p:cNvSpPr txBox="1"/>
          <p:nvPr>
            <p:ph type="title"/>
          </p:nvPr>
        </p:nvSpPr>
        <p:spPr>
          <a:xfrm>
            <a:off x="609600" y="273685"/>
            <a:ext cx="7547700" cy="586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Overview</a:t>
            </a:r>
            <a:endParaRPr/>
          </a:p>
        </p:txBody>
      </p:sp>
      <p:sp>
        <p:nvSpPr>
          <p:cNvPr id="63" name="Google Shape;63;g80518ef68e_0_24"/>
          <p:cNvSpPr txBox="1"/>
          <p:nvPr>
            <p:ph idx="1" type="body"/>
          </p:nvPr>
        </p:nvSpPr>
        <p:spPr>
          <a:xfrm>
            <a:off x="609600" y="1187007"/>
            <a:ext cx="5294700" cy="987900"/>
          </a:xfrm>
          <a:prstGeom prst="rect">
            <a:avLst/>
          </a:prstGeom>
        </p:spPr>
        <p:txBody>
          <a:bodyPr anchorCtr="0" anchor="b" bIns="45700" lIns="91425" spcFirstLastPara="1" rIns="91425" wrap="square" tIns="45700">
            <a:noAutofit/>
          </a:bodyPr>
          <a:lstStyle/>
          <a:p>
            <a:pPr indent="-228600" lvl="0" marL="457200" rtl="0" algn="l">
              <a:spcBef>
                <a:spcPts val="1000"/>
              </a:spcBef>
              <a:spcAft>
                <a:spcPts val="0"/>
              </a:spcAft>
              <a:buSzPts val="3200"/>
              <a:buNone/>
            </a:pPr>
            <a:r>
              <a:t/>
            </a:r>
            <a:endParaRPr/>
          </a:p>
          <a:p>
            <a:pPr indent="-228600" lvl="0" marL="457200" rtl="0" algn="l">
              <a:spcBef>
                <a:spcPts val="0"/>
              </a:spcBef>
              <a:spcAft>
                <a:spcPts val="0"/>
              </a:spcAft>
              <a:buSzPts val="3200"/>
              <a:buNone/>
            </a:pPr>
            <a:r>
              <a:rPr lang="en-US"/>
              <a:t>The</a:t>
            </a:r>
            <a:r>
              <a:rPr lang="en-US"/>
              <a:t> Project</a:t>
            </a:r>
            <a:endParaRPr/>
          </a:p>
        </p:txBody>
      </p:sp>
      <p:sp>
        <p:nvSpPr>
          <p:cNvPr id="64" name="Google Shape;64;g80518ef68e_0_24"/>
          <p:cNvSpPr txBox="1"/>
          <p:nvPr>
            <p:ph idx="2" type="body"/>
          </p:nvPr>
        </p:nvSpPr>
        <p:spPr>
          <a:xfrm>
            <a:off x="6287590" y="1535113"/>
            <a:ext cx="5294700" cy="639900"/>
          </a:xfrm>
          <a:prstGeom prst="rect">
            <a:avLst/>
          </a:prstGeom>
        </p:spPr>
        <p:txBody>
          <a:bodyPr anchorCtr="0" anchor="b" bIns="45700" lIns="91425" spcFirstLastPara="1" rIns="91425" wrap="square" tIns="45700">
            <a:noAutofit/>
          </a:bodyPr>
          <a:lstStyle/>
          <a:p>
            <a:pPr indent="0" lvl="0" marL="0" rtl="0" algn="l">
              <a:spcBef>
                <a:spcPts val="1000"/>
              </a:spcBef>
              <a:spcAft>
                <a:spcPts val="0"/>
              </a:spcAft>
              <a:buNone/>
            </a:pPr>
            <a:r>
              <a:rPr lang="en-US"/>
              <a:t>Useful Tools</a:t>
            </a:r>
            <a:endParaRPr/>
          </a:p>
        </p:txBody>
      </p:sp>
      <p:sp>
        <p:nvSpPr>
          <p:cNvPr id="65" name="Google Shape;65;g80518ef68e_0_24"/>
          <p:cNvSpPr txBox="1"/>
          <p:nvPr>
            <p:ph idx="3" type="body"/>
          </p:nvPr>
        </p:nvSpPr>
        <p:spPr>
          <a:xfrm>
            <a:off x="609601" y="2181405"/>
            <a:ext cx="5294700" cy="3542400"/>
          </a:xfrm>
          <a:prstGeom prst="rect">
            <a:avLst/>
          </a:prstGeom>
        </p:spPr>
        <p:txBody>
          <a:bodyPr anchorCtr="0" anchor="t" bIns="45700" lIns="91425" spcFirstLastPara="1" rIns="91425" wrap="square" tIns="45700">
            <a:noAutofit/>
          </a:bodyPr>
          <a:lstStyle/>
          <a:p>
            <a:pPr indent="-381000" lvl="0" marL="457200" rtl="0" algn="l">
              <a:spcBef>
                <a:spcPts val="1000"/>
              </a:spcBef>
              <a:spcAft>
                <a:spcPts val="0"/>
              </a:spcAft>
              <a:buSzPts val="2400"/>
              <a:buChar char="▪"/>
            </a:pPr>
            <a:r>
              <a:rPr lang="en-US"/>
              <a:t>Implementing ArchivesSpace</a:t>
            </a:r>
            <a:endParaRPr/>
          </a:p>
          <a:p>
            <a:pPr indent="-381000" lvl="0" marL="457200" rtl="0" algn="l">
              <a:spcBef>
                <a:spcPts val="1000"/>
              </a:spcBef>
              <a:spcAft>
                <a:spcPts val="0"/>
              </a:spcAft>
              <a:buSzPts val="2400"/>
              <a:buChar char="▪"/>
            </a:pPr>
            <a:r>
              <a:rPr lang="en-US"/>
              <a:t>Goal-Oriented</a:t>
            </a:r>
            <a:endParaRPr/>
          </a:p>
          <a:p>
            <a:pPr indent="-381000" lvl="0" marL="457200" rtl="0" algn="l">
              <a:spcBef>
                <a:spcPts val="1000"/>
              </a:spcBef>
              <a:spcAft>
                <a:spcPts val="1000"/>
              </a:spcAft>
              <a:buSzPts val="2400"/>
              <a:buChar char="▪"/>
            </a:pPr>
            <a:r>
              <a:rPr lang="en-US"/>
              <a:t>Human-Centered</a:t>
            </a:r>
            <a:endParaRPr/>
          </a:p>
        </p:txBody>
      </p:sp>
      <p:sp>
        <p:nvSpPr>
          <p:cNvPr id="66" name="Google Shape;66;g80518ef68e_0_24"/>
          <p:cNvSpPr txBox="1"/>
          <p:nvPr>
            <p:ph idx="4" type="body"/>
          </p:nvPr>
        </p:nvSpPr>
        <p:spPr>
          <a:xfrm>
            <a:off x="6287590" y="2174874"/>
            <a:ext cx="5294700" cy="3542400"/>
          </a:xfrm>
          <a:prstGeom prst="rect">
            <a:avLst/>
          </a:prstGeom>
        </p:spPr>
        <p:txBody>
          <a:bodyPr anchorCtr="0" anchor="t" bIns="45700" lIns="91425" spcFirstLastPara="1" rIns="91425" wrap="square" tIns="45700">
            <a:noAutofit/>
          </a:bodyPr>
          <a:lstStyle/>
          <a:p>
            <a:pPr indent="-381000" lvl="0" marL="457200" rtl="0" algn="l">
              <a:spcBef>
                <a:spcPts val="1000"/>
              </a:spcBef>
              <a:spcAft>
                <a:spcPts val="0"/>
              </a:spcAft>
              <a:buSzPts val="2400"/>
              <a:buChar char="▪"/>
            </a:pPr>
            <a:r>
              <a:rPr lang="en-US"/>
              <a:t>Virtual Project Management</a:t>
            </a:r>
            <a:endParaRPr/>
          </a:p>
          <a:p>
            <a:pPr indent="-381000" lvl="0" marL="457200" rtl="0" algn="l">
              <a:spcBef>
                <a:spcPts val="1000"/>
              </a:spcBef>
              <a:spcAft>
                <a:spcPts val="0"/>
              </a:spcAft>
              <a:buSzPts val="2400"/>
              <a:buChar char="▪"/>
            </a:pPr>
            <a:r>
              <a:rPr lang="en-US"/>
              <a:t>Data Cleanup</a:t>
            </a:r>
            <a:endParaRPr/>
          </a:p>
          <a:p>
            <a:pPr indent="-381000" lvl="0" marL="457200" rtl="0" algn="l">
              <a:spcBef>
                <a:spcPts val="1000"/>
              </a:spcBef>
              <a:spcAft>
                <a:spcPts val="1000"/>
              </a:spcAft>
              <a:buSzPts val="2400"/>
              <a:buChar char="▪"/>
            </a:pPr>
            <a:r>
              <a:rPr lang="en-US"/>
              <a:t>Data Ingest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g80518ef68e_0_45"/>
          <p:cNvSpPr txBox="1"/>
          <p:nvPr>
            <p:ph type="title"/>
          </p:nvPr>
        </p:nvSpPr>
        <p:spPr>
          <a:xfrm>
            <a:off x="609600" y="273675"/>
            <a:ext cx="9223500" cy="586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New Job</a:t>
            </a:r>
            <a:endParaRPr/>
          </a:p>
        </p:txBody>
      </p:sp>
      <p:sp>
        <p:nvSpPr>
          <p:cNvPr id="72" name="Google Shape;72;g80518ef68e_0_45"/>
          <p:cNvSpPr txBox="1"/>
          <p:nvPr>
            <p:ph idx="1" type="body"/>
          </p:nvPr>
        </p:nvSpPr>
        <p:spPr>
          <a:xfrm>
            <a:off x="609600" y="1780750"/>
            <a:ext cx="4228800" cy="2054400"/>
          </a:xfrm>
          <a:prstGeom prst="rect">
            <a:avLst/>
          </a:prstGeom>
        </p:spPr>
        <p:txBody>
          <a:bodyPr anchorCtr="0" anchor="t" bIns="45700" lIns="91425" spcFirstLastPara="1" rIns="91425" wrap="square" tIns="45700">
            <a:noAutofit/>
          </a:bodyPr>
          <a:lstStyle/>
          <a:p>
            <a:pPr indent="-381000" lvl="0" marL="457200" rtl="0" algn="l">
              <a:lnSpc>
                <a:spcPct val="100000"/>
              </a:lnSpc>
              <a:spcBef>
                <a:spcPts val="0"/>
              </a:spcBef>
              <a:spcAft>
                <a:spcPts val="1000"/>
              </a:spcAft>
              <a:buSzPts val="2400"/>
              <a:buChar char="▪"/>
            </a:pPr>
            <a:r>
              <a:rPr lang="en-US"/>
              <a:t>Metadata and Collections Management Archivist</a:t>
            </a:r>
            <a:endParaRPr/>
          </a:p>
        </p:txBody>
      </p:sp>
      <p:pic>
        <p:nvPicPr>
          <p:cNvPr id="73" name="Google Shape;73;g80518ef68e_0_45"/>
          <p:cNvPicPr preferRelativeResize="0"/>
          <p:nvPr/>
        </p:nvPicPr>
        <p:blipFill>
          <a:blip r:embed="rId3">
            <a:alphaModFix/>
          </a:blip>
          <a:stretch>
            <a:fillRect/>
          </a:stretch>
        </p:blipFill>
        <p:spPr>
          <a:xfrm>
            <a:off x="5264150" y="1456288"/>
            <a:ext cx="6435724" cy="4294675"/>
          </a:xfrm>
          <a:prstGeom prst="rect">
            <a:avLst/>
          </a:prstGeom>
          <a:noFill/>
          <a:ln>
            <a:noFill/>
          </a:ln>
        </p:spPr>
      </p:pic>
      <p:sp>
        <p:nvSpPr>
          <p:cNvPr id="74" name="Google Shape;74;g80518ef68e_0_45"/>
          <p:cNvSpPr txBox="1"/>
          <p:nvPr>
            <p:ph idx="1" type="body"/>
          </p:nvPr>
        </p:nvSpPr>
        <p:spPr>
          <a:xfrm>
            <a:off x="609600" y="3258850"/>
            <a:ext cx="4228800" cy="33327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a:p>
            <a:pPr indent="-381000" lvl="0" marL="457200" rtl="0" algn="l">
              <a:lnSpc>
                <a:spcPct val="100000"/>
              </a:lnSpc>
              <a:spcBef>
                <a:spcPts val="1000"/>
              </a:spcBef>
              <a:spcAft>
                <a:spcPts val="1000"/>
              </a:spcAft>
              <a:buSzPts val="2400"/>
              <a:buChar char="▪"/>
            </a:pPr>
            <a:r>
              <a:rPr lang="en-US"/>
              <a:t>First Day: February 1st, 2020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xEl>
                                              <p:pRg end="0" st="0"/>
                                            </p:txEl>
                                          </p:spTgt>
                                        </p:tgtEl>
                                        <p:attrNameLst>
                                          <p:attrName>style.visibility</p:attrName>
                                        </p:attrNameLst>
                                      </p:cBhvr>
                                      <p:to>
                                        <p:strVal val="visible"/>
                                      </p:to>
                                    </p:set>
                                    <p:animEffect filter="fade" transition="in">
                                      <p:cBhvr>
                                        <p:cTn dur="1000"/>
                                        <p:tgtEl>
                                          <p:spTgt spid="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
                                        </p:tgtEl>
                                        <p:attrNameLst>
                                          <p:attrName>style.visibility</p:attrName>
                                        </p:attrNameLst>
                                      </p:cBhvr>
                                      <p:to>
                                        <p:strVal val="visible"/>
                                      </p:to>
                                    </p:set>
                                    <p:animEffect filter="fade" transition="in">
                                      <p:cBhvr>
                                        <p:cTn dur="1000"/>
                                        <p:tgtEl>
                                          <p:spTgt spid="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
                                        </p:tgtEl>
                                        <p:attrNameLst>
                                          <p:attrName>style.visibility</p:attrName>
                                        </p:attrNameLst>
                                      </p:cBhvr>
                                      <p:to>
                                        <p:strVal val="visible"/>
                                      </p:to>
                                    </p:set>
                                    <p:animEffect filter="fade" transition="in">
                                      <p:cBhvr>
                                        <p:cTn dur="1000"/>
                                        <p:tgtEl>
                                          <p:spTgt spid="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g80518ef68e_0_4"/>
          <p:cNvSpPr txBox="1"/>
          <p:nvPr>
            <p:ph type="title"/>
          </p:nvPr>
        </p:nvSpPr>
        <p:spPr>
          <a:xfrm>
            <a:off x="7210700" y="273675"/>
            <a:ext cx="4236900" cy="586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4400"/>
              <a:buFont typeface="Arial"/>
              <a:buNone/>
            </a:pPr>
            <a:r>
              <a:rPr lang="en-US"/>
              <a:t>Goals &amp; Planning Period</a:t>
            </a:r>
            <a:endParaRPr/>
          </a:p>
        </p:txBody>
      </p:sp>
      <p:sp>
        <p:nvSpPr>
          <p:cNvPr id="80" name="Google Shape;80;g80518ef68e_0_4"/>
          <p:cNvSpPr txBox="1"/>
          <p:nvPr>
            <p:ph idx="1" type="body"/>
          </p:nvPr>
        </p:nvSpPr>
        <p:spPr>
          <a:xfrm>
            <a:off x="6286950" y="2458225"/>
            <a:ext cx="5301600" cy="3269400"/>
          </a:xfrm>
          <a:prstGeom prst="rect">
            <a:avLst/>
          </a:prstGeom>
        </p:spPr>
        <p:txBody>
          <a:bodyPr anchorCtr="0" anchor="t" bIns="45700" lIns="91425" spcFirstLastPara="1" rIns="91425" wrap="square" tIns="45700">
            <a:noAutofit/>
          </a:bodyPr>
          <a:lstStyle/>
          <a:p>
            <a:pPr indent="-381000" lvl="0" marL="457200" rtl="0" algn="l">
              <a:spcBef>
                <a:spcPts val="1000"/>
              </a:spcBef>
              <a:spcAft>
                <a:spcPts val="0"/>
              </a:spcAft>
              <a:buSzPts val="2400"/>
              <a:buChar char="▪"/>
            </a:pPr>
            <a:r>
              <a:rPr lang="en-US"/>
              <a:t>Implement ArchivesSpace</a:t>
            </a:r>
            <a:endParaRPr/>
          </a:p>
          <a:p>
            <a:pPr indent="-381000" lvl="0" marL="457200" rtl="0" algn="l">
              <a:spcBef>
                <a:spcPts val="1000"/>
              </a:spcBef>
              <a:spcAft>
                <a:spcPts val="0"/>
              </a:spcAft>
              <a:buSzPts val="2400"/>
              <a:buChar char="▪"/>
            </a:pPr>
            <a:r>
              <a:rPr lang="en-US"/>
              <a:t>9-month initial plan</a:t>
            </a:r>
            <a:endParaRPr/>
          </a:p>
          <a:p>
            <a:pPr indent="-381000" lvl="0" marL="457200" rtl="0" algn="l">
              <a:spcBef>
                <a:spcPts val="1000"/>
              </a:spcBef>
              <a:spcAft>
                <a:spcPts val="1000"/>
              </a:spcAft>
              <a:buSzPts val="2400"/>
              <a:buChar char="▪"/>
            </a:pPr>
            <a:r>
              <a:rPr lang="en-US"/>
              <a:t>Increased discoverability and physical control</a:t>
            </a:r>
            <a:endParaRPr/>
          </a:p>
        </p:txBody>
      </p:sp>
      <p:pic>
        <p:nvPicPr>
          <p:cNvPr id="81" name="Google Shape;81;g80518ef68e_0_4"/>
          <p:cNvPicPr preferRelativeResize="0"/>
          <p:nvPr/>
        </p:nvPicPr>
        <p:blipFill>
          <a:blip r:embed="rId3">
            <a:alphaModFix/>
          </a:blip>
          <a:stretch>
            <a:fillRect/>
          </a:stretch>
        </p:blipFill>
        <p:spPr>
          <a:xfrm>
            <a:off x="492725" y="1067138"/>
            <a:ext cx="5500976" cy="47237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g80518ef68e_0_35"/>
          <p:cNvSpPr txBox="1"/>
          <p:nvPr>
            <p:ph type="title"/>
          </p:nvPr>
        </p:nvSpPr>
        <p:spPr>
          <a:xfrm>
            <a:off x="609600" y="273675"/>
            <a:ext cx="9223500" cy="586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OU Libraries Special Collections</a:t>
            </a:r>
            <a:endParaRPr/>
          </a:p>
        </p:txBody>
      </p:sp>
      <p:sp>
        <p:nvSpPr>
          <p:cNvPr id="87" name="Google Shape;87;g80518ef68e_0_35"/>
          <p:cNvSpPr txBox="1"/>
          <p:nvPr>
            <p:ph idx="1" type="body"/>
          </p:nvPr>
        </p:nvSpPr>
        <p:spPr>
          <a:xfrm>
            <a:off x="609600" y="1600201"/>
            <a:ext cx="10972800" cy="4123800"/>
          </a:xfrm>
          <a:prstGeom prst="rect">
            <a:avLst/>
          </a:prstGeom>
        </p:spPr>
        <p:txBody>
          <a:bodyPr anchorCtr="0" anchor="t" bIns="45700" lIns="91425" spcFirstLastPara="1" rIns="91425" wrap="square" tIns="45700">
            <a:noAutofit/>
          </a:bodyPr>
          <a:lstStyle/>
          <a:p>
            <a:pPr indent="-381000" lvl="0" marL="457200" rtl="0" algn="l">
              <a:spcBef>
                <a:spcPts val="1000"/>
              </a:spcBef>
              <a:spcAft>
                <a:spcPts val="0"/>
              </a:spcAft>
              <a:buSzPts val="2400"/>
              <a:buChar char="▪"/>
            </a:pPr>
            <a:r>
              <a:rPr lang="en-US"/>
              <a:t>Chinese Literature Translation Archive</a:t>
            </a:r>
            <a:endParaRPr/>
          </a:p>
          <a:p>
            <a:pPr indent="-381000" lvl="0" marL="457200" rtl="0" algn="l">
              <a:spcBef>
                <a:spcPts val="1000"/>
              </a:spcBef>
              <a:spcAft>
                <a:spcPts val="0"/>
              </a:spcAft>
              <a:buSzPts val="2400"/>
              <a:buChar char="▪"/>
            </a:pPr>
            <a:r>
              <a:rPr lang="en-US"/>
              <a:t>Harry W. Bass Collection in Business History</a:t>
            </a:r>
            <a:endParaRPr/>
          </a:p>
          <a:p>
            <a:pPr indent="-381000" lvl="0" marL="457200" rtl="0" algn="l">
              <a:spcBef>
                <a:spcPts val="1000"/>
              </a:spcBef>
              <a:spcAft>
                <a:spcPts val="0"/>
              </a:spcAft>
              <a:buSzPts val="2400"/>
              <a:buChar char="▪"/>
            </a:pPr>
            <a:r>
              <a:rPr lang="en-US"/>
              <a:t>History of Science Collections</a:t>
            </a:r>
            <a:endParaRPr/>
          </a:p>
          <a:p>
            <a:pPr indent="-381000" lvl="0" marL="457200" rtl="0" algn="l">
              <a:spcBef>
                <a:spcPts val="1000"/>
              </a:spcBef>
              <a:spcAft>
                <a:spcPts val="0"/>
              </a:spcAft>
              <a:buSzPts val="2400"/>
              <a:buChar char="▪"/>
            </a:pPr>
            <a:r>
              <a:rPr lang="en-US"/>
              <a:t>John and Mary Nichols Rare Books and Special Collections</a:t>
            </a:r>
            <a:endParaRPr/>
          </a:p>
          <a:p>
            <a:pPr indent="-381000" lvl="0" marL="457200" rtl="0" algn="l">
              <a:spcBef>
                <a:spcPts val="1000"/>
              </a:spcBef>
              <a:spcAft>
                <a:spcPts val="1000"/>
              </a:spcAft>
              <a:buSzPts val="2400"/>
              <a:buChar char="▪"/>
            </a:pPr>
            <a:r>
              <a:rPr lang="en-US"/>
              <a:t>Western History Collections (WHC)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87">
                                            <p:txEl>
                                              <p:pRg end="0" st="0"/>
                                            </p:txEl>
                                          </p:spTgt>
                                        </p:tgtEl>
                                        <p:attrNameLst>
                                          <p:attrName>style.visibility</p:attrName>
                                        </p:attrNameLst>
                                      </p:cBhvr>
                                      <p:to>
                                        <p:strVal val="visible"/>
                                      </p:to>
                                    </p:set>
                                    <p:animEffect filter="fade" transition="in">
                                      <p:cBhvr>
                                        <p:cTn dur="1000"/>
                                        <p:tgtEl>
                                          <p:spTgt spid="87">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7">
                                            <p:txEl>
                                              <p:pRg end="1" st="1"/>
                                            </p:txEl>
                                          </p:spTgt>
                                        </p:tgtEl>
                                        <p:attrNameLst>
                                          <p:attrName>style.visibility</p:attrName>
                                        </p:attrNameLst>
                                      </p:cBhvr>
                                      <p:to>
                                        <p:strVal val="visible"/>
                                      </p:to>
                                    </p:set>
                                    <p:animEffect filter="fade" transition="in">
                                      <p:cBhvr>
                                        <p:cTn dur="1000"/>
                                        <p:tgtEl>
                                          <p:spTgt spid="87">
                                            <p:txEl>
                                              <p:pRg end="1" st="1"/>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7">
                                            <p:txEl>
                                              <p:pRg end="2" st="2"/>
                                            </p:txEl>
                                          </p:spTgt>
                                        </p:tgtEl>
                                        <p:attrNameLst>
                                          <p:attrName>style.visibility</p:attrName>
                                        </p:attrNameLst>
                                      </p:cBhvr>
                                      <p:to>
                                        <p:strVal val="visible"/>
                                      </p:to>
                                    </p:set>
                                    <p:animEffect filter="fade" transition="in">
                                      <p:cBhvr>
                                        <p:cTn dur="1000"/>
                                        <p:tgtEl>
                                          <p:spTgt spid="87">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87">
                                            <p:txEl>
                                              <p:pRg end="3" st="3"/>
                                            </p:txEl>
                                          </p:spTgt>
                                        </p:tgtEl>
                                        <p:attrNameLst>
                                          <p:attrName>style.visibility</p:attrName>
                                        </p:attrNameLst>
                                      </p:cBhvr>
                                      <p:to>
                                        <p:strVal val="visible"/>
                                      </p:to>
                                    </p:set>
                                    <p:animEffect filter="fade" transition="in">
                                      <p:cBhvr>
                                        <p:cTn dur="1000"/>
                                        <p:tgtEl>
                                          <p:spTgt spid="87">
                                            <p:txEl>
                                              <p:pRg end="3" st="3"/>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87">
                                            <p:txEl>
                                              <p:pRg end="4" st="4"/>
                                            </p:txEl>
                                          </p:spTgt>
                                        </p:tgtEl>
                                        <p:attrNameLst>
                                          <p:attrName>style.visibility</p:attrName>
                                        </p:attrNameLst>
                                      </p:cBhvr>
                                      <p:to>
                                        <p:strVal val="visible"/>
                                      </p:to>
                                    </p:set>
                                    <p:animEffect filter="fade" transition="in">
                                      <p:cBhvr>
                                        <p:cTn dur="1000"/>
                                        <p:tgtEl>
                                          <p:spTgt spid="8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g80518ef68e_0_53"/>
          <p:cNvSpPr txBox="1"/>
          <p:nvPr>
            <p:ph type="title"/>
          </p:nvPr>
        </p:nvSpPr>
        <p:spPr>
          <a:xfrm>
            <a:off x="609600" y="273685"/>
            <a:ext cx="7547700" cy="586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Existing WHC Finding Aids</a:t>
            </a:r>
            <a:endParaRPr/>
          </a:p>
        </p:txBody>
      </p:sp>
      <p:pic>
        <p:nvPicPr>
          <p:cNvPr id="93" name="Google Shape;93;g80518ef68e_0_53"/>
          <p:cNvPicPr preferRelativeResize="0"/>
          <p:nvPr/>
        </p:nvPicPr>
        <p:blipFill>
          <a:blip r:embed="rId3">
            <a:alphaModFix/>
          </a:blip>
          <a:stretch>
            <a:fillRect/>
          </a:stretch>
        </p:blipFill>
        <p:spPr>
          <a:xfrm>
            <a:off x="341300" y="1375576"/>
            <a:ext cx="4724127" cy="3158300"/>
          </a:xfrm>
          <a:prstGeom prst="rect">
            <a:avLst/>
          </a:prstGeom>
          <a:noFill/>
          <a:ln>
            <a:noFill/>
          </a:ln>
          <a:effectLst>
            <a:outerShdw blurRad="57150" rotWithShape="0" algn="bl" dir="5400000" dist="19050">
              <a:srgbClr val="000000">
                <a:alpha val="50000"/>
              </a:srgbClr>
            </a:outerShdw>
          </a:effectLst>
        </p:spPr>
      </p:pic>
      <p:pic>
        <p:nvPicPr>
          <p:cNvPr id="94" name="Google Shape;94;g80518ef68e_0_53"/>
          <p:cNvPicPr preferRelativeResize="0"/>
          <p:nvPr/>
        </p:nvPicPr>
        <p:blipFill>
          <a:blip r:embed="rId4">
            <a:alphaModFix/>
          </a:blip>
          <a:stretch>
            <a:fillRect/>
          </a:stretch>
        </p:blipFill>
        <p:spPr>
          <a:xfrm>
            <a:off x="3747550" y="2459925"/>
            <a:ext cx="4907449" cy="2946174"/>
          </a:xfrm>
          <a:prstGeom prst="rect">
            <a:avLst/>
          </a:prstGeom>
          <a:noFill/>
          <a:ln>
            <a:noFill/>
          </a:ln>
          <a:effectLst>
            <a:outerShdw blurRad="57150" rotWithShape="0" algn="bl" dir="5400000" dist="19050">
              <a:srgbClr val="000000">
                <a:alpha val="50000"/>
              </a:srgbClr>
            </a:outerShdw>
          </a:effectLst>
        </p:spPr>
      </p:pic>
      <p:pic>
        <p:nvPicPr>
          <p:cNvPr id="95" name="Google Shape;95;g80518ef68e_0_53"/>
          <p:cNvPicPr preferRelativeResize="0"/>
          <p:nvPr/>
        </p:nvPicPr>
        <p:blipFill>
          <a:blip r:embed="rId5">
            <a:alphaModFix/>
          </a:blip>
          <a:stretch>
            <a:fillRect/>
          </a:stretch>
        </p:blipFill>
        <p:spPr>
          <a:xfrm>
            <a:off x="7718531" y="1486950"/>
            <a:ext cx="4275843" cy="31582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g80518ef68e_0_63"/>
          <p:cNvSpPr txBox="1"/>
          <p:nvPr>
            <p:ph type="title"/>
          </p:nvPr>
        </p:nvSpPr>
        <p:spPr>
          <a:xfrm>
            <a:off x="7210697" y="273685"/>
            <a:ext cx="4371600" cy="586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New Challenges</a:t>
            </a:r>
            <a:endParaRPr/>
          </a:p>
        </p:txBody>
      </p:sp>
      <p:sp>
        <p:nvSpPr>
          <p:cNvPr id="101" name="Google Shape;101;g80518ef68e_0_63"/>
          <p:cNvSpPr txBox="1"/>
          <p:nvPr>
            <p:ph idx="1" type="body"/>
          </p:nvPr>
        </p:nvSpPr>
        <p:spPr>
          <a:xfrm>
            <a:off x="334846" y="1533976"/>
            <a:ext cx="6657600" cy="4123800"/>
          </a:xfrm>
          <a:prstGeom prst="rect">
            <a:avLst/>
          </a:prstGeom>
        </p:spPr>
        <p:txBody>
          <a:bodyPr anchorCtr="0" anchor="t" bIns="45700" lIns="91425" spcFirstLastPara="1" rIns="91425" wrap="square" tIns="45700">
            <a:noAutofit/>
          </a:bodyPr>
          <a:lstStyle/>
          <a:p>
            <a:pPr indent="-381000" lvl="0" marL="457200" rtl="0" algn="l">
              <a:spcBef>
                <a:spcPts val="1000"/>
              </a:spcBef>
              <a:spcAft>
                <a:spcPts val="0"/>
              </a:spcAft>
              <a:buSzPts val="2400"/>
              <a:buChar char="▪"/>
            </a:pPr>
            <a:r>
              <a:rPr lang="en-US"/>
              <a:t>Working from home</a:t>
            </a:r>
            <a:endParaRPr/>
          </a:p>
          <a:p>
            <a:pPr indent="-381000" lvl="0" marL="457200" rtl="0" algn="l">
              <a:spcBef>
                <a:spcPts val="1000"/>
              </a:spcBef>
              <a:spcAft>
                <a:spcPts val="0"/>
              </a:spcAft>
              <a:buSzPts val="2400"/>
              <a:buChar char="▪"/>
            </a:pPr>
            <a:r>
              <a:rPr lang="en-US"/>
              <a:t>How to identify goal-oriented work for a significantly increased online workforce</a:t>
            </a:r>
            <a:endParaRPr/>
          </a:p>
          <a:p>
            <a:pPr indent="-381000" lvl="0" marL="457200" rtl="0" algn="l">
              <a:spcBef>
                <a:spcPts val="1000"/>
              </a:spcBef>
              <a:spcAft>
                <a:spcPts val="0"/>
              </a:spcAft>
              <a:buSzPts val="2400"/>
              <a:buChar char="▪"/>
            </a:pPr>
            <a:r>
              <a:rPr lang="en-US"/>
              <a:t>Budgetary constraints</a:t>
            </a:r>
            <a:endParaRPr/>
          </a:p>
          <a:p>
            <a:pPr indent="-381000" lvl="0" marL="457200" rtl="0" algn="l">
              <a:spcBef>
                <a:spcPts val="1000"/>
              </a:spcBef>
              <a:spcAft>
                <a:spcPts val="1000"/>
              </a:spcAft>
              <a:buSzPts val="2400"/>
              <a:buChar char="▪"/>
            </a:pPr>
            <a:r>
              <a:rPr lang="en-US"/>
              <a:t>Robust physical control no longer possible</a:t>
            </a:r>
            <a:endParaRPr/>
          </a:p>
        </p:txBody>
      </p:sp>
      <p:pic>
        <p:nvPicPr>
          <p:cNvPr id="102" name="Google Shape;102;g80518ef68e_0_63"/>
          <p:cNvPicPr preferRelativeResize="0"/>
          <p:nvPr/>
        </p:nvPicPr>
        <p:blipFill>
          <a:blip r:embed="rId3">
            <a:alphaModFix/>
          </a:blip>
          <a:stretch>
            <a:fillRect/>
          </a:stretch>
        </p:blipFill>
        <p:spPr>
          <a:xfrm rot="10800000">
            <a:off x="6992446" y="2150385"/>
            <a:ext cx="4676505" cy="350737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g80518ef68e_0_70"/>
          <p:cNvSpPr txBox="1"/>
          <p:nvPr>
            <p:ph type="title"/>
          </p:nvPr>
        </p:nvSpPr>
        <p:spPr>
          <a:xfrm>
            <a:off x="609600" y="273685"/>
            <a:ext cx="7547700" cy="586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Increased Discoverability</a:t>
            </a:r>
            <a:endParaRPr/>
          </a:p>
        </p:txBody>
      </p:sp>
      <p:sp>
        <p:nvSpPr>
          <p:cNvPr id="108" name="Google Shape;108;g80518ef68e_0_70"/>
          <p:cNvSpPr txBox="1"/>
          <p:nvPr>
            <p:ph idx="1" type="body"/>
          </p:nvPr>
        </p:nvSpPr>
        <p:spPr>
          <a:xfrm>
            <a:off x="121250" y="1633975"/>
            <a:ext cx="5077800" cy="1334700"/>
          </a:xfrm>
          <a:prstGeom prst="rect">
            <a:avLst/>
          </a:prstGeom>
        </p:spPr>
        <p:txBody>
          <a:bodyPr anchorCtr="0" anchor="t" bIns="45700" lIns="91425" spcFirstLastPara="1" rIns="91425" wrap="square" tIns="45700">
            <a:noAutofit/>
          </a:bodyPr>
          <a:lstStyle/>
          <a:p>
            <a:pPr indent="0" lvl="0" marL="457200" rtl="0" algn="ctr">
              <a:spcBef>
                <a:spcPts val="1000"/>
              </a:spcBef>
              <a:spcAft>
                <a:spcPts val="0"/>
              </a:spcAft>
              <a:buNone/>
            </a:pPr>
            <a:r>
              <a:rPr lang="en-US"/>
              <a:t>1,820 Finding Aids in Document Registry</a:t>
            </a:r>
            <a:endParaRPr/>
          </a:p>
          <a:p>
            <a:pPr indent="0" lvl="0" marL="457200" rtl="0" algn="ctr">
              <a:spcBef>
                <a:spcPts val="1000"/>
              </a:spcBef>
              <a:spcAft>
                <a:spcPts val="0"/>
              </a:spcAft>
              <a:buNone/>
            </a:pPr>
            <a:r>
              <a:t/>
            </a:r>
            <a:endParaRPr/>
          </a:p>
          <a:p>
            <a:pPr indent="0" lvl="0" marL="457200" rtl="0" algn="ctr">
              <a:spcBef>
                <a:spcPts val="1000"/>
              </a:spcBef>
              <a:spcAft>
                <a:spcPts val="0"/>
              </a:spcAft>
              <a:buNone/>
            </a:pPr>
            <a:r>
              <a:t/>
            </a:r>
            <a:endParaRPr/>
          </a:p>
          <a:p>
            <a:pPr indent="0" lvl="0" marL="457200" rtl="0" algn="ctr">
              <a:spcBef>
                <a:spcPts val="1000"/>
              </a:spcBef>
              <a:spcAft>
                <a:spcPts val="0"/>
              </a:spcAft>
              <a:buNone/>
            </a:pPr>
            <a:r>
              <a:t/>
            </a:r>
            <a:endParaRPr/>
          </a:p>
          <a:p>
            <a:pPr indent="0" lvl="0" marL="457200" rtl="0" algn="ctr">
              <a:spcBef>
                <a:spcPts val="1000"/>
              </a:spcBef>
              <a:spcAft>
                <a:spcPts val="0"/>
              </a:spcAft>
              <a:buNone/>
            </a:pPr>
            <a:r>
              <a:t/>
            </a:r>
            <a:endParaRPr/>
          </a:p>
        </p:txBody>
      </p:sp>
      <p:pic>
        <p:nvPicPr>
          <p:cNvPr id="109" name="Google Shape;109;g80518ef68e_0_70"/>
          <p:cNvPicPr preferRelativeResize="0"/>
          <p:nvPr/>
        </p:nvPicPr>
        <p:blipFill>
          <a:blip r:embed="rId3">
            <a:alphaModFix/>
          </a:blip>
          <a:stretch>
            <a:fillRect/>
          </a:stretch>
        </p:blipFill>
        <p:spPr>
          <a:xfrm>
            <a:off x="5761046" y="1521350"/>
            <a:ext cx="5850282" cy="4123800"/>
          </a:xfrm>
          <a:prstGeom prst="rect">
            <a:avLst/>
          </a:prstGeom>
          <a:noFill/>
          <a:ln>
            <a:noFill/>
          </a:ln>
          <a:effectLst>
            <a:outerShdw blurRad="57150" rotWithShape="0" algn="bl" dir="5400000" dist="19050">
              <a:srgbClr val="000000">
                <a:alpha val="50000"/>
              </a:srgbClr>
            </a:outerShdw>
          </a:effectLst>
        </p:spPr>
      </p:pic>
      <p:sp>
        <p:nvSpPr>
          <p:cNvPr id="110" name="Google Shape;110;g80518ef68e_0_70"/>
          <p:cNvSpPr/>
          <p:nvPr/>
        </p:nvSpPr>
        <p:spPr>
          <a:xfrm>
            <a:off x="2134825" y="3035500"/>
            <a:ext cx="1384200" cy="11175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80518ef68e_0_70"/>
          <p:cNvSpPr txBox="1"/>
          <p:nvPr>
            <p:ph idx="1" type="body"/>
          </p:nvPr>
        </p:nvSpPr>
        <p:spPr>
          <a:xfrm>
            <a:off x="288025" y="4310450"/>
            <a:ext cx="5077800" cy="1334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ArchivesSpace</a:t>
            </a:r>
            <a:endParaRPr/>
          </a:p>
          <a:p>
            <a:pPr indent="0" lvl="0" marL="457200" rtl="0" algn="ctr">
              <a:spcBef>
                <a:spcPts val="1000"/>
              </a:spcBef>
              <a:spcAft>
                <a:spcPts val="0"/>
              </a:spcAft>
              <a:buNone/>
            </a:pPr>
            <a:r>
              <a:t/>
            </a:r>
            <a:endParaRPr/>
          </a:p>
          <a:p>
            <a:pPr indent="0" lvl="0" marL="457200" rtl="0" algn="ctr">
              <a:spcBef>
                <a:spcPts val="1000"/>
              </a:spcBef>
              <a:spcAft>
                <a:spcPts val="0"/>
              </a:spcAft>
              <a:buNone/>
            </a:pPr>
            <a:r>
              <a:t/>
            </a:r>
            <a:endParaRPr/>
          </a:p>
          <a:p>
            <a:pPr indent="0" lvl="0" marL="457200" rtl="0" algn="ctr">
              <a:spcBef>
                <a:spcPts val="1000"/>
              </a:spcBef>
              <a:spcAft>
                <a:spcPts val="0"/>
              </a:spcAft>
              <a:buNone/>
            </a:pPr>
            <a:r>
              <a:t/>
            </a:r>
            <a:endParaRPr/>
          </a:p>
          <a:p>
            <a:pPr indent="0" lvl="0" marL="457200" rtl="0" algn="ctr">
              <a:spcBef>
                <a:spcPts val="100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1000"/>
                                        <p:tgtEl>
                                          <p:spTgt spid="1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1000"/>
                                        <p:tgtEl>
                                          <p:spTgt spid="1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UL Presentation 2019">
      <a:dk1>
        <a:srgbClr val="000000"/>
      </a:dk1>
      <a:lt1>
        <a:srgbClr val="FFFFFF"/>
      </a:lt1>
      <a:dk2>
        <a:srgbClr val="44546A"/>
      </a:dk2>
      <a:lt2>
        <a:srgbClr val="E7E6E6"/>
      </a:lt2>
      <a:accent1>
        <a:srgbClr val="831617"/>
      </a:accent1>
      <a:accent2>
        <a:srgbClr val="000000"/>
      </a:accent2>
      <a:accent3>
        <a:srgbClr val="2889C4"/>
      </a:accent3>
      <a:accent4>
        <a:srgbClr val="CDCBCB"/>
      </a:accent4>
      <a:accent5>
        <a:srgbClr val="94C893"/>
      </a:accent5>
      <a:accent6>
        <a:srgbClr val="FEFFFF"/>
      </a:accent6>
      <a:hlink>
        <a:srgbClr val="0563C1"/>
      </a:hlink>
      <a:folHlink>
        <a:srgbClr val="0463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2018-06-15T17:19:10Z</dcterms:created>
  <dc:creator>Barney, Sarah C.</dc:creator>
</cp:coreProperties>
</file>