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78" r:id="rId4"/>
  </p:sldMasterIdLst>
  <p:notesMasterIdLst>
    <p:notesMasterId r:id="rId63"/>
  </p:notesMasterIdLst>
  <p:sldIdLst>
    <p:sldId id="271" r:id="rId5"/>
    <p:sldId id="269" r:id="rId6"/>
    <p:sldId id="270" r:id="rId7"/>
    <p:sldId id="326" r:id="rId8"/>
    <p:sldId id="332" r:id="rId9"/>
    <p:sldId id="325" r:id="rId10"/>
    <p:sldId id="327" r:id="rId11"/>
    <p:sldId id="328" r:id="rId12"/>
    <p:sldId id="329" r:id="rId13"/>
    <p:sldId id="272" r:id="rId14"/>
    <p:sldId id="273" r:id="rId15"/>
    <p:sldId id="316" r:id="rId16"/>
    <p:sldId id="330" r:id="rId17"/>
    <p:sldId id="275" r:id="rId18"/>
    <p:sldId id="277" r:id="rId19"/>
    <p:sldId id="278" r:id="rId20"/>
    <p:sldId id="279" r:id="rId21"/>
    <p:sldId id="280" r:id="rId22"/>
    <p:sldId id="281" r:id="rId23"/>
    <p:sldId id="266" r:id="rId24"/>
    <p:sldId id="282" r:id="rId25"/>
    <p:sldId id="284" r:id="rId26"/>
    <p:sldId id="285" r:id="rId27"/>
    <p:sldId id="286" r:id="rId28"/>
    <p:sldId id="287" r:id="rId29"/>
    <p:sldId id="317" r:id="rId30"/>
    <p:sldId id="331" r:id="rId31"/>
    <p:sldId id="288" r:id="rId32"/>
    <p:sldId id="289" r:id="rId33"/>
    <p:sldId id="290" r:id="rId34"/>
    <p:sldId id="292" r:id="rId35"/>
    <p:sldId id="268" r:id="rId36"/>
    <p:sldId id="293" r:id="rId37"/>
    <p:sldId id="294" r:id="rId38"/>
    <p:sldId id="296" r:id="rId39"/>
    <p:sldId id="333" r:id="rId40"/>
    <p:sldId id="295" r:id="rId41"/>
    <p:sldId id="297" r:id="rId42"/>
    <p:sldId id="298" r:id="rId43"/>
    <p:sldId id="300" r:id="rId44"/>
    <p:sldId id="323" r:id="rId45"/>
    <p:sldId id="299" r:id="rId46"/>
    <p:sldId id="318" r:id="rId47"/>
    <p:sldId id="301" r:id="rId48"/>
    <p:sldId id="303" r:id="rId49"/>
    <p:sldId id="304" r:id="rId50"/>
    <p:sldId id="305" r:id="rId51"/>
    <p:sldId id="302" r:id="rId52"/>
    <p:sldId id="306" r:id="rId53"/>
    <p:sldId id="308" r:id="rId54"/>
    <p:sldId id="309" r:id="rId55"/>
    <p:sldId id="310" r:id="rId56"/>
    <p:sldId id="311" r:id="rId57"/>
    <p:sldId id="314" r:id="rId58"/>
    <p:sldId id="324" r:id="rId59"/>
    <p:sldId id="312" r:id="rId60"/>
    <p:sldId id="313" r:id="rId61"/>
    <p:sldId id="315" r:id="rId62"/>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A12161-7B8B-4EC5-A179-932E3D9637A3}">
          <p14:sldIdLst>
            <p14:sldId id="271"/>
            <p14:sldId id="269"/>
            <p14:sldId id="270"/>
            <p14:sldId id="326"/>
            <p14:sldId id="332"/>
            <p14:sldId id="325"/>
            <p14:sldId id="327"/>
            <p14:sldId id="328"/>
            <p14:sldId id="329"/>
          </p14:sldIdLst>
        </p14:section>
        <p14:section name="Getting Started with ArchivesSpace Implementation" id="{F50659BF-D321-476F-B7C6-6CFC25E616EB}">
          <p14:sldIdLst>
            <p14:sldId id="272"/>
            <p14:sldId id="273"/>
            <p14:sldId id="316"/>
            <p14:sldId id="330"/>
            <p14:sldId id="275"/>
            <p14:sldId id="277"/>
            <p14:sldId id="278"/>
            <p14:sldId id="279"/>
            <p14:sldId id="280"/>
          </p14:sldIdLst>
        </p14:section>
        <p14:section name="Creating a Project Plan" id="{6BE50120-9FE5-4044-922B-27FB1EE86546}">
          <p14:sldIdLst>
            <p14:sldId id="281"/>
            <p14:sldId id="266"/>
            <p14:sldId id="282"/>
            <p14:sldId id="284"/>
            <p14:sldId id="285"/>
            <p14:sldId id="286"/>
            <p14:sldId id="287"/>
            <p14:sldId id="317"/>
            <p14:sldId id="331"/>
            <p14:sldId id="288"/>
            <p14:sldId id="289"/>
            <p14:sldId id="290"/>
          </p14:sldIdLst>
        </p14:section>
        <p14:section name="Tools for Importing Legacy Data" id="{E8BCA01B-FD50-428F-A456-FAC1090B2F4D}">
          <p14:sldIdLst>
            <p14:sldId id="292"/>
            <p14:sldId id="268"/>
            <p14:sldId id="293"/>
            <p14:sldId id="294"/>
            <p14:sldId id="296"/>
            <p14:sldId id="333"/>
            <p14:sldId id="295"/>
          </p14:sldIdLst>
        </p14:section>
        <p14:section name="Training" id="{FF6D5C3E-003A-42DA-8B09-B4399A8E1ADA}">
          <p14:sldIdLst>
            <p14:sldId id="297"/>
            <p14:sldId id="298"/>
            <p14:sldId id="300"/>
            <p14:sldId id="323"/>
            <p14:sldId id="299"/>
          </p14:sldIdLst>
        </p14:section>
        <p14:section name="Community Resources" id="{08FF6982-89A1-4C15-9CE7-2A88DB0B966A}">
          <p14:sldIdLst>
            <p14:sldId id="318"/>
            <p14:sldId id="301"/>
            <p14:sldId id="303"/>
            <p14:sldId id="304"/>
            <p14:sldId id="305"/>
            <p14:sldId id="302"/>
            <p14:sldId id="306"/>
            <p14:sldId id="308"/>
            <p14:sldId id="309"/>
            <p14:sldId id="310"/>
            <p14:sldId id="311"/>
            <p14:sldId id="314"/>
            <p14:sldId id="324"/>
            <p14:sldId id="312"/>
            <p14:sldId id="313"/>
            <p14:sldId id="31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F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41" autoAdjust="0"/>
    <p:restoredTop sz="95501" autoAdjust="0"/>
  </p:normalViewPr>
  <p:slideViewPr>
    <p:cSldViewPr snapToGrid="0">
      <p:cViewPr varScale="1">
        <p:scale>
          <a:sx n="84" d="100"/>
          <a:sy n="84" d="100"/>
        </p:scale>
        <p:origin x="126" y="270"/>
      </p:cViewPr>
      <p:guideLst/>
    </p:cSldViewPr>
  </p:slideViewPr>
  <p:notesTextViewPr>
    <p:cViewPr>
      <p:scale>
        <a:sx n="1" d="1"/>
        <a:sy n="1" d="1"/>
      </p:scale>
      <p:origin x="0" y="-96"/>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F07771-3FAA-4D43-A059-9A7D838C2880}" type="datetimeFigureOut">
              <a:rPr lang="en-US" smtClean="0"/>
              <a:t>5/18/2020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8B68C18-1BF1-F447-95ED-60EAAE35426E}" type="slidenum">
              <a:rPr lang="en-US" smtClean="0"/>
              <a:t>‹#›</a:t>
            </a:fld>
            <a:endParaRPr lang="en-US"/>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welcome to this encore presentation of “We’re on the Road to Somewhere: Navigating Your ArchivesSpace Implementation.” An earlier version of this presentation was presented </a:t>
            </a:r>
            <a:r>
              <a:rPr lang="en-US"/>
              <a:t>at </a:t>
            </a:r>
            <a:r>
              <a:rPr lang="en-US" smtClean="0"/>
              <a:t>last </a:t>
            </a:r>
            <a:r>
              <a:rPr lang="en-US" dirty="0"/>
              <a:t>year’s online forum, and we decided to present it again based on interest shown from new registrants when we were soliciting ideas for new topics.</a:t>
            </a:r>
          </a:p>
          <a:p>
            <a:endParaRPr lang="en-US" dirty="0"/>
          </a:p>
          <a:p>
            <a:r>
              <a:rPr lang="en-US" dirty="0"/>
              <a:t>The title – we’re on the road to somewhere – was inspired by the Talking Head’s song, “The Road to Nowhere” – which might be how an implementation can sometimes feel. So we are here to put a positive spin on things and give you some tips to help get your implementation on a roadmap to somewhere.</a:t>
            </a:r>
          </a:p>
        </p:txBody>
      </p:sp>
      <p:sp>
        <p:nvSpPr>
          <p:cNvPr id="4" name="Slide Number Placeholder 3"/>
          <p:cNvSpPr>
            <a:spLocks noGrp="1"/>
          </p:cNvSpPr>
          <p:nvPr>
            <p:ph type="sldNum" sz="quarter" idx="5"/>
          </p:nvPr>
        </p:nvSpPr>
        <p:spPr/>
        <p:txBody>
          <a:bodyPr/>
          <a:lstStyle/>
          <a:p>
            <a:fld id="{68B68C18-1BF1-F447-95ED-60EAAE35426E}" type="slidenum">
              <a:rPr lang="en-US" smtClean="0"/>
              <a:t>1</a:t>
            </a:fld>
            <a:endParaRPr lang="en-US"/>
          </a:p>
        </p:txBody>
      </p:sp>
    </p:spTree>
    <p:extLst>
      <p:ext uri="{BB962C8B-B14F-4D97-AF65-F5344CB8AC3E}">
        <p14:creationId xmlns:p14="http://schemas.microsoft.com/office/powerpoint/2010/main" val="1698034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10</a:t>
            </a:fld>
            <a:endParaRPr lang="en-US"/>
          </a:p>
        </p:txBody>
      </p:sp>
    </p:spTree>
    <p:extLst>
      <p:ext uri="{BB962C8B-B14F-4D97-AF65-F5344CB8AC3E}">
        <p14:creationId xmlns:p14="http://schemas.microsoft.com/office/powerpoint/2010/main" val="1448202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stop on our implementation road map is to identify your hopes and dreams for using ArchivesSpace. And one way you could do that is to ask yourself some questions.</a:t>
            </a:r>
          </a:p>
          <a:p>
            <a:endParaRPr lang="en-US" dirty="0"/>
          </a:p>
          <a:p>
            <a:r>
              <a:rPr lang="en-US" dirty="0"/>
              <a:t>Why did you decide to use ArchivesSpace? Perhaps you didn’t decide; someone just told you to. Or perhaps it’s because your current system will no longer be supported, think about what else you can gain from using ArchivesSpace. What features do you like about it? What functionality will add value to what you already do?</a:t>
            </a:r>
          </a:p>
          <a:p>
            <a:endParaRPr lang="en-US" dirty="0"/>
          </a:p>
          <a:p>
            <a:r>
              <a:rPr lang="en-US" dirty="0"/>
              <a:t>Can’t really answer these questions because you don’t know anything about ArchivesSpace at all? Check out the ArchivesSpace sandbox. It gives you access to both the staff and public interfaces. Practice inputting one of your finding aids. Take a look at how it displays on the public user interface.</a:t>
            </a:r>
          </a:p>
          <a:p>
            <a:endParaRPr lang="en-US" dirty="0"/>
          </a:p>
          <a:p>
            <a:r>
              <a:rPr lang="en-US" dirty="0"/>
              <a:t>Another question: do you plan on adding legacy data to ArchivesSpace, or will you start from scratch? Either way, will you finally have an opportunity to flesh out some description? Or to clean up some data beforehand?</a:t>
            </a:r>
          </a:p>
          <a:p>
            <a:endParaRPr lang="en-US" dirty="0"/>
          </a:p>
          <a:p>
            <a:r>
              <a:rPr lang="en-US" dirty="0"/>
              <a:t>Based on what you’re learning about ArchivesSpace, does it looks like you’ll be able to do anything new or improved, for either researchers or staff? For example, we’ve heard from a few archives that they decided to include accessioning as part of their ArchivesSpace tasks, when in the past, accession records had been kept in a separate system. </a:t>
            </a:r>
          </a:p>
          <a:p>
            <a:pPr marL="173422" indent="-173422">
              <a:buFontTx/>
              <a:buChar char="-"/>
            </a:pPr>
            <a:r>
              <a:rPr lang="en-US" dirty="0"/>
              <a:t>What about being able to link your description records to digital objects that you already have posted elsewhere, such as in </a:t>
            </a:r>
            <a:r>
              <a:rPr lang="en-US" dirty="0" err="1"/>
              <a:t>CONTENTdm</a:t>
            </a:r>
            <a:r>
              <a:rPr lang="en-US" dirty="0"/>
              <a:t> or on Flickr? </a:t>
            </a:r>
          </a:p>
          <a:p>
            <a:pPr marL="173422" indent="-173422">
              <a:buFontTx/>
              <a:buChar char="-"/>
            </a:pPr>
            <a:r>
              <a:rPr lang="en-US" dirty="0"/>
              <a:t>Could there be any changes to staff processes, such as more consistent and complete data entry?</a:t>
            </a:r>
          </a:p>
          <a:p>
            <a:pPr marL="173422" indent="-173422">
              <a:buFontTx/>
              <a:buChar char="-"/>
            </a:pPr>
            <a:endParaRPr lang="en-US" dirty="0"/>
          </a:p>
          <a:p>
            <a:pPr marL="0" indent="0">
              <a:buFontTx/>
              <a:buNone/>
            </a:pPr>
            <a:r>
              <a:rPr lang="en-US" dirty="0"/>
              <a:t>ArchivesSpace could be an opportunity to integrate with other systems, such as a digital object system, your ILS, or Aeon.</a:t>
            </a:r>
          </a:p>
          <a:p>
            <a:pPr defTabSz="924916">
              <a:defRPr/>
            </a:pP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11</a:t>
            </a:fld>
            <a:endParaRPr lang="en-US"/>
          </a:p>
        </p:txBody>
      </p:sp>
    </p:spTree>
    <p:extLst>
      <p:ext uri="{BB962C8B-B14F-4D97-AF65-F5344CB8AC3E}">
        <p14:creationId xmlns:p14="http://schemas.microsoft.com/office/powerpoint/2010/main" val="2707672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ArchivesSpace sandbox: http://archivesspace.org/application/sandbox </a:t>
            </a:r>
          </a:p>
          <a:p>
            <a:endParaRPr lang="en-US" dirty="0"/>
          </a:p>
          <a:p>
            <a:r>
              <a:rPr lang="en-US" dirty="0"/>
              <a:t>Also take a look at new version features</a:t>
            </a:r>
          </a:p>
          <a:p>
            <a:pPr defTabSz="924916">
              <a:defRPr/>
            </a:pP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12</a:t>
            </a:fld>
            <a:endParaRPr lang="en-US"/>
          </a:p>
        </p:txBody>
      </p:sp>
    </p:spTree>
    <p:extLst>
      <p:ext uri="{BB962C8B-B14F-4D97-AF65-F5344CB8AC3E}">
        <p14:creationId xmlns:p14="http://schemas.microsoft.com/office/powerpoint/2010/main" val="538829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more tech-savvy</a:t>
            </a:r>
          </a:p>
        </p:txBody>
      </p:sp>
      <p:sp>
        <p:nvSpPr>
          <p:cNvPr id="4" name="Slide Number Placeholder 3"/>
          <p:cNvSpPr>
            <a:spLocks noGrp="1"/>
          </p:cNvSpPr>
          <p:nvPr>
            <p:ph type="sldNum" sz="quarter" idx="5"/>
          </p:nvPr>
        </p:nvSpPr>
        <p:spPr/>
        <p:txBody>
          <a:bodyPr/>
          <a:lstStyle/>
          <a:p>
            <a:fld id="{68B68C18-1BF1-F447-95ED-60EAAE35426E}" type="slidenum">
              <a:rPr lang="en-US" smtClean="0"/>
              <a:t>13</a:t>
            </a:fld>
            <a:endParaRPr lang="en-US"/>
          </a:p>
        </p:txBody>
      </p:sp>
    </p:spTree>
    <p:extLst>
      <p:ext uri="{BB962C8B-B14F-4D97-AF65-F5344CB8AC3E}">
        <p14:creationId xmlns:p14="http://schemas.microsoft.com/office/powerpoint/2010/main" val="2694416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done some brainstorming on what you would like to gain from ArchivesSpace, flip those hopes and dreams into specific goal statements. These questions could help you specify exactly what your objectives are for ArchivesSpace. </a:t>
            </a:r>
          </a:p>
          <a:p>
            <a:endParaRPr lang="en-US" dirty="0"/>
          </a:p>
          <a:p>
            <a:pPr marL="173422" indent="-173422">
              <a:buFontTx/>
              <a:buChar char="-"/>
            </a:pPr>
            <a:r>
              <a:rPr lang="en-US" dirty="0"/>
              <a:t>What new or improved services can you offer to researchers?</a:t>
            </a:r>
          </a:p>
          <a:p>
            <a:pPr marL="173422" indent="-173422">
              <a:buFontTx/>
              <a:buChar char="-"/>
            </a:pPr>
            <a:r>
              <a:rPr lang="en-US" dirty="0"/>
              <a:t>And also, what new or improved functionality can you offer to archives staff? – substantial user group that </a:t>
            </a:r>
            <a:r>
              <a:rPr lang="en-US" dirty="0" err="1"/>
              <a:t>Aspace</a:t>
            </a:r>
            <a:r>
              <a:rPr lang="en-US" dirty="0"/>
              <a:t> will meet the needs of</a:t>
            </a:r>
          </a:p>
          <a:p>
            <a:pPr defTabSz="924916">
              <a:defRPr/>
            </a:pP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14</a:t>
            </a:fld>
            <a:endParaRPr lang="en-US"/>
          </a:p>
        </p:txBody>
      </p:sp>
    </p:spTree>
    <p:extLst>
      <p:ext uri="{BB962C8B-B14F-4D97-AF65-F5344CB8AC3E}">
        <p14:creationId xmlns:p14="http://schemas.microsoft.com/office/powerpoint/2010/main" val="984644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defined goal statements:</a:t>
            </a:r>
          </a:p>
          <a:p>
            <a:endParaRPr lang="en-US" dirty="0"/>
          </a:p>
          <a:p>
            <a:pPr marL="173422" indent="-173422">
              <a:buFontTx/>
              <a:buChar char="-"/>
            </a:pPr>
            <a:r>
              <a:rPr lang="en-US" dirty="0"/>
              <a:t>‘One stop shop’ archival management system that will manage accession records, resource records/finding aids, and links to digital objects all in one place</a:t>
            </a:r>
          </a:p>
          <a:p>
            <a:pPr marL="173422" indent="-173422">
              <a:buFontTx/>
              <a:buChar char="-"/>
            </a:pPr>
            <a:endParaRPr lang="en-US" dirty="0"/>
          </a:p>
          <a:p>
            <a:pPr marL="173422" indent="-173422">
              <a:buFontTx/>
              <a:buChar char="-"/>
            </a:pPr>
            <a:r>
              <a:rPr lang="en-US" dirty="0"/>
              <a:t>Provide a front-end interface for patrons to perform self-directed research, and discover collections easily and efficiently</a:t>
            </a:r>
          </a:p>
          <a:p>
            <a:pPr marL="173422" indent="-173422">
              <a:buFontTx/>
              <a:buChar char="-"/>
            </a:pPr>
            <a:endParaRPr lang="en-US" dirty="0"/>
          </a:p>
          <a:p>
            <a:pPr marL="173422" indent="-173422">
              <a:buFontTx/>
              <a:buChar char="-"/>
            </a:pPr>
            <a:r>
              <a:rPr lang="en-US" dirty="0"/>
              <a:t>Decrease staff time spent on answering repetitive reference questions</a:t>
            </a:r>
          </a:p>
          <a:p>
            <a:pPr marL="173422" indent="-173422">
              <a:buFontTx/>
              <a:buChar char="-"/>
            </a:pPr>
            <a:endParaRPr lang="en-US" dirty="0"/>
          </a:p>
          <a:p>
            <a:pPr marL="0" indent="0">
              <a:buFontTx/>
              <a:buNone/>
            </a:pPr>
            <a:r>
              <a:rPr lang="en-US" dirty="0"/>
              <a:t>Goal statements should have some sort of measurability in – see improvement – think about what you can measure down the road to know if you met your goals</a:t>
            </a:r>
          </a:p>
          <a:p>
            <a:pPr defTabSz="924916">
              <a:defRPr/>
            </a:pP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15</a:t>
            </a:fld>
            <a:endParaRPr lang="en-US"/>
          </a:p>
        </p:txBody>
      </p:sp>
    </p:spTree>
    <p:extLst>
      <p:ext uri="{BB962C8B-B14F-4D97-AF65-F5344CB8AC3E}">
        <p14:creationId xmlns:p14="http://schemas.microsoft.com/office/powerpoint/2010/main" val="2426307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your goals planned out, you’ll want to decide on what content you’ll get started with in ArchivesSpace that’s going to satisfy those goals.</a:t>
            </a:r>
          </a:p>
          <a:p>
            <a:endParaRPr lang="en-US" dirty="0"/>
          </a:p>
          <a:p>
            <a:r>
              <a:rPr lang="en-US" dirty="0"/>
              <a:t>Is cutting down on reference questions a goal for you? Then look to work on commonly used materials or descriptions that only exist on paper, or materials that your organization is known for.</a:t>
            </a:r>
          </a:p>
          <a:p>
            <a:endParaRPr lang="en-US" dirty="0"/>
          </a:p>
          <a:p>
            <a:r>
              <a:rPr lang="en-US" dirty="0"/>
              <a:t>Need to increase archives use? Then work on descriptions for hidden collections and digitized objects.</a:t>
            </a:r>
          </a:p>
          <a:p>
            <a:endParaRPr lang="en-US" dirty="0"/>
          </a:p>
          <a:p>
            <a:r>
              <a:rPr lang="en-US" dirty="0"/>
              <a:t>Just need to get some content into ArchivesSpace? Work on descriptions or collections that are updated often. Or perhaps a donor included some financial support for description work. Or what’s ‘easiest’ to get into ArchivesSpace based on its format or content?</a:t>
            </a:r>
          </a:p>
          <a:p>
            <a:pPr defTabSz="924916">
              <a:defRPr/>
            </a:pP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16</a:t>
            </a:fld>
            <a:endParaRPr lang="en-US"/>
          </a:p>
        </p:txBody>
      </p:sp>
    </p:spTree>
    <p:extLst>
      <p:ext uri="{BB962C8B-B14F-4D97-AF65-F5344CB8AC3E}">
        <p14:creationId xmlns:p14="http://schemas.microsoft.com/office/powerpoint/2010/main" val="3681177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prioritized the content you’re going to start with in ArchivesSpace, decide on which types of ArchivesSpace records that you’re going to use for that content…</a:t>
            </a:r>
          </a:p>
        </p:txBody>
      </p:sp>
      <p:sp>
        <p:nvSpPr>
          <p:cNvPr id="4" name="Slide Number Placeholder 3"/>
          <p:cNvSpPr>
            <a:spLocks noGrp="1"/>
          </p:cNvSpPr>
          <p:nvPr>
            <p:ph type="sldNum" sz="quarter" idx="10"/>
          </p:nvPr>
        </p:nvSpPr>
        <p:spPr/>
        <p:txBody>
          <a:bodyPr/>
          <a:lstStyle/>
          <a:p>
            <a:fld id="{68B68C18-1BF1-F447-95ED-60EAAE35426E}" type="slidenum">
              <a:rPr lang="en-US" smtClean="0"/>
              <a:t>17</a:t>
            </a:fld>
            <a:endParaRPr lang="en-US"/>
          </a:p>
        </p:txBody>
      </p:sp>
    </p:spTree>
    <p:extLst>
      <p:ext uri="{BB962C8B-B14F-4D97-AF65-F5344CB8AC3E}">
        <p14:creationId xmlns:p14="http://schemas.microsoft.com/office/powerpoint/2010/main" val="2863167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because that could also determine additional pit stops you’ll have to make along the way. Some pit stops might be short; some might longer</a:t>
            </a:r>
          </a:p>
          <a:p>
            <a:endParaRPr lang="en-US" dirty="0"/>
          </a:p>
          <a:p>
            <a:r>
              <a:rPr lang="en-US" dirty="0"/>
              <a:t>For example:</a:t>
            </a:r>
          </a:p>
          <a:p>
            <a:pPr marL="173422" indent="-173422">
              <a:buFontTx/>
              <a:buChar char="-"/>
            </a:pPr>
            <a:r>
              <a:rPr lang="en-US" dirty="0"/>
              <a:t>Interested in using name authorities and subject records in ArchivesSpace? Take a little bit of time to learn the </a:t>
            </a:r>
            <a:r>
              <a:rPr lang="en-US" dirty="0" err="1"/>
              <a:t>LCNAF</a:t>
            </a:r>
            <a:r>
              <a:rPr lang="en-US" dirty="0"/>
              <a:t> import plugin that comes built into ArchivesSpace. It allows you to import names and subjects from the Library of Congress directly into ArchivesSpace.</a:t>
            </a:r>
          </a:p>
          <a:p>
            <a:pPr marL="173422" indent="-173422">
              <a:buFontTx/>
              <a:buChar char="-"/>
            </a:pPr>
            <a:endParaRPr lang="en-US" dirty="0"/>
          </a:p>
          <a:p>
            <a:pPr marL="173422" indent="-173422">
              <a:buFontTx/>
              <a:buChar char="-"/>
            </a:pPr>
            <a:r>
              <a:rPr lang="en-US" dirty="0"/>
              <a:t>Do you have plans to use the top container records? Then you might want to consider barcoding your boxes and other containers if you would like to take full advantage of the functionalities available with top containers.</a:t>
            </a:r>
          </a:p>
          <a:p>
            <a:pPr marL="173422" indent="-173422">
              <a:buFontTx/>
              <a:buChar char="-"/>
            </a:pPr>
            <a:endParaRPr lang="en-US" dirty="0"/>
          </a:p>
          <a:p>
            <a:pPr marL="173422" indent="-173422">
              <a:buFontTx/>
              <a:buChar char="-"/>
            </a:pPr>
            <a:r>
              <a:rPr lang="en-US" dirty="0"/>
              <a:t>ArchivesSpace does math! The space calculator could figure out where there is free space in your archive for new acquisitions, increments, but one of the things you’ll have to do ahead of time is map out your storage area.</a:t>
            </a:r>
          </a:p>
          <a:p>
            <a:pPr marL="173422" indent="-173422">
              <a:buFontTx/>
              <a:buChar char="-"/>
            </a:pPr>
            <a:endParaRPr lang="en-US" dirty="0"/>
          </a:p>
          <a:p>
            <a:pPr marL="173422" indent="-173422">
              <a:buFontTx/>
              <a:buChar char="-"/>
            </a:pPr>
            <a:r>
              <a:rPr lang="en-US" dirty="0"/>
              <a:t>Event records are a great way to record actions that are taken upon ArchivesSpace records. Decide ahead of time which event records staff should work with to support consistent data entry and workflows.</a:t>
            </a:r>
          </a:p>
          <a:p>
            <a:pPr marL="173422" indent="-173422">
              <a:buFontTx/>
              <a:buChar char="-"/>
            </a:pPr>
            <a:endParaRPr lang="en-US" dirty="0"/>
          </a:p>
          <a:p>
            <a:pPr defTabSz="924916">
              <a:defRPr/>
            </a:pP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18</a:t>
            </a:fld>
            <a:endParaRPr lang="en-US"/>
          </a:p>
        </p:txBody>
      </p:sp>
    </p:spTree>
    <p:extLst>
      <p:ext uri="{BB962C8B-B14F-4D97-AF65-F5344CB8AC3E}">
        <p14:creationId xmlns:p14="http://schemas.microsoft.com/office/powerpoint/2010/main" val="2093909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stop on our road map: creating a project plan</a:t>
            </a:r>
          </a:p>
          <a:p>
            <a:endParaRPr lang="en-US" dirty="0"/>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19</a:t>
            </a:fld>
            <a:endParaRPr lang="en-US"/>
          </a:p>
        </p:txBody>
      </p:sp>
    </p:spTree>
    <p:extLst>
      <p:ext uri="{BB962C8B-B14F-4D97-AF65-F5344CB8AC3E}">
        <p14:creationId xmlns:p14="http://schemas.microsoft.com/office/powerpoint/2010/main" val="2586168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this is an encore presentation, created by myself, Anne Marie Lyons, Madeline Sheldon, LYRASIS member representative. Madeline is unable to present this week, so I will be doing the presentation myself. The presentation has been updated with new information and to reflect changes in content since last year.</a:t>
            </a:r>
          </a:p>
        </p:txBody>
      </p:sp>
      <p:sp>
        <p:nvSpPr>
          <p:cNvPr id="4" name="Slide Number Placeholder 3"/>
          <p:cNvSpPr>
            <a:spLocks noGrp="1"/>
          </p:cNvSpPr>
          <p:nvPr>
            <p:ph type="sldNum" sz="quarter" idx="5"/>
          </p:nvPr>
        </p:nvSpPr>
        <p:spPr/>
        <p:txBody>
          <a:bodyPr/>
          <a:lstStyle/>
          <a:p>
            <a:fld id="{68B68C18-1BF1-F447-95ED-60EAAE35426E}" type="slidenum">
              <a:rPr lang="en-US" smtClean="0"/>
              <a:t>2</a:t>
            </a:fld>
            <a:endParaRPr lang="en-US"/>
          </a:p>
        </p:txBody>
      </p:sp>
    </p:spTree>
    <p:extLst>
      <p:ext uri="{BB962C8B-B14F-4D97-AF65-F5344CB8AC3E}">
        <p14:creationId xmlns:p14="http://schemas.microsoft.com/office/powerpoint/2010/main" val="1879609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After or while you’re figuring out your goals and deciding on the content that you want to put into ArchivesSpace, we highly recommend that you start writing up some form of a project plan.</a:t>
            </a:r>
          </a:p>
          <a:p>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20</a:t>
            </a:fld>
            <a:endParaRPr lang="en-US"/>
          </a:p>
        </p:txBody>
      </p:sp>
    </p:spTree>
    <p:extLst>
      <p:ext uri="{BB962C8B-B14F-4D97-AF65-F5344CB8AC3E}">
        <p14:creationId xmlns:p14="http://schemas.microsoft.com/office/powerpoint/2010/main" val="1356306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project plan will identify:</a:t>
            </a:r>
          </a:p>
          <a:p>
            <a:endParaRPr lang="en-US" dirty="0"/>
          </a:p>
          <a:p>
            <a:r>
              <a:rPr lang="en-US" dirty="0"/>
              <a:t>Who – who will you need, in your department? In other departments? IT? Third party for server-hosting. Outside of your organization, especially if you are a lone arranger?</a:t>
            </a:r>
          </a:p>
          <a:p>
            <a:endParaRPr lang="en-US" dirty="0"/>
          </a:p>
          <a:p>
            <a:r>
              <a:rPr lang="en-US" dirty="0"/>
              <a:t>What – what you will need – what tools and resources</a:t>
            </a:r>
          </a:p>
          <a:p>
            <a:endParaRPr lang="en-US" dirty="0"/>
          </a:p>
          <a:p>
            <a:r>
              <a:rPr lang="en-US" dirty="0"/>
              <a:t>When – do you have deadlines? For legacy data input? For new content input? For ‘going live’ with the public interface? Identify your work schedule in the project plan.</a:t>
            </a:r>
          </a:p>
          <a:p>
            <a:endParaRPr lang="en-US" dirty="0"/>
          </a:p>
          <a:p>
            <a:r>
              <a:rPr lang="en-US" dirty="0"/>
              <a:t>How – How will you meet your goals? What will be your priorities? What will you work on first? What is your step-by-step process?</a:t>
            </a:r>
          </a:p>
          <a:p>
            <a:endParaRPr lang="en-US" dirty="0"/>
          </a:p>
          <a:p>
            <a:r>
              <a:rPr lang="en-US" dirty="0"/>
              <a:t>Why – Which goal is each of your priorities helping you satisfy?</a:t>
            </a:r>
          </a:p>
          <a:p>
            <a:endParaRPr lang="en-US" dirty="0"/>
          </a:p>
          <a:p>
            <a:r>
              <a:rPr lang="en-US" dirty="0"/>
              <a:t>And we’ll assume the Where is your work space</a:t>
            </a:r>
          </a:p>
          <a:p>
            <a:pPr defTabSz="924916">
              <a:defRPr/>
            </a:pP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21</a:t>
            </a:fld>
            <a:endParaRPr lang="en-US"/>
          </a:p>
        </p:txBody>
      </p:sp>
    </p:spTree>
    <p:extLst>
      <p:ext uri="{BB962C8B-B14F-4D97-AF65-F5344CB8AC3E}">
        <p14:creationId xmlns:p14="http://schemas.microsoft.com/office/powerpoint/2010/main" val="265858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This is a snippet from an assessment questionnaire that Atlas uses with institutions to start devising a project plan – we have questions in here about data expectations, types of materials we’ll be working with, how formally organized the implementation will be, timeline, and what the plans are for the public interface.</a:t>
            </a:r>
          </a:p>
          <a:p>
            <a:pPr defTabSz="924916">
              <a:defRPr/>
            </a:pP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22</a:t>
            </a:fld>
            <a:endParaRPr lang="en-US"/>
          </a:p>
        </p:txBody>
      </p:sp>
    </p:spTree>
    <p:extLst>
      <p:ext uri="{BB962C8B-B14F-4D97-AF65-F5344CB8AC3E}">
        <p14:creationId xmlns:p14="http://schemas.microsoft.com/office/powerpoint/2010/main" val="855617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think about how much of a project plan do you need? Some questions to ask:</a:t>
            </a:r>
          </a:p>
          <a:p>
            <a:endParaRPr lang="en-US" dirty="0"/>
          </a:p>
          <a:p>
            <a:r>
              <a:rPr lang="en-US" dirty="0"/>
              <a:t>Do you have anyone else helping you?</a:t>
            </a:r>
          </a:p>
          <a:p>
            <a:endParaRPr lang="en-US" dirty="0"/>
          </a:p>
          <a:p>
            <a:r>
              <a:rPr lang="en-US" dirty="0"/>
              <a:t>How formal should you be? Do you have a large team of people helping out, who will be organized into tasks forces, responsible for phases of adoption? Need a formal plan.</a:t>
            </a:r>
          </a:p>
          <a:p>
            <a:endParaRPr lang="en-US" dirty="0"/>
          </a:p>
          <a:p>
            <a:r>
              <a:rPr lang="en-US" dirty="0"/>
              <a:t>Or is it just you?</a:t>
            </a:r>
          </a:p>
          <a:p>
            <a:endParaRPr lang="en-US" dirty="0"/>
          </a:p>
          <a:p>
            <a:r>
              <a:rPr lang="en-US" dirty="0"/>
              <a:t>Do you have deadlines or scheduled milestones that you have to be accountable for? A project plan will keep you on track.</a:t>
            </a:r>
          </a:p>
          <a:p>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23</a:t>
            </a:fld>
            <a:endParaRPr lang="en-US"/>
          </a:p>
        </p:txBody>
      </p:sp>
    </p:spTree>
    <p:extLst>
      <p:ext uri="{BB962C8B-B14F-4D97-AF65-F5344CB8AC3E}">
        <p14:creationId xmlns:p14="http://schemas.microsoft.com/office/powerpoint/2010/main" val="1962135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 matter what your answers are to the questions on the previous page, we highly recommend the following:</a:t>
            </a:r>
          </a:p>
          <a:p>
            <a:endParaRPr lang="en-US" dirty="0"/>
          </a:p>
          <a:p>
            <a:pPr marL="231229" indent="-231229">
              <a:buAutoNum type="arabicPeriod"/>
            </a:pPr>
            <a:r>
              <a:rPr lang="en-US" dirty="0"/>
              <a:t>Definitely create a project plan</a:t>
            </a:r>
          </a:p>
          <a:p>
            <a:pPr marL="231229" indent="-231229">
              <a:buAutoNum type="arabicPeriod"/>
            </a:pPr>
            <a:endParaRPr lang="en-US" dirty="0"/>
          </a:p>
          <a:p>
            <a:pPr marL="231229" indent="-231229">
              <a:buAutoNum type="arabicPeriod"/>
            </a:pPr>
            <a:r>
              <a:rPr lang="en-US" dirty="0"/>
              <a:t>Write out your goal statements at the beginning of that project plan, because the plan is going to outline specifically how you will reach those goals. You can do a project plan per goal statement, if that makes sense.</a:t>
            </a:r>
          </a:p>
          <a:p>
            <a:pPr marL="231229" indent="-231229">
              <a:buAutoNum type="arabicPeriod"/>
            </a:pPr>
            <a:endParaRPr lang="en-US" dirty="0"/>
          </a:p>
          <a:p>
            <a:pPr marL="231229" indent="-231229">
              <a:buAutoNum type="arabicPeriod"/>
            </a:pPr>
            <a:r>
              <a:rPr lang="en-US" dirty="0"/>
              <a:t>Identify and order your priorities – you cannot work on everything at once, so decide how you will prioritize – what’s most important? What’s most convenient? What do you have funding for?</a:t>
            </a:r>
          </a:p>
          <a:p>
            <a:r>
              <a:rPr lang="en-US" dirty="0"/>
              <a:t>- Once you have your priorities straight, use them as the outline for your project plan.</a:t>
            </a:r>
          </a:p>
          <a:p>
            <a:pPr marL="231229" indent="-231229">
              <a:buAutoNum type="arabicPeriod"/>
            </a:pPr>
            <a:endParaRPr lang="en-US" dirty="0"/>
          </a:p>
          <a:p>
            <a:r>
              <a:rPr lang="en-US" dirty="0"/>
              <a:t>4.    Identify your human resources: staff members who will have roles in the implementation. </a:t>
            </a:r>
          </a:p>
          <a:p>
            <a:r>
              <a:rPr lang="en-US" dirty="0"/>
              <a:t>- Or if you are a lone arranger, who are your external contacts? Look to professional chapters, especially local ones. Can you do a site visit? </a:t>
            </a:r>
          </a:p>
          <a:p>
            <a:r>
              <a:rPr lang="en-US" dirty="0"/>
              <a:t>- Also identify other repositories that are similar to yours or have similar collections. How they are doing things? Look at their public interface. How are they doing description? Which ArchivesSpace fields are they using?</a:t>
            </a:r>
          </a:p>
          <a:p>
            <a:endParaRPr lang="en-US" dirty="0"/>
          </a:p>
          <a:p>
            <a:r>
              <a:rPr lang="en-US" dirty="0"/>
              <a:t>5.    Finally, commit to a schedule to work on the implementation. Setting automatically recurring meetings is one of the best ways to do that. Get it on your calendar. Weekly, if possible.</a:t>
            </a:r>
          </a:p>
          <a:p>
            <a:pPr defTabSz="924916">
              <a:defRPr/>
            </a:pP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24</a:t>
            </a:fld>
            <a:endParaRPr lang="en-US"/>
          </a:p>
        </p:txBody>
      </p:sp>
    </p:spTree>
    <p:extLst>
      <p:ext uri="{BB962C8B-B14F-4D97-AF65-F5344CB8AC3E}">
        <p14:creationId xmlns:p14="http://schemas.microsoft.com/office/powerpoint/2010/main" val="1824316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go through all of this trouble?</a:t>
            </a:r>
          </a:p>
          <a:p>
            <a:endParaRPr lang="en-US" dirty="0"/>
          </a:p>
          <a:p>
            <a:pPr marL="231229" indent="-231229">
              <a:buAutoNum type="arabicPeriod"/>
            </a:pPr>
            <a:r>
              <a:rPr lang="en-US" dirty="0"/>
              <a:t>It keeps you organized</a:t>
            </a:r>
          </a:p>
          <a:p>
            <a:pPr marL="231229" indent="-231229">
              <a:buAutoNum type="arabicPeriod"/>
            </a:pPr>
            <a:endParaRPr lang="en-US" dirty="0"/>
          </a:p>
          <a:p>
            <a:pPr marL="231229" indent="-231229">
              <a:buAutoNum type="arabicPeriod"/>
            </a:pPr>
            <a:r>
              <a:rPr lang="en-US" dirty="0"/>
              <a:t>It keeps you moving</a:t>
            </a:r>
          </a:p>
          <a:p>
            <a:pPr marL="231229" indent="-231229">
              <a:buAutoNum type="arabicPeriod"/>
            </a:pPr>
            <a:endParaRPr lang="en-US" dirty="0"/>
          </a:p>
          <a:p>
            <a:pPr marL="231229" indent="-231229">
              <a:buAutoNum type="arabicPeriod"/>
            </a:pPr>
            <a:r>
              <a:rPr lang="en-US" dirty="0"/>
              <a:t>If you do have to stop implementation work because of other projects, it’ll be much easier to know where you left off when you can get back to ArchivesSpace</a:t>
            </a:r>
          </a:p>
          <a:p>
            <a:pPr marL="231229" indent="-231229">
              <a:buAutoNum type="arabicPeriod"/>
            </a:pPr>
            <a:endParaRPr lang="en-US" dirty="0"/>
          </a:p>
          <a:p>
            <a:pPr marL="231229" indent="-231229">
              <a:buAutoNum type="arabicPeriod"/>
            </a:pPr>
            <a:r>
              <a:rPr lang="en-US" dirty="0"/>
              <a:t>It makes your implementation work visible. Because it is work, and it will take up your time. </a:t>
            </a:r>
          </a:p>
          <a:p>
            <a:pPr marL="0" indent="0">
              <a:buNone/>
            </a:pPr>
            <a:r>
              <a:rPr lang="en-US" dirty="0"/>
              <a:t>- And, you never know what could come of it: a journal article, a new implementation process to share with others?</a:t>
            </a:r>
          </a:p>
          <a:p>
            <a:pPr marL="231229" indent="-231229">
              <a:buAutoNum type="arabicPeriod"/>
            </a:pPr>
            <a:endParaRPr lang="en-US" dirty="0"/>
          </a:p>
          <a:p>
            <a:pPr marL="0" indent="0">
              <a:buNone/>
            </a:pPr>
            <a:r>
              <a:rPr lang="en-US" dirty="0"/>
              <a:t>5.   You should also use the project plan to document your decisions, and that documentation will be one of your end products of your ArchivesSpace implementation.</a:t>
            </a:r>
          </a:p>
          <a:p>
            <a:pPr marL="231229" indent="-231229">
              <a:buAutoNum type="arabicPeriod"/>
            </a:pPr>
            <a:endParaRPr lang="en-US" dirty="0"/>
          </a:p>
          <a:p>
            <a:r>
              <a:rPr lang="en-US" dirty="0"/>
              <a:t>SAA’s Collection and Management section has a collection of links to various manuals created by </a:t>
            </a:r>
            <a:r>
              <a:rPr lang="en-US" dirty="0" err="1"/>
              <a:t>ArchiveSpace</a:t>
            </a:r>
            <a:r>
              <a:rPr lang="en-US" dirty="0"/>
              <a:t> users</a:t>
            </a:r>
          </a:p>
          <a:p>
            <a:pPr defTabSz="924916">
              <a:defRPr/>
            </a:pP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25</a:t>
            </a:fld>
            <a:endParaRPr lang="en-US"/>
          </a:p>
        </p:txBody>
      </p:sp>
    </p:spTree>
    <p:extLst>
      <p:ext uri="{BB962C8B-B14F-4D97-AF65-F5344CB8AC3E}">
        <p14:creationId xmlns:p14="http://schemas.microsoft.com/office/powerpoint/2010/main" val="548177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26</a:t>
            </a:fld>
            <a:endParaRPr lang="en-US"/>
          </a:p>
        </p:txBody>
      </p:sp>
    </p:spTree>
    <p:extLst>
      <p:ext uri="{BB962C8B-B14F-4D97-AF65-F5344CB8AC3E}">
        <p14:creationId xmlns:p14="http://schemas.microsoft.com/office/powerpoint/2010/main" val="335710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27</a:t>
            </a:fld>
            <a:endParaRPr lang="en-US"/>
          </a:p>
        </p:txBody>
      </p:sp>
    </p:spTree>
    <p:extLst>
      <p:ext uri="{BB962C8B-B14F-4D97-AF65-F5344CB8AC3E}">
        <p14:creationId xmlns:p14="http://schemas.microsoft.com/office/powerpoint/2010/main" val="133122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So here is an example of a project plan, organized by priorities to support the goal of cutting down on time spent on reference requests. The library is starting off with one of their most requested resources, and then moving on to other requested resources with descriptions that only exist in print.</a:t>
            </a:r>
          </a:p>
          <a:p>
            <a:pPr defTabSz="924916">
              <a:defRPr/>
            </a:pP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28</a:t>
            </a:fld>
            <a:endParaRPr lang="en-US"/>
          </a:p>
        </p:txBody>
      </p:sp>
    </p:spTree>
    <p:extLst>
      <p:ext uri="{BB962C8B-B14F-4D97-AF65-F5344CB8AC3E}">
        <p14:creationId xmlns:p14="http://schemas.microsoft.com/office/powerpoint/2010/main" val="1968414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We also use an online project management tool called Asana to track the progress of the project plan</a:t>
            </a:r>
          </a:p>
          <a:p>
            <a:pPr defTabSz="924916">
              <a:defRPr/>
            </a:pP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29</a:t>
            </a:fld>
            <a:endParaRPr lang="en-US"/>
          </a:p>
        </p:txBody>
      </p:sp>
    </p:spTree>
    <p:extLst>
      <p:ext uri="{BB962C8B-B14F-4D97-AF65-F5344CB8AC3E}">
        <p14:creationId xmlns:p14="http://schemas.microsoft.com/office/powerpoint/2010/main" val="1212743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We will get started with our ArchivesSpace implementation discussion by talking about how to identify your goals for ArchivesSpace.</a:t>
            </a:r>
          </a:p>
          <a:p>
            <a:pPr defTabSz="924916">
              <a:defRPr/>
            </a:pPr>
            <a:endParaRPr lang="en-US" dirty="0"/>
          </a:p>
          <a:p>
            <a:pPr defTabSz="924916">
              <a:defRPr/>
            </a:pPr>
            <a:r>
              <a:rPr lang="en-US" dirty="0"/>
              <a:t>We’ll then take those goals and put them into action by exploring project plans.</a:t>
            </a:r>
          </a:p>
          <a:p>
            <a:pPr defTabSz="924916">
              <a:defRPr/>
            </a:pPr>
            <a:endParaRPr lang="en-US" dirty="0"/>
          </a:p>
          <a:p>
            <a:pPr defTabSz="924916">
              <a:defRPr/>
            </a:pPr>
            <a:r>
              <a:rPr lang="en-US" dirty="0"/>
              <a:t>I’ll also discuss a number of different tools for getting your existing description data into ArchivesSpace.</a:t>
            </a:r>
          </a:p>
          <a:p>
            <a:pPr defTabSz="924916">
              <a:defRPr/>
            </a:pPr>
            <a:endParaRPr lang="en-US" dirty="0"/>
          </a:p>
          <a:p>
            <a:pPr defTabSz="924916">
              <a:defRPr/>
            </a:pPr>
            <a:r>
              <a:rPr lang="en-US" dirty="0"/>
              <a:t>If you’re new to ArchivesSpace, most likely you’ll want to take a look at some training materials.</a:t>
            </a:r>
          </a:p>
          <a:p>
            <a:pPr defTabSz="924916">
              <a:defRPr/>
            </a:pPr>
            <a:r>
              <a:rPr lang="en-US" dirty="0"/>
              <a:t/>
            </a:r>
            <a:br>
              <a:rPr lang="en-US" dirty="0"/>
            </a:br>
            <a:r>
              <a:rPr lang="en-US" dirty="0"/>
              <a:t>And then I’ll wrap up with some supportive community resources to know about.</a:t>
            </a:r>
          </a:p>
          <a:p>
            <a:pPr defTabSz="924916">
              <a:defRPr/>
            </a:pPr>
            <a:endParaRPr lang="en-US" dirty="0"/>
          </a:p>
          <a:p>
            <a:pPr defTabSz="924916">
              <a:defRPr/>
            </a:pPr>
            <a:r>
              <a:rPr lang="en-US" dirty="0"/>
              <a:t>I’ll be discussing these topics in a very lineal order. You’ll probably be doing things at the same time because certain areas are going to inform other areas.</a:t>
            </a:r>
          </a:p>
        </p:txBody>
      </p:sp>
      <p:sp>
        <p:nvSpPr>
          <p:cNvPr id="4" name="Slide Number Placeholder 3"/>
          <p:cNvSpPr>
            <a:spLocks noGrp="1"/>
          </p:cNvSpPr>
          <p:nvPr>
            <p:ph type="sldNum" sz="quarter" idx="10"/>
          </p:nvPr>
        </p:nvSpPr>
        <p:spPr/>
        <p:txBody>
          <a:bodyPr/>
          <a:lstStyle/>
          <a:p>
            <a:fld id="{68B68C18-1BF1-F447-95ED-60EAAE35426E}" type="slidenum">
              <a:rPr lang="en-US" smtClean="0"/>
              <a:t>3</a:t>
            </a:fld>
            <a:endParaRPr lang="en-US"/>
          </a:p>
        </p:txBody>
      </p:sp>
    </p:spTree>
    <p:extLst>
      <p:ext uri="{BB962C8B-B14F-4D97-AF65-F5344CB8AC3E}">
        <p14:creationId xmlns:p14="http://schemas.microsoft.com/office/powerpoint/2010/main" val="3605800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provides us with a workspace to create individual tasks for each priority and assign them to staff members, along with due dates. We can also add comments and upload files.</a:t>
            </a:r>
          </a:p>
          <a:p>
            <a:endParaRPr lang="en-US" dirty="0"/>
          </a:p>
          <a:p>
            <a:r>
              <a:rPr lang="en-US" dirty="0"/>
              <a:t>And that is a nice segue into other tools you’ll want to take a look at on your implementation roadmap.</a:t>
            </a:r>
          </a:p>
        </p:txBody>
      </p:sp>
      <p:sp>
        <p:nvSpPr>
          <p:cNvPr id="4" name="Slide Number Placeholder 3"/>
          <p:cNvSpPr>
            <a:spLocks noGrp="1"/>
          </p:cNvSpPr>
          <p:nvPr>
            <p:ph type="sldNum" sz="quarter" idx="10"/>
          </p:nvPr>
        </p:nvSpPr>
        <p:spPr/>
        <p:txBody>
          <a:bodyPr/>
          <a:lstStyle/>
          <a:p>
            <a:fld id="{68B68C18-1BF1-F447-95ED-60EAAE35426E}" type="slidenum">
              <a:rPr lang="en-US" smtClean="0"/>
              <a:t>30</a:t>
            </a:fld>
            <a:endParaRPr lang="en-US"/>
          </a:p>
        </p:txBody>
      </p:sp>
    </p:spTree>
    <p:extLst>
      <p:ext uri="{BB962C8B-B14F-4D97-AF65-F5344CB8AC3E}">
        <p14:creationId xmlns:p14="http://schemas.microsoft.com/office/powerpoint/2010/main" val="4248107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stop on our implementation road map: tools for importing legacy data. You might, probably, have previous data that you want to get into ArchivesSpace in order to have your descriptions in one place. </a:t>
            </a:r>
          </a:p>
        </p:txBody>
      </p:sp>
      <p:sp>
        <p:nvSpPr>
          <p:cNvPr id="4" name="Slide Number Placeholder 3"/>
          <p:cNvSpPr>
            <a:spLocks noGrp="1"/>
          </p:cNvSpPr>
          <p:nvPr>
            <p:ph type="sldNum" sz="quarter" idx="5"/>
          </p:nvPr>
        </p:nvSpPr>
        <p:spPr/>
        <p:txBody>
          <a:bodyPr/>
          <a:lstStyle/>
          <a:p>
            <a:fld id="{68B68C18-1BF1-F447-95ED-60EAAE35426E}" type="slidenum">
              <a:rPr lang="en-US" smtClean="0"/>
              <a:t>31</a:t>
            </a:fld>
            <a:endParaRPr lang="en-US"/>
          </a:p>
        </p:txBody>
      </p:sp>
    </p:spTree>
    <p:extLst>
      <p:ext uri="{BB962C8B-B14F-4D97-AF65-F5344CB8AC3E}">
        <p14:creationId xmlns:p14="http://schemas.microsoft.com/office/powerpoint/2010/main" val="727368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start importing legacy data, ask yourself the following questions: </a:t>
            </a:r>
          </a:p>
          <a:p>
            <a:endParaRPr lang="en-US" dirty="0"/>
          </a:p>
          <a:p>
            <a:pPr marL="228600" indent="-228600">
              <a:buAutoNum type="arabicParenR"/>
            </a:pPr>
            <a:r>
              <a:rPr lang="en-US" dirty="0"/>
              <a:t>What kinds of formats does my legacy system export? Some are easier to work with than others, in terms of their usability in other systems. CSV, XML, EAD can all potentially be imported into ArchivesSpace</a:t>
            </a:r>
          </a:p>
          <a:p>
            <a:pPr marL="228600" indent="-228600">
              <a:buAutoNum type="arabicParenR"/>
            </a:pPr>
            <a:endParaRPr lang="en-US" dirty="0"/>
          </a:p>
          <a:p>
            <a:pPr marL="228600" indent="-228600">
              <a:buAutoNum type="arabicParenR"/>
            </a:pPr>
            <a:r>
              <a:rPr lang="en-US" dirty="0"/>
              <a:t>Is my data normalized or messy? For example, are my dates described consistently? Use the ArchivesSpace sandbox to review required fields and their data formats. How does your data compare? What will be required to cleanup data to just get it to import into ArchivesSpace?</a:t>
            </a:r>
          </a:p>
          <a:p>
            <a:pPr marL="228600" indent="-228600">
              <a:buAutoNum type="arabicParenR"/>
            </a:pPr>
            <a:endParaRPr lang="en-US" dirty="0"/>
          </a:p>
          <a:p>
            <a:pPr marL="228600" indent="-228600">
              <a:buAutoNum type="arabicParenR"/>
            </a:pPr>
            <a:r>
              <a:rPr lang="en-US" dirty="0"/>
              <a:t>If I have messy data, do I want to clean up data first, or wait until everything is migrated into ArchivesSpace?</a:t>
            </a:r>
          </a:p>
          <a:p>
            <a:pPr marL="228600" indent="-228600">
              <a:buAutoNum type="arabicParenR"/>
            </a:pPr>
            <a:endParaRPr lang="en-US" dirty="0"/>
          </a:p>
          <a:p>
            <a:pPr marL="228600" indent="-228600">
              <a:buAutoNum type="arabicParenR"/>
            </a:pPr>
            <a:r>
              <a:rPr lang="en-US" dirty="0"/>
              <a:t>Do I have backup copies of my legacy system or data? – make sure you make some, if you don’t.</a:t>
            </a:r>
          </a:p>
          <a:p>
            <a:pPr marL="228600" indent="-228600">
              <a:buAutoNum type="arabicParenR"/>
            </a:pPr>
            <a:endParaRPr lang="en-US" dirty="0"/>
          </a:p>
          <a:p>
            <a:pPr marL="228600" indent="-228600">
              <a:buAutoNum type="arabicParenR"/>
            </a:pPr>
            <a:r>
              <a:rPr lang="en-US" dirty="0"/>
              <a:t>Think about a migration creating a migration plan and use the steps outlined at the beginning of this presentation to guide you. For example, create a plan, set goals, timelines, and to-dos. </a:t>
            </a:r>
          </a:p>
        </p:txBody>
      </p:sp>
      <p:sp>
        <p:nvSpPr>
          <p:cNvPr id="4" name="Slide Number Placeholder 3"/>
          <p:cNvSpPr>
            <a:spLocks noGrp="1"/>
          </p:cNvSpPr>
          <p:nvPr>
            <p:ph type="sldNum" sz="quarter" idx="10"/>
          </p:nvPr>
        </p:nvSpPr>
        <p:spPr/>
        <p:txBody>
          <a:bodyPr/>
          <a:lstStyle/>
          <a:p>
            <a:fld id="{68B68C18-1BF1-F447-95ED-60EAAE35426E}" type="slidenum">
              <a:rPr lang="en-US" smtClean="0"/>
              <a:t>32</a:t>
            </a:fld>
            <a:endParaRPr lang="en-US"/>
          </a:p>
        </p:txBody>
      </p:sp>
    </p:spTree>
    <p:extLst>
      <p:ext uri="{BB962C8B-B14F-4D97-AF65-F5344CB8AC3E}">
        <p14:creationId xmlns:p14="http://schemas.microsoft.com/office/powerpoint/2010/main" val="1851748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Institutions with legacy data should consider the following community-supported and third-party developer tools when migrating from the previous system into ArchivesSpace. </a:t>
            </a:r>
          </a:p>
          <a:p>
            <a:pPr defTabSz="924916">
              <a:defRPr/>
            </a:pPr>
            <a:endParaRPr lang="en-US" dirty="0"/>
          </a:p>
          <a:p>
            <a:pPr defTabSz="924916">
              <a:defRPr/>
            </a:pPr>
            <a:r>
              <a:rPr lang="en-US" dirty="0"/>
              <a:t>If you are moving off of Archon and Archivists’ Toolkit, there are migration tools available for you on the ArchivesSpace website.</a:t>
            </a:r>
          </a:p>
          <a:p>
            <a:pPr defTabSz="924916">
              <a:defRPr/>
            </a:pPr>
            <a:endParaRPr lang="en-US" dirty="0"/>
          </a:p>
          <a:p>
            <a:pPr defTabSz="924916">
              <a:defRPr/>
            </a:pPr>
            <a:r>
              <a:rPr lang="en-US" dirty="0"/>
              <a:t>Community-supported tools covered in this section are developed, sustained, and updated by the ArchivesSpace Home. There are tools for legacy Archon or Archivists’ Toolkit users. See Yale University example. </a:t>
            </a:r>
          </a:p>
          <a:p>
            <a:pPr defTabSz="924916">
              <a:defRPr/>
            </a:pPr>
            <a:endParaRPr lang="en-US" dirty="0"/>
          </a:p>
          <a:p>
            <a:pPr defTabSz="924916">
              <a:defRPr/>
            </a:pPr>
            <a:r>
              <a:rPr lang="en-US" dirty="0"/>
              <a:t>Institutions with other legacy data can explore the CSV and XML import resources. </a:t>
            </a:r>
          </a:p>
        </p:txBody>
      </p:sp>
      <p:sp>
        <p:nvSpPr>
          <p:cNvPr id="4" name="Slide Number Placeholder 3"/>
          <p:cNvSpPr>
            <a:spLocks noGrp="1"/>
          </p:cNvSpPr>
          <p:nvPr>
            <p:ph type="sldNum" sz="quarter" idx="10"/>
          </p:nvPr>
        </p:nvSpPr>
        <p:spPr/>
        <p:txBody>
          <a:bodyPr/>
          <a:lstStyle/>
          <a:p>
            <a:fld id="{68B68C18-1BF1-F447-95ED-60EAAE35426E}" type="slidenum">
              <a:rPr lang="en-US" smtClean="0"/>
              <a:t>33</a:t>
            </a:fld>
            <a:endParaRPr lang="en-US"/>
          </a:p>
        </p:txBody>
      </p:sp>
    </p:spTree>
    <p:extLst>
      <p:ext uri="{BB962C8B-B14F-4D97-AF65-F5344CB8AC3E}">
        <p14:creationId xmlns:p14="http://schemas.microsoft.com/office/powerpoint/2010/main" val="3189103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ArchivesSpace has no control over how often these tools are enhanced or updated. </a:t>
            </a:r>
          </a:p>
          <a:p>
            <a:pPr defTabSz="924916">
              <a:defRPr/>
            </a:pPr>
            <a:endParaRPr lang="en-US" dirty="0"/>
          </a:p>
          <a:p>
            <a:r>
              <a:rPr lang="en-US" dirty="0"/>
              <a:t>The Harvard University “</a:t>
            </a:r>
            <a:r>
              <a:rPr lang="en-US" dirty="0" err="1"/>
              <a:t>aspace</a:t>
            </a:r>
            <a:r>
              <a:rPr lang="en-US" dirty="0"/>
              <a:t>-import-excel” plugin supports the bulk uploading of resources and archival objects into ArchivesSpace using an Excel spreadsheet. This will be included within the core code of ArchivesSpace.</a:t>
            </a:r>
          </a:p>
          <a:p>
            <a:endParaRPr lang="en-US" dirty="0"/>
          </a:p>
          <a:p>
            <a:r>
              <a:rPr lang="en-US" dirty="0"/>
              <a:t>Steady is an open-source solution, developed by Jason </a:t>
            </a:r>
            <a:r>
              <a:rPr lang="en-US" dirty="0" err="1"/>
              <a:t>Ronallo</a:t>
            </a:r>
            <a:r>
              <a:rPr lang="en-US" dirty="0"/>
              <a:t>, that allows users to convert CSV files into </a:t>
            </a:r>
            <a:r>
              <a:rPr lang="en-US" dirty="0" err="1"/>
              <a:t>EAD</a:t>
            </a:r>
            <a:r>
              <a:rPr lang="en-US" dirty="0"/>
              <a:t> for import</a:t>
            </a:r>
          </a:p>
        </p:txBody>
      </p:sp>
      <p:sp>
        <p:nvSpPr>
          <p:cNvPr id="4" name="Slide Number Placeholder 3"/>
          <p:cNvSpPr>
            <a:spLocks noGrp="1"/>
          </p:cNvSpPr>
          <p:nvPr>
            <p:ph type="sldNum" sz="quarter" idx="10"/>
          </p:nvPr>
        </p:nvSpPr>
        <p:spPr/>
        <p:txBody>
          <a:bodyPr/>
          <a:lstStyle/>
          <a:p>
            <a:fld id="{68B68C18-1BF1-F447-95ED-60EAAE35426E}" type="slidenum">
              <a:rPr lang="en-US" smtClean="0"/>
              <a:t>34</a:t>
            </a:fld>
            <a:endParaRPr lang="en-US"/>
          </a:p>
        </p:txBody>
      </p:sp>
    </p:spTree>
    <p:extLst>
      <p:ext uri="{BB962C8B-B14F-4D97-AF65-F5344CB8AC3E}">
        <p14:creationId xmlns:p14="http://schemas.microsoft.com/office/powerpoint/2010/main" val="556972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Programming Interface (API) requires an authenticated user to interact with the ArchivesSpace back end for data cleanup projects. Bentley Historical Library and Duke University have very helpful blog posts that document their experiences with the API. </a:t>
            </a:r>
          </a:p>
        </p:txBody>
      </p:sp>
      <p:sp>
        <p:nvSpPr>
          <p:cNvPr id="4" name="Slide Number Placeholder 3"/>
          <p:cNvSpPr>
            <a:spLocks noGrp="1"/>
          </p:cNvSpPr>
          <p:nvPr>
            <p:ph type="sldNum" sz="quarter" idx="10"/>
          </p:nvPr>
        </p:nvSpPr>
        <p:spPr/>
        <p:txBody>
          <a:bodyPr/>
          <a:lstStyle/>
          <a:p>
            <a:fld id="{68B68C18-1BF1-F447-95ED-60EAAE35426E}" type="slidenum">
              <a:rPr lang="en-US" smtClean="0"/>
              <a:t>35</a:t>
            </a:fld>
            <a:endParaRPr lang="en-US"/>
          </a:p>
        </p:txBody>
      </p:sp>
    </p:spTree>
    <p:extLst>
      <p:ext uri="{BB962C8B-B14F-4D97-AF65-F5344CB8AC3E}">
        <p14:creationId xmlns:p14="http://schemas.microsoft.com/office/powerpoint/2010/main" val="3318109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36</a:t>
            </a:fld>
            <a:endParaRPr lang="en-US"/>
          </a:p>
        </p:txBody>
      </p:sp>
    </p:spTree>
    <p:extLst>
      <p:ext uri="{BB962C8B-B14F-4D97-AF65-F5344CB8AC3E}">
        <p14:creationId xmlns:p14="http://schemas.microsoft.com/office/powerpoint/2010/main" val="487719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Rapid Data Entry (</a:t>
            </a:r>
            <a:r>
              <a:rPr lang="en-US" dirty="0" err="1"/>
              <a:t>RDE</a:t>
            </a:r>
            <a:r>
              <a:rPr lang="en-US" dirty="0"/>
              <a:t>) supports repeated entry of resource component records at the same level. For example, </a:t>
            </a:r>
            <a:r>
              <a:rPr lang="en-US" dirty="0" err="1"/>
              <a:t>RDE</a:t>
            </a:r>
            <a:r>
              <a:rPr lang="en-US" dirty="0"/>
              <a:t> can be used to populate multiple components of the same level with basic data, one after another. If you’re like me and need a visual aid, there is a useful </a:t>
            </a:r>
            <a:r>
              <a:rPr lang="en-US" dirty="0" err="1"/>
              <a:t>RDE</a:t>
            </a:r>
            <a:r>
              <a:rPr lang="en-US" dirty="0"/>
              <a:t> video located in the ArchivesSpace Help Center. </a:t>
            </a:r>
          </a:p>
          <a:p>
            <a:endParaRPr lang="en-US" dirty="0"/>
          </a:p>
          <a:p>
            <a:r>
              <a:rPr lang="en-US" dirty="0"/>
              <a:t>Default Value fields can be set for repetitive data that is used frequently across the same records. For example, a repository identifier set as a default value will populate that identifier field in the accession or resource record whenever a new one is created</a:t>
            </a:r>
          </a:p>
          <a:p>
            <a:endParaRPr lang="en-US" dirty="0"/>
          </a:p>
          <a:p>
            <a:pPr defTabSz="924916">
              <a:defRPr/>
            </a:pP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37</a:t>
            </a:fld>
            <a:endParaRPr lang="en-US"/>
          </a:p>
        </p:txBody>
      </p:sp>
    </p:spTree>
    <p:extLst>
      <p:ext uri="{BB962C8B-B14F-4D97-AF65-F5344CB8AC3E}">
        <p14:creationId xmlns:p14="http://schemas.microsoft.com/office/powerpoint/2010/main" val="1271770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of course, want to make sure that you make time on your road map for creating a training plan.</a:t>
            </a:r>
          </a:p>
        </p:txBody>
      </p:sp>
      <p:sp>
        <p:nvSpPr>
          <p:cNvPr id="4" name="Slide Number Placeholder 3"/>
          <p:cNvSpPr>
            <a:spLocks noGrp="1"/>
          </p:cNvSpPr>
          <p:nvPr>
            <p:ph type="sldNum" sz="quarter" idx="5"/>
          </p:nvPr>
        </p:nvSpPr>
        <p:spPr/>
        <p:txBody>
          <a:bodyPr/>
          <a:lstStyle/>
          <a:p>
            <a:fld id="{68B68C18-1BF1-F447-95ED-60EAAE35426E}" type="slidenum">
              <a:rPr lang="en-US" smtClean="0"/>
              <a:t>38</a:t>
            </a:fld>
            <a:endParaRPr lang="en-US"/>
          </a:p>
        </p:txBody>
      </p:sp>
    </p:spTree>
    <p:extLst>
      <p:ext uri="{BB962C8B-B14F-4D97-AF65-F5344CB8AC3E}">
        <p14:creationId xmlns:p14="http://schemas.microsoft.com/office/powerpoint/2010/main" val="2378350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How many people will be using ArchivesSpace?</a:t>
            </a:r>
          </a:p>
          <a:p>
            <a:pPr marL="228600" indent="-228600">
              <a:buAutoNum type="arabicParenR"/>
            </a:pPr>
            <a:r>
              <a:rPr lang="en-US" dirty="0"/>
              <a:t>How are your training or learning preferences? Do you like self-guided learning, online training, in-person instruction, etc. </a:t>
            </a:r>
          </a:p>
        </p:txBody>
      </p:sp>
      <p:sp>
        <p:nvSpPr>
          <p:cNvPr id="4" name="Slide Number Placeholder 3"/>
          <p:cNvSpPr>
            <a:spLocks noGrp="1"/>
          </p:cNvSpPr>
          <p:nvPr>
            <p:ph type="sldNum" sz="quarter" idx="10"/>
          </p:nvPr>
        </p:nvSpPr>
        <p:spPr/>
        <p:txBody>
          <a:bodyPr/>
          <a:lstStyle/>
          <a:p>
            <a:fld id="{68B68C18-1BF1-F447-95ED-60EAAE35426E}" type="slidenum">
              <a:rPr lang="en-US" smtClean="0"/>
              <a:t>39</a:t>
            </a:fld>
            <a:endParaRPr lang="en-US"/>
          </a:p>
        </p:txBody>
      </p:sp>
    </p:spTree>
    <p:extLst>
      <p:ext uri="{BB962C8B-B14F-4D97-AF65-F5344CB8AC3E}">
        <p14:creationId xmlns:p14="http://schemas.microsoft.com/office/powerpoint/2010/main" val="388171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get into the implementation part, I wanted to talk a little bit about acquiring ArchivesSpace.</a:t>
            </a:r>
          </a:p>
          <a:p>
            <a:endParaRPr lang="en-US" dirty="0"/>
          </a:p>
          <a:p>
            <a:r>
              <a:rPr lang="en-US" dirty="0"/>
              <a:t>This section is new material. The last time we presented, we picked up from the point after a decision would have been already made about how the ArchivesSpace system would be hosted – either self-hosted, or hosted by a third party.</a:t>
            </a:r>
          </a:p>
          <a:p>
            <a:endParaRPr lang="en-US" dirty="0"/>
          </a:p>
          <a:p>
            <a:r>
              <a:rPr lang="en-US" dirty="0"/>
              <a:t>For this presentation, since we have some extra time, I’m going to step back and talk about what I mean when I say self hosted or hosted by a third party. </a:t>
            </a:r>
          </a:p>
        </p:txBody>
      </p:sp>
      <p:sp>
        <p:nvSpPr>
          <p:cNvPr id="4" name="Slide Number Placeholder 3"/>
          <p:cNvSpPr>
            <a:spLocks noGrp="1"/>
          </p:cNvSpPr>
          <p:nvPr>
            <p:ph type="sldNum" sz="quarter" idx="5"/>
          </p:nvPr>
        </p:nvSpPr>
        <p:spPr/>
        <p:txBody>
          <a:bodyPr/>
          <a:lstStyle/>
          <a:p>
            <a:fld id="{68B68C18-1BF1-F447-95ED-60EAAE35426E}" type="slidenum">
              <a:rPr lang="en-US" smtClean="0"/>
              <a:t>4</a:t>
            </a:fld>
            <a:endParaRPr lang="en-US"/>
          </a:p>
        </p:txBody>
      </p:sp>
    </p:spTree>
    <p:extLst>
      <p:ext uri="{BB962C8B-B14F-4D97-AF65-F5344CB8AC3E}">
        <p14:creationId xmlns:p14="http://schemas.microsoft.com/office/powerpoint/2010/main" val="22295652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Who will train new staff?</a:t>
            </a:r>
          </a:p>
          <a:p>
            <a:r>
              <a:rPr lang="en-US" dirty="0"/>
              <a:t>4) Who will maintain training documentation and training to workflows?</a:t>
            </a:r>
          </a:p>
        </p:txBody>
      </p:sp>
      <p:sp>
        <p:nvSpPr>
          <p:cNvPr id="4" name="Slide Number Placeholder 3"/>
          <p:cNvSpPr>
            <a:spLocks noGrp="1"/>
          </p:cNvSpPr>
          <p:nvPr>
            <p:ph type="sldNum" sz="quarter" idx="10"/>
          </p:nvPr>
        </p:nvSpPr>
        <p:spPr/>
        <p:txBody>
          <a:bodyPr/>
          <a:lstStyle/>
          <a:p>
            <a:fld id="{68B68C18-1BF1-F447-95ED-60EAAE35426E}" type="slidenum">
              <a:rPr lang="en-US" smtClean="0"/>
              <a:t>40</a:t>
            </a:fld>
            <a:endParaRPr lang="en-US"/>
          </a:p>
        </p:txBody>
      </p:sp>
    </p:spTree>
    <p:extLst>
      <p:ext uri="{BB962C8B-B14F-4D97-AF65-F5344CB8AC3E}">
        <p14:creationId xmlns:p14="http://schemas.microsoft.com/office/powerpoint/2010/main" val="378569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There are a few training resources that you should consider. The ArchivesSpace Help Center is a great way to get started, specifically if your budget is restricted. It has an online user manual, glossary, and videos to learn the software. </a:t>
            </a:r>
          </a:p>
        </p:txBody>
      </p:sp>
      <p:sp>
        <p:nvSpPr>
          <p:cNvPr id="4" name="Slide Number Placeholder 3"/>
          <p:cNvSpPr>
            <a:spLocks noGrp="1"/>
          </p:cNvSpPr>
          <p:nvPr>
            <p:ph type="sldNum" sz="quarter" idx="10"/>
          </p:nvPr>
        </p:nvSpPr>
        <p:spPr/>
        <p:txBody>
          <a:bodyPr/>
          <a:lstStyle/>
          <a:p>
            <a:fld id="{68B68C18-1BF1-F447-95ED-60EAAE35426E}" type="slidenum">
              <a:rPr lang="en-US" smtClean="0"/>
              <a:t>41</a:t>
            </a:fld>
            <a:endParaRPr lang="en-US"/>
          </a:p>
        </p:txBody>
      </p:sp>
    </p:spTree>
    <p:extLst>
      <p:ext uri="{BB962C8B-B14F-4D97-AF65-F5344CB8AC3E}">
        <p14:creationId xmlns:p14="http://schemas.microsoft.com/office/powerpoint/2010/main" val="15032944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We’ve already mentioned the SAA Collection Management section - you can review the manuals other organizations have created. </a:t>
            </a:r>
          </a:p>
          <a:p>
            <a:pPr defTabSz="924916">
              <a:defRPr/>
            </a:pPr>
            <a:endParaRPr lang="en-US" dirty="0"/>
          </a:p>
          <a:p>
            <a:pPr defTabSz="924916">
              <a:defRPr/>
            </a:pPr>
            <a:r>
              <a:rPr lang="en-US" dirty="0"/>
              <a:t>If it’s in your budget, you can host a workshop for your organization (or share the cost with others), or hire an independent consultant/trainer. </a:t>
            </a:r>
          </a:p>
        </p:txBody>
      </p:sp>
      <p:sp>
        <p:nvSpPr>
          <p:cNvPr id="4" name="Slide Number Placeholder 3"/>
          <p:cNvSpPr>
            <a:spLocks noGrp="1"/>
          </p:cNvSpPr>
          <p:nvPr>
            <p:ph type="sldNum" sz="quarter" idx="10"/>
          </p:nvPr>
        </p:nvSpPr>
        <p:spPr/>
        <p:txBody>
          <a:bodyPr/>
          <a:lstStyle/>
          <a:p>
            <a:fld id="{68B68C18-1BF1-F447-95ED-60EAAE35426E}" type="slidenum">
              <a:rPr lang="en-US" smtClean="0"/>
              <a:t>42</a:t>
            </a:fld>
            <a:endParaRPr lang="en-US"/>
          </a:p>
        </p:txBody>
      </p:sp>
    </p:spTree>
    <p:extLst>
      <p:ext uri="{BB962C8B-B14F-4D97-AF65-F5344CB8AC3E}">
        <p14:creationId xmlns:p14="http://schemas.microsoft.com/office/powerpoint/2010/main" val="1384864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we’re going to look at a few resources that you’ll find helpful as you navigate your ArchivesSpace implementation.</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43</a:t>
            </a:fld>
            <a:endParaRPr lang="en-US"/>
          </a:p>
        </p:txBody>
      </p:sp>
    </p:spTree>
    <p:extLst>
      <p:ext uri="{BB962C8B-B14F-4D97-AF65-F5344CB8AC3E}">
        <p14:creationId xmlns:p14="http://schemas.microsoft.com/office/powerpoint/2010/main" val="2744063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a:p>
            <a:pPr defTabSz="924916">
              <a:defRPr/>
            </a:pPr>
            <a:r>
              <a:rPr lang="en-US" dirty="0"/>
              <a:t>First is the Awesome ArchivesSpace list, which I have mentioned a few times. It is located on </a:t>
            </a:r>
            <a:r>
              <a:rPr lang="en-US" dirty="0" err="1"/>
              <a:t>Github</a:t>
            </a:r>
            <a:r>
              <a:rPr lang="en-US" dirty="0"/>
              <a:t>. This is a collection of linked resources from various ArchivesSpace users that covers a number of different topics, most notably…</a:t>
            </a:r>
          </a:p>
          <a:p>
            <a:pPr defTabSz="924916">
              <a:defRPr/>
            </a:pPr>
            <a:endParaRPr lang="en-US" dirty="0"/>
          </a:p>
          <a:p>
            <a:pPr defTabSz="924916">
              <a:defRPr/>
            </a:pPr>
            <a:endParaRPr lang="en-US" dirty="0"/>
          </a:p>
          <a:p>
            <a:pPr defTabSz="924916">
              <a:defRPr/>
            </a:pP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44</a:t>
            </a:fld>
            <a:endParaRPr lang="en-US"/>
          </a:p>
        </p:txBody>
      </p:sp>
    </p:spTree>
    <p:extLst>
      <p:ext uri="{BB962C8B-B14F-4D97-AF65-F5344CB8AC3E}">
        <p14:creationId xmlns:p14="http://schemas.microsoft.com/office/powerpoint/2010/main" val="2903334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Implementations…so here we have some links to institutions who have shared their implementation processes…</a:t>
            </a:r>
          </a:p>
          <a:p>
            <a:pPr defTabSz="924916">
              <a:defRPr/>
            </a:pP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45</a:t>
            </a:fld>
            <a:endParaRPr lang="en-US"/>
          </a:p>
        </p:txBody>
      </p:sp>
    </p:spTree>
    <p:extLst>
      <p:ext uri="{BB962C8B-B14F-4D97-AF65-F5344CB8AC3E}">
        <p14:creationId xmlns:p14="http://schemas.microsoft.com/office/powerpoint/2010/main" val="5460821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…and migrations</a:t>
            </a:r>
          </a:p>
          <a:p>
            <a:pPr defTabSz="924916">
              <a:defRPr/>
            </a:pP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46</a:t>
            </a:fld>
            <a:endParaRPr lang="en-US"/>
          </a:p>
        </p:txBody>
      </p:sp>
    </p:spTree>
    <p:extLst>
      <p:ext uri="{BB962C8B-B14F-4D97-AF65-F5344CB8AC3E}">
        <p14:creationId xmlns:p14="http://schemas.microsoft.com/office/powerpoint/2010/main" val="32631373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The list is frequently updated by contributions from ArchivesSpace users. If you come up with an interesting system for implementation or migrating legacy data, or any of the other topics covered, then please do submit it to the list.</a:t>
            </a:r>
          </a:p>
          <a:p>
            <a:pPr defTabSz="924916">
              <a:defRPr/>
            </a:pP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47</a:t>
            </a:fld>
            <a:endParaRPr lang="en-US"/>
          </a:p>
        </p:txBody>
      </p:sp>
    </p:spTree>
    <p:extLst>
      <p:ext uri="{BB962C8B-B14F-4D97-AF65-F5344CB8AC3E}">
        <p14:creationId xmlns:p14="http://schemas.microsoft.com/office/powerpoint/2010/main" val="38086771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resource to familiarize yourself with is the ArchivesSpace Jira page.</a:t>
            </a:r>
          </a:p>
          <a:p>
            <a:endParaRPr lang="en-US" dirty="0"/>
          </a:p>
          <a:p>
            <a:r>
              <a:rPr lang="en-US" dirty="0"/>
              <a:t>Jira is an online ‘issue and project tracking’ system that ArchivesSpace uses to collect and track bug reports and new request features</a:t>
            </a:r>
          </a:p>
          <a:p>
            <a:pPr defTabSz="924916">
              <a:defRPr/>
            </a:pP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48</a:t>
            </a:fld>
            <a:endParaRPr lang="en-US"/>
          </a:p>
        </p:txBody>
      </p:sp>
    </p:spTree>
    <p:extLst>
      <p:ext uri="{BB962C8B-B14F-4D97-AF65-F5344CB8AC3E}">
        <p14:creationId xmlns:p14="http://schemas.microsoft.com/office/powerpoint/2010/main" val="4048763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These are links to instructions for reporting a bug and for submitting requests for new or improved product features</a:t>
            </a:r>
          </a:p>
          <a:p>
            <a:pPr defTabSz="924916">
              <a:defRPr/>
            </a:pP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49</a:t>
            </a:fld>
            <a:endParaRPr lang="en-US"/>
          </a:p>
        </p:txBody>
      </p:sp>
    </p:spTree>
    <p:extLst>
      <p:ext uri="{BB962C8B-B14F-4D97-AF65-F5344CB8AC3E}">
        <p14:creationId xmlns:p14="http://schemas.microsoft.com/office/powerpoint/2010/main" val="149716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can use ArchivesSpace. You can download it on a machine that meets the minimum specifications, which I will show you on the next slide. I have a couple of ArchivesSpace versions downloaded on my laptop so that I can test things on different versions for our customers. So you are free to download ArchivesSpace and you can start using it as it is. Depending on how you want to use it – for example, if you want to make it available to your patrons, then you’ll need to a few configurations. But it basically works out of the box as it is.</a:t>
            </a:r>
          </a:p>
          <a:p>
            <a:endParaRPr lang="en-US" dirty="0"/>
          </a:p>
          <a:p>
            <a:r>
              <a:rPr lang="en-US" dirty="0"/>
              <a:t>The ArchivesSpace system consists of what I would call a backend – so that’s the application itself - all of the files that make up ArchivesSpace, and the database that contains all of the description data that you’re going to add to ArchivesSpace.</a:t>
            </a:r>
          </a:p>
          <a:p>
            <a:endParaRPr lang="en-US" dirty="0"/>
          </a:p>
          <a:p>
            <a:r>
              <a:rPr lang="en-US" dirty="0"/>
              <a:t>People will interact with that data through different interfaces. </a:t>
            </a:r>
          </a:p>
          <a:p>
            <a:endParaRPr lang="en-US" dirty="0"/>
          </a:p>
          <a:p>
            <a:r>
              <a:rPr lang="en-US" dirty="0"/>
              <a:t>Staff people can access the data using the staff interface, which is available as a web site.</a:t>
            </a:r>
          </a:p>
          <a:p>
            <a:endParaRPr lang="en-US" dirty="0"/>
          </a:p>
          <a:p>
            <a:r>
              <a:rPr lang="en-US" dirty="0"/>
              <a:t>Savvy staff people, who know how to write scripts, can access the data using the ArchivesSpace API service.</a:t>
            </a:r>
          </a:p>
          <a:p>
            <a:endParaRPr lang="en-US" dirty="0"/>
          </a:p>
          <a:p>
            <a:r>
              <a:rPr lang="en-US" dirty="0"/>
              <a:t>And then everyone can access public data using the public user interface, which is also available as a web site (if you choose to do that. You don’t have use the PUI. Some libraries use just the staff interface, and then they export finding aids  - EAD files and upload them into a different search discovery system or </a:t>
            </a:r>
            <a:r>
              <a:rPr lang="en-US" dirty="0" err="1"/>
              <a:t>consortial</a:t>
            </a:r>
            <a:r>
              <a:rPr lang="en-US" dirty="0"/>
              <a:t> repository.).</a:t>
            </a:r>
          </a:p>
        </p:txBody>
      </p:sp>
      <p:sp>
        <p:nvSpPr>
          <p:cNvPr id="4" name="Slide Number Placeholder 3"/>
          <p:cNvSpPr>
            <a:spLocks noGrp="1"/>
          </p:cNvSpPr>
          <p:nvPr>
            <p:ph type="sldNum" sz="quarter" idx="5"/>
          </p:nvPr>
        </p:nvSpPr>
        <p:spPr/>
        <p:txBody>
          <a:bodyPr/>
          <a:lstStyle/>
          <a:p>
            <a:fld id="{68B68C18-1BF1-F447-95ED-60EAAE35426E}" type="slidenum">
              <a:rPr lang="en-US" smtClean="0"/>
              <a:t>5</a:t>
            </a:fld>
            <a:endParaRPr lang="en-US"/>
          </a:p>
        </p:txBody>
      </p:sp>
    </p:spTree>
    <p:extLst>
      <p:ext uri="{BB962C8B-B14F-4D97-AF65-F5344CB8AC3E}">
        <p14:creationId xmlns:p14="http://schemas.microsoft.com/office/powerpoint/2010/main" val="36301571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On the site, you’ll find a tag list of topics. You can also use the magnifying glass on the left for text searching</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50</a:t>
            </a:fld>
            <a:endParaRPr lang="en-US"/>
          </a:p>
        </p:txBody>
      </p:sp>
    </p:spTree>
    <p:extLst>
      <p:ext uri="{BB962C8B-B14F-4D97-AF65-F5344CB8AC3E}">
        <p14:creationId xmlns:p14="http://schemas.microsoft.com/office/powerpoint/2010/main" val="24161020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bug report in Jira</a:t>
            </a:r>
          </a:p>
          <a:p>
            <a:endParaRPr lang="en-US" dirty="0"/>
          </a:p>
          <a:p>
            <a:pPr marL="173422" indent="-173422">
              <a:buFontTx/>
              <a:buChar char="-"/>
            </a:pPr>
            <a:r>
              <a:rPr lang="en-US" dirty="0"/>
              <a:t>Other people can add comments if they’ve seen the issue, too.</a:t>
            </a:r>
          </a:p>
          <a:p>
            <a:pPr marL="173422" indent="-173422">
              <a:buFontTx/>
              <a:buChar char="-"/>
            </a:pPr>
            <a:r>
              <a:rPr lang="en-US" dirty="0"/>
              <a:t>Screenshots can be uploaded</a:t>
            </a:r>
          </a:p>
          <a:p>
            <a:pPr marL="173422" indent="-173422">
              <a:buFontTx/>
              <a:buChar char="-"/>
            </a:pPr>
            <a:r>
              <a:rPr lang="en-US" dirty="0"/>
              <a:t>People can vote for the issue or ‘watch’ the issue to follow its progress</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51</a:t>
            </a:fld>
            <a:endParaRPr lang="en-US"/>
          </a:p>
        </p:txBody>
      </p:sp>
    </p:spTree>
    <p:extLst>
      <p:ext uri="{BB962C8B-B14F-4D97-AF65-F5344CB8AC3E}">
        <p14:creationId xmlns:p14="http://schemas.microsoft.com/office/powerpoint/2010/main" val="42269677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This is an example of a new feature request…</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52</a:t>
            </a:fld>
            <a:endParaRPr lang="en-US"/>
          </a:p>
        </p:txBody>
      </p:sp>
    </p:spTree>
    <p:extLst>
      <p:ext uri="{BB962C8B-B14F-4D97-AF65-F5344CB8AC3E}">
        <p14:creationId xmlns:p14="http://schemas.microsoft.com/office/powerpoint/2010/main" val="19604940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If you’ve submitted a bug or new feature request, or if you’ve chosen to ‘watch’ something, you’ll receive email updates.</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53</a:t>
            </a:fld>
            <a:endParaRPr lang="en-US"/>
          </a:p>
        </p:txBody>
      </p:sp>
    </p:spTree>
    <p:extLst>
      <p:ext uri="{BB962C8B-B14F-4D97-AF65-F5344CB8AC3E}">
        <p14:creationId xmlns:p14="http://schemas.microsoft.com/office/powerpoint/2010/main" val="39033219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err="1"/>
              <a:t>PUI</a:t>
            </a:r>
            <a:r>
              <a:rPr lang="en-US" b="1" dirty="0"/>
              <a:t>: </a:t>
            </a:r>
            <a:r>
              <a:rPr lang="en-US" b="0" dirty="0"/>
              <a:t>We didn’t have a chance to go into detail about the ArchivesSpace </a:t>
            </a:r>
            <a:r>
              <a:rPr lang="en-US" b="0" dirty="0" err="1"/>
              <a:t>PUI</a:t>
            </a:r>
            <a:r>
              <a:rPr lang="en-US" b="0" dirty="0"/>
              <a:t>, but wanted to share some resources that members of the community have contributed. </a:t>
            </a:r>
            <a:endParaRPr lang="en-US" b="1" dirty="0"/>
          </a:p>
        </p:txBody>
      </p:sp>
      <p:sp>
        <p:nvSpPr>
          <p:cNvPr id="4" name="Slide Number Placeholder 3"/>
          <p:cNvSpPr>
            <a:spLocks noGrp="1"/>
          </p:cNvSpPr>
          <p:nvPr>
            <p:ph type="sldNum" sz="quarter" idx="10"/>
          </p:nvPr>
        </p:nvSpPr>
        <p:spPr/>
        <p:txBody>
          <a:bodyPr/>
          <a:lstStyle/>
          <a:p>
            <a:fld id="{68B68C18-1BF1-F447-95ED-60EAAE35426E}" type="slidenum">
              <a:rPr lang="en-US" smtClean="0"/>
              <a:t>54</a:t>
            </a:fld>
            <a:endParaRPr lang="en-US"/>
          </a:p>
        </p:txBody>
      </p:sp>
    </p:spTree>
    <p:extLst>
      <p:ext uri="{BB962C8B-B14F-4D97-AF65-F5344CB8AC3E}">
        <p14:creationId xmlns:p14="http://schemas.microsoft.com/office/powerpoint/2010/main" val="10794570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t>ArchivesSpace Technical support: </a:t>
            </a:r>
          </a:p>
          <a:p>
            <a:pPr defTabSz="924916">
              <a:defRPr/>
            </a:pPr>
            <a:endParaRPr lang="en-US" b="1" dirty="0"/>
          </a:p>
          <a:p>
            <a:pPr marL="228600" indent="-228600" defTabSz="924916">
              <a:buAutoNum type="arabicParenR"/>
              <a:defRPr/>
            </a:pPr>
            <a:r>
              <a:rPr lang="en-US" b="0" dirty="0"/>
              <a:t>Try the listserv first</a:t>
            </a:r>
          </a:p>
          <a:p>
            <a:pPr marL="228600" indent="-228600" defTabSz="924916">
              <a:buAutoNum type="arabicParenR"/>
              <a:defRPr/>
            </a:pPr>
            <a:r>
              <a:rPr lang="en-US" b="0" dirty="0"/>
              <a:t>then email ArchivesSpace Home for additional assistance. </a:t>
            </a:r>
          </a:p>
          <a:p>
            <a:pPr marL="228600" indent="-228600" defTabSz="924916">
              <a:buAutoNum type="arabicParenR"/>
              <a:defRPr/>
            </a:pPr>
            <a:r>
              <a:rPr lang="en-US" dirty="0"/>
              <a:t>If it is beyond the program’s staff expertise, they will open a ticket with LYRASIS Technology Services.</a:t>
            </a:r>
            <a:endParaRPr lang="en-US" b="1" dirty="0"/>
          </a:p>
        </p:txBody>
      </p:sp>
      <p:sp>
        <p:nvSpPr>
          <p:cNvPr id="4" name="Slide Number Placeholder 3"/>
          <p:cNvSpPr>
            <a:spLocks noGrp="1"/>
          </p:cNvSpPr>
          <p:nvPr>
            <p:ph type="sldNum" sz="quarter" idx="10"/>
          </p:nvPr>
        </p:nvSpPr>
        <p:spPr/>
        <p:txBody>
          <a:bodyPr/>
          <a:lstStyle/>
          <a:p>
            <a:fld id="{68B68C18-1BF1-F447-95ED-60EAAE35426E}" type="slidenum">
              <a:rPr lang="en-US" smtClean="0"/>
              <a:t>55</a:t>
            </a:fld>
            <a:endParaRPr lang="en-US"/>
          </a:p>
        </p:txBody>
      </p:sp>
    </p:spTree>
    <p:extLst>
      <p:ext uri="{BB962C8B-B14F-4D97-AF65-F5344CB8AC3E}">
        <p14:creationId xmlns:p14="http://schemas.microsoft.com/office/powerpoint/2010/main" val="2558852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t>ArchivesSpace Buddy Program: </a:t>
            </a:r>
            <a:r>
              <a:rPr lang="en-US" dirty="0"/>
              <a:t>The ArchivesSpace Implementation Buddy program is our community program to help connect our ArchivesSpace community members so we can work through challenges together.</a:t>
            </a:r>
          </a:p>
          <a:p>
            <a:pPr defTabSz="924916">
              <a:defRPr/>
            </a:pPr>
            <a:endParaRPr lang="en-US" dirty="0"/>
          </a:p>
          <a:p>
            <a:pPr defTabSz="924916">
              <a:defRPr/>
            </a:pPr>
            <a:r>
              <a:rPr lang="en-US" b="1" dirty="0"/>
              <a:t>Listservs: </a:t>
            </a:r>
            <a:r>
              <a:rPr lang="en-US" dirty="0"/>
              <a:t>Post your questions or issues to the ArchivesSpace Member listserv. There is a Google group available for non-members. </a:t>
            </a:r>
            <a:endParaRPr lang="en-US" b="1" dirty="0"/>
          </a:p>
        </p:txBody>
      </p:sp>
      <p:sp>
        <p:nvSpPr>
          <p:cNvPr id="4" name="Slide Number Placeholder 3"/>
          <p:cNvSpPr>
            <a:spLocks noGrp="1"/>
          </p:cNvSpPr>
          <p:nvPr>
            <p:ph type="sldNum" sz="quarter" idx="10"/>
          </p:nvPr>
        </p:nvSpPr>
        <p:spPr/>
        <p:txBody>
          <a:bodyPr/>
          <a:lstStyle/>
          <a:p>
            <a:fld id="{68B68C18-1BF1-F447-95ED-60EAAE35426E}" type="slidenum">
              <a:rPr lang="en-US" smtClean="0"/>
              <a:t>56</a:t>
            </a:fld>
            <a:endParaRPr lang="en-US"/>
          </a:p>
        </p:txBody>
      </p:sp>
    </p:spTree>
    <p:extLst>
      <p:ext uri="{BB962C8B-B14F-4D97-AF65-F5344CB8AC3E}">
        <p14:creationId xmlns:p14="http://schemas.microsoft.com/office/powerpoint/2010/main" val="21276096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t>ArchivesSpace Webinars: </a:t>
            </a:r>
            <a:r>
              <a:rPr lang="en-US" dirty="0"/>
              <a:t>The ArchivesSpace program coordinates an ongoing program of webinars giving members of the ArchivesSpace community a chance to present about work in their own institutions and across the community. Check back frequently to see what other ArchivesSpace users are up to!</a:t>
            </a:r>
          </a:p>
          <a:p>
            <a:pPr defTabSz="924916">
              <a:defRPr/>
            </a:pPr>
            <a:endParaRPr lang="en-US" dirty="0"/>
          </a:p>
          <a:p>
            <a:pPr defTabSz="924916">
              <a:defRPr/>
            </a:pPr>
            <a:r>
              <a:rPr lang="en-US" b="1" dirty="0"/>
              <a:t>ArchivesSpace Wiki: </a:t>
            </a:r>
            <a:r>
              <a:rPr lang="en-US" dirty="0"/>
              <a:t>Plethora of information for community resources (like the ones we’ve touched on in this presentation), governance, working groups, past forum notes, and more. </a:t>
            </a:r>
            <a:endParaRPr lang="en-US" b="1" dirty="0"/>
          </a:p>
          <a:p>
            <a:pPr defTabSz="924916">
              <a:defRPr/>
            </a:pPr>
            <a:endParaRPr lang="en-US" dirty="0"/>
          </a:p>
          <a:p>
            <a:pPr defTabSz="924916">
              <a:defRPr/>
            </a:pPr>
            <a:r>
              <a:rPr lang="en-US" b="1" dirty="0"/>
              <a:t>ArchivesSpace YouTube Channel: </a:t>
            </a:r>
            <a:r>
              <a:rPr lang="en-US" b="0" dirty="0"/>
              <a:t>Member forum recording content available</a:t>
            </a:r>
          </a:p>
          <a:p>
            <a:pPr defTabSz="924916">
              <a:defRPr/>
            </a:pPr>
            <a:endParaRPr lang="en-US" b="0" dirty="0"/>
          </a:p>
          <a:p>
            <a:pPr defTabSz="924916">
              <a:defRPr/>
            </a:pPr>
            <a:r>
              <a:rPr lang="en-US" b="1" dirty="0"/>
              <a:t>Registered Services Providers: </a:t>
            </a:r>
            <a:r>
              <a:rPr lang="en-US" b="0" dirty="0"/>
              <a:t>Work with a hosting provider if you decide you cannot host ArchivesSpace locally.  They have resources, as well.</a:t>
            </a:r>
            <a:endParaRPr lang="en-US" b="1" dirty="0"/>
          </a:p>
        </p:txBody>
      </p:sp>
      <p:sp>
        <p:nvSpPr>
          <p:cNvPr id="4" name="Slide Number Placeholder 3"/>
          <p:cNvSpPr>
            <a:spLocks noGrp="1"/>
          </p:cNvSpPr>
          <p:nvPr>
            <p:ph type="sldNum" sz="quarter" idx="10"/>
          </p:nvPr>
        </p:nvSpPr>
        <p:spPr/>
        <p:txBody>
          <a:bodyPr/>
          <a:lstStyle/>
          <a:p>
            <a:fld id="{68B68C18-1BF1-F447-95ED-60EAAE35426E}" type="slidenum">
              <a:rPr lang="en-US" smtClean="0"/>
              <a:t>57</a:t>
            </a:fld>
            <a:endParaRPr lang="en-US"/>
          </a:p>
        </p:txBody>
      </p:sp>
    </p:spTree>
    <p:extLst>
      <p:ext uri="{BB962C8B-B14F-4D97-AF65-F5344CB8AC3E}">
        <p14:creationId xmlns:p14="http://schemas.microsoft.com/office/powerpoint/2010/main" val="6437179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58</a:t>
            </a:fld>
            <a:endParaRPr lang="en-US"/>
          </a:p>
        </p:txBody>
      </p:sp>
    </p:spTree>
    <p:extLst>
      <p:ext uri="{BB962C8B-B14F-4D97-AF65-F5344CB8AC3E}">
        <p14:creationId xmlns:p14="http://schemas.microsoft.com/office/powerpoint/2010/main" val="201019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run ArchivesSpace seriously, though, in a production environment – where it is available to multiple staff members and patrons, these are the minimum specifications you’re looking at. </a:t>
            </a:r>
          </a:p>
          <a:p>
            <a:endParaRPr lang="en-US" dirty="0"/>
          </a:p>
          <a:p>
            <a:r>
              <a:rPr lang="en-US" dirty="0"/>
              <a:t>I mentioned on the previous slide, that ArchivesSpace does come with a database, but you’ll need something more robust, like MySQL.</a:t>
            </a:r>
          </a:p>
        </p:txBody>
      </p:sp>
      <p:sp>
        <p:nvSpPr>
          <p:cNvPr id="4" name="Slide Number Placeholder 3"/>
          <p:cNvSpPr>
            <a:spLocks noGrp="1"/>
          </p:cNvSpPr>
          <p:nvPr>
            <p:ph type="sldNum" sz="quarter" idx="5"/>
          </p:nvPr>
        </p:nvSpPr>
        <p:spPr/>
        <p:txBody>
          <a:bodyPr/>
          <a:lstStyle/>
          <a:p>
            <a:fld id="{68B68C18-1BF1-F447-95ED-60EAAE35426E}" type="slidenum">
              <a:rPr lang="en-US" smtClean="0"/>
              <a:t>6</a:t>
            </a:fld>
            <a:endParaRPr lang="en-US"/>
          </a:p>
        </p:txBody>
      </p:sp>
    </p:spTree>
    <p:extLst>
      <p:ext uri="{BB962C8B-B14F-4D97-AF65-F5344CB8AC3E}">
        <p14:creationId xmlns:p14="http://schemas.microsoft.com/office/powerpoint/2010/main" val="1296917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you have the option to host, or run and manage, your own ArchivesSpace server. Or you can have a third party do it for you. When deciding between your options, you’ll want to think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you have access to </a:t>
            </a:r>
            <a:r>
              <a:rPr lang="en-US" b="1" u="sng" dirty="0"/>
              <a:t>dedicated</a:t>
            </a:r>
            <a:r>
              <a:rPr lang="en-US" dirty="0"/>
              <a:t> technical support?</a:t>
            </a:r>
          </a:p>
          <a:p>
            <a:endParaRPr lang="en-US" dirty="0"/>
          </a:p>
          <a:p>
            <a:pPr marL="171450" indent="-171450">
              <a:buFontTx/>
              <a:buChar char="-"/>
            </a:pPr>
            <a:r>
              <a:rPr lang="en-US" dirty="0"/>
              <a:t>For the library or archives</a:t>
            </a:r>
          </a:p>
          <a:p>
            <a:pPr marL="171450" indent="-171450">
              <a:buFontTx/>
              <a:buChar char="-"/>
            </a:pPr>
            <a:r>
              <a:rPr lang="en-US" dirty="0"/>
              <a:t>Responses in timely matter</a:t>
            </a:r>
          </a:p>
        </p:txBody>
      </p:sp>
      <p:sp>
        <p:nvSpPr>
          <p:cNvPr id="4" name="Slide Number Placeholder 3"/>
          <p:cNvSpPr>
            <a:spLocks noGrp="1"/>
          </p:cNvSpPr>
          <p:nvPr>
            <p:ph type="sldNum" sz="quarter" idx="5"/>
          </p:nvPr>
        </p:nvSpPr>
        <p:spPr/>
        <p:txBody>
          <a:bodyPr/>
          <a:lstStyle/>
          <a:p>
            <a:fld id="{68B68C18-1BF1-F447-95ED-60EAAE35426E}" type="slidenum">
              <a:rPr lang="en-US" smtClean="0"/>
              <a:t>7</a:t>
            </a:fld>
            <a:endParaRPr lang="en-US"/>
          </a:p>
        </p:txBody>
      </p:sp>
    </p:spTree>
    <p:extLst>
      <p:ext uri="{BB962C8B-B14F-4D97-AF65-F5344CB8AC3E}">
        <p14:creationId xmlns:p14="http://schemas.microsoft.com/office/powerpoint/2010/main" val="3140917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8</a:t>
            </a:fld>
            <a:endParaRPr lang="en-US"/>
          </a:p>
        </p:txBody>
      </p:sp>
    </p:spTree>
    <p:extLst>
      <p:ext uri="{BB962C8B-B14F-4D97-AF65-F5344CB8AC3E}">
        <p14:creationId xmlns:p14="http://schemas.microsoft.com/office/powerpoint/2010/main" val="2436271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9</a:t>
            </a:fld>
            <a:endParaRPr lang="en-US"/>
          </a:p>
        </p:txBody>
      </p:sp>
    </p:spTree>
    <p:extLst>
      <p:ext uri="{BB962C8B-B14F-4D97-AF65-F5344CB8AC3E}">
        <p14:creationId xmlns:p14="http://schemas.microsoft.com/office/powerpoint/2010/main" val="5328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xmlns=""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anchor="ctr"/>
          <a:lstStyle>
            <a:lvl1pPr marL="0" indent="0" algn="ctr">
              <a:buNone/>
              <a:defRPr i="1"/>
            </a:lvl1pPr>
          </a:lstStyle>
          <a:p>
            <a:r>
              <a:rPr lang="en-ZA" dirty="0"/>
              <a:t>Insert Portrait Photo</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smtClean="0"/>
              <a:t>5/18/2020</a:t>
            </a:fld>
            <a:endParaRPr lang="en-ZA"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ZA"/>
          </a:p>
        </p:txBody>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sp>
        <p:nvSpPr>
          <p:cNvPr id="20" name="Text Placeholder 19">
            <a:extLst>
              <a:ext uri="{FF2B5EF4-FFF2-40B4-BE49-F238E27FC236}">
                <a16:creationId xmlns:a16="http://schemas.microsoft.com/office/drawing/2014/main" xmlns=""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dirty="0"/>
              <a:t>Place your subtitle here</a:t>
            </a:r>
            <a:endParaRPr lang="en-ZA" dirty="0"/>
          </a:p>
        </p:txBody>
      </p:sp>
      <p:cxnSp>
        <p:nvCxnSpPr>
          <p:cNvPr id="21" name="Straight Connector 20" title="Horizontal Rule Line">
            <a:extLst>
              <a:ext uri="{FF2B5EF4-FFF2-40B4-BE49-F238E27FC236}">
                <a16:creationId xmlns:a16="http://schemas.microsoft.com/office/drawing/2014/main" xmlns=""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xmlns="" id="{FBC751F3-ABD6-4995-8494-4932D12ACE1B}"/>
              </a:ext>
            </a:extLst>
          </p:cNvPr>
          <p:cNvSpPr>
            <a:spLocks noGrp="1"/>
          </p:cNvSpPr>
          <p:nvPr>
            <p:ph sz="quarter" idx="19"/>
          </p:nvPr>
        </p:nvSpPr>
        <p:spPr>
          <a:xfrm>
            <a:off x="5326063" y="559678"/>
            <a:ext cx="6103937" cy="51918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smtClean="0"/>
              <a:t>5/18/2020</a:t>
            </a:fld>
            <a:endParaRPr lang="en-ZA"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ZA"/>
          </a:p>
        </p:txBody>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sp>
        <p:nvSpPr>
          <p:cNvPr id="20" name="Text Placeholder 19">
            <a:extLst>
              <a:ext uri="{FF2B5EF4-FFF2-40B4-BE49-F238E27FC236}">
                <a16:creationId xmlns:a16="http://schemas.microsoft.com/office/drawing/2014/main" xmlns=""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dirty="0"/>
              <a:t>Place your subtitle here</a:t>
            </a:r>
            <a:endParaRPr lang="en-ZA" dirty="0"/>
          </a:p>
        </p:txBody>
      </p:sp>
      <p:cxnSp>
        <p:nvCxnSpPr>
          <p:cNvPr id="21" name="Straight Connector 20" title="Horizontal Rule Line">
            <a:extLst>
              <a:ext uri="{FF2B5EF4-FFF2-40B4-BE49-F238E27FC236}">
                <a16:creationId xmlns:a16="http://schemas.microsoft.com/office/drawing/2014/main" xmlns=""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xmlns="" id="{1466EC8C-C8BE-4149-A684-18CFF4574C18}"/>
              </a:ext>
            </a:extLst>
          </p:cNvPr>
          <p:cNvSpPr>
            <a:spLocks noGrp="1"/>
          </p:cNvSpPr>
          <p:nvPr>
            <p:ph type="pic" sz="quarter" idx="19"/>
          </p:nvPr>
        </p:nvSpPr>
        <p:spPr>
          <a:xfrm>
            <a:off x="5297488" y="559678"/>
            <a:ext cx="6132512" cy="5191835"/>
          </a:xfrm>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smtClean="0"/>
              <a:t>5/18/2020</a:t>
            </a:fld>
            <a:endParaRPr lang="en-ZA"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ZA"/>
          </a:p>
        </p:txBody>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cxnSp>
        <p:nvCxnSpPr>
          <p:cNvPr id="21" name="Straight Connector 20" title="Horizontal Rule Line">
            <a:extLst>
              <a:ext uri="{FF2B5EF4-FFF2-40B4-BE49-F238E27FC236}">
                <a16:creationId xmlns:a16="http://schemas.microsoft.com/office/drawing/2014/main" xmlns=""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xmlns="" id="{4889D34E-DF9E-41B7-A5EC-B9D63999B3D0}"/>
              </a:ext>
            </a:extLst>
          </p:cNvPr>
          <p:cNvSpPr>
            <a:spLocks noGrp="1"/>
          </p:cNvSpPr>
          <p:nvPr>
            <p:ph idx="1"/>
          </p:nvPr>
        </p:nvSpPr>
        <p:spPr>
          <a:xfrm>
            <a:off x="5181600" y="559678"/>
            <a:ext cx="6172200" cy="56172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16E73E-FB98-2A42-974A-9CD83D46C100}" type="datetime1">
              <a:rPr lang="en-US" smtClean="0"/>
              <a:t>5/18/2020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3D2E340-0663-474B-992C-9192B5C45E57}" type="slidenum">
              <a:rPr lang="en-ZA" smtClean="0"/>
              <a:t>‹#›</a:t>
            </a:fld>
            <a:endParaRPr lang="en-ZA"/>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A115EF-7A83-9842-815E-554E5DEB63CD}" type="datetime1">
              <a:rPr lang="en-US" smtClean="0"/>
              <a:t>5/18/2020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3D2E340-0663-474B-992C-9192B5C45E57}" type="slidenum">
              <a:rPr lang="en-ZA" smtClean="0"/>
              <a:t>‹#›</a:t>
            </a:fld>
            <a:endParaRPr lang="en-ZA"/>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E097A0-4000-B744-87D8-18F42A934248}" type="datetime1">
              <a:rPr lang="en-US" smtClean="0"/>
              <a:t>5/18/2020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3D2E340-0663-474B-992C-9192B5C45E57}" type="slidenum">
              <a:rPr lang="en-ZA" smtClean="0"/>
              <a:t>‹#›</a:t>
            </a:fld>
            <a:endParaRPr lang="en-ZA"/>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74EA9-4639-9B48-9E98-70455404EF00}" type="datetime1">
              <a:rPr lang="en-US" smtClean="0"/>
              <a:t>5/18/2020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3D2E340-0663-474B-992C-9192B5C45E57}" type="slidenum">
              <a:rPr lang="en-ZA" smtClean="0"/>
              <a:t>‹#›</a:t>
            </a:fld>
            <a:endParaRPr lang="en-ZA"/>
          </a:p>
        </p:txBody>
      </p:sp>
    </p:spTree>
    <p:extLst>
      <p:ext uri="{BB962C8B-B14F-4D97-AF65-F5344CB8AC3E}">
        <p14:creationId xmlns:p14="http://schemas.microsoft.com/office/powerpoint/2010/main" val="8239023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9">
            <a:extLst>
              <a:ext uri="{FF2B5EF4-FFF2-40B4-BE49-F238E27FC236}">
                <a16:creationId xmlns:a16="http://schemas.microsoft.com/office/drawing/2014/main" xmlns="" id="{04FBD4F5-432F-4C2D-A734-6CC48615FF21}"/>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dirty="0"/>
              <a:t>Place your subtitle here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DDDD7-72ED-FC4E-8075-0107060235C5}" type="datetime1">
              <a:rPr lang="en-US" smtClean="0"/>
              <a:t>5/18/2020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sp>
        <p:nvSpPr>
          <p:cNvPr id="11" name="Title 1">
            <a:extLst>
              <a:ext uri="{FF2B5EF4-FFF2-40B4-BE49-F238E27FC236}">
                <a16:creationId xmlns:a16="http://schemas.microsoft.com/office/drawing/2014/main" xmlns="" id="{3837580B-9009-4524-B820-7ACB27BCBEB4}"/>
              </a:ext>
            </a:extLst>
          </p:cNvPr>
          <p:cNvSpPr>
            <a:spLocks noGrp="1"/>
          </p:cNvSpPr>
          <p:nvPr>
            <p:ph type="title"/>
          </p:nvPr>
        </p:nvSpPr>
        <p:spPr>
          <a:xfrm>
            <a:off x="762000" y="559678"/>
            <a:ext cx="3833906" cy="2221622"/>
          </a:xfrm>
        </p:spPr>
        <p:txBody>
          <a:bodyPr anchor="b"/>
          <a:lstStyle/>
          <a:p>
            <a:r>
              <a:rPr lang="en-US"/>
              <a:t>Click to edit Master title style</a:t>
            </a:r>
            <a:endParaRPr lang="en-US" dirty="0"/>
          </a:p>
        </p:txBody>
      </p:sp>
      <p:cxnSp>
        <p:nvCxnSpPr>
          <p:cNvPr id="12" name="Straight Connector 11" title="Horizontal Rule Line">
            <a:extLst>
              <a:ext uri="{FF2B5EF4-FFF2-40B4-BE49-F238E27FC236}">
                <a16:creationId xmlns:a16="http://schemas.microsoft.com/office/drawing/2014/main" xmlns=""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762000" y="559678"/>
            <a:ext cx="3833906" cy="2221622"/>
          </a:xfrm>
        </p:spPr>
        <p:txBody>
          <a:bodyPr anchor="b"/>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26B3D9D9-8B30-6A45-929D-0A0366E2E953}" type="datetime1">
              <a:rPr lang="en-US" smtClean="0"/>
              <a:t>5/18/2020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sp>
        <p:nvSpPr>
          <p:cNvPr id="20" name="Text Placeholder 19">
            <a:extLst>
              <a:ext uri="{FF2B5EF4-FFF2-40B4-BE49-F238E27FC236}">
                <a16:creationId xmlns:a16="http://schemas.microsoft.com/office/drawing/2014/main" xmlns=""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dirty="0"/>
              <a:t>Place your subtitle here</a:t>
            </a:r>
            <a:endParaRPr lang="en-ZA" dirty="0"/>
          </a:p>
        </p:txBody>
      </p:sp>
      <p:cxnSp>
        <p:nvCxnSpPr>
          <p:cNvPr id="21" name="Straight Connector 20" title="Horizontal Rule Line">
            <a:extLst>
              <a:ext uri="{FF2B5EF4-FFF2-40B4-BE49-F238E27FC236}">
                <a16:creationId xmlns:a16="http://schemas.microsoft.com/office/drawing/2014/main" xmlns=""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xmlns=""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19" name="Text Placeholder 8">
            <a:extLst>
              <a:ext uri="{FF2B5EF4-FFF2-40B4-BE49-F238E27FC236}">
                <a16:creationId xmlns:a16="http://schemas.microsoft.com/office/drawing/2014/main" xmlns=""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2" name="Text Placeholder 10">
            <a:extLst>
              <a:ext uri="{FF2B5EF4-FFF2-40B4-BE49-F238E27FC236}">
                <a16:creationId xmlns:a16="http://schemas.microsoft.com/office/drawing/2014/main" xmlns=""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3" name="Text Placeholder 6">
            <a:extLst>
              <a:ext uri="{FF2B5EF4-FFF2-40B4-BE49-F238E27FC236}">
                <a16:creationId xmlns:a16="http://schemas.microsoft.com/office/drawing/2014/main" xmlns=""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dirty="0"/>
              <a:t>Item Description</a:t>
            </a:r>
          </a:p>
        </p:txBody>
      </p:sp>
      <p:sp>
        <p:nvSpPr>
          <p:cNvPr id="24" name="Text Placeholder 15">
            <a:extLst>
              <a:ext uri="{FF2B5EF4-FFF2-40B4-BE49-F238E27FC236}">
                <a16:creationId xmlns:a16="http://schemas.microsoft.com/office/drawing/2014/main" xmlns=""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5" name="Text Placeholder 18">
            <a:extLst>
              <a:ext uri="{FF2B5EF4-FFF2-40B4-BE49-F238E27FC236}">
                <a16:creationId xmlns:a16="http://schemas.microsoft.com/office/drawing/2014/main" xmlns=""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6" name="Picture Placeholder 22">
            <a:extLst>
              <a:ext uri="{FF2B5EF4-FFF2-40B4-BE49-F238E27FC236}">
                <a16:creationId xmlns:a16="http://schemas.microsoft.com/office/drawing/2014/main" xmlns=""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27" name="Picture Placeholder 24">
            <a:extLst>
              <a:ext uri="{FF2B5EF4-FFF2-40B4-BE49-F238E27FC236}">
                <a16:creationId xmlns:a16="http://schemas.microsoft.com/office/drawing/2014/main" xmlns=""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28" name="Picture Placeholder 26">
            <a:extLst>
              <a:ext uri="{FF2B5EF4-FFF2-40B4-BE49-F238E27FC236}">
                <a16:creationId xmlns:a16="http://schemas.microsoft.com/office/drawing/2014/main" xmlns=""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29" name="Picture Placeholder 30">
            <a:extLst>
              <a:ext uri="{FF2B5EF4-FFF2-40B4-BE49-F238E27FC236}">
                <a16:creationId xmlns:a16="http://schemas.microsoft.com/office/drawing/2014/main" xmlns=""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30" name="Picture Placeholder 32">
            <a:extLst>
              <a:ext uri="{FF2B5EF4-FFF2-40B4-BE49-F238E27FC236}">
                <a16:creationId xmlns:a16="http://schemas.microsoft.com/office/drawing/2014/main" xmlns=""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31" name="Picture Placeholder 34">
            <a:extLst>
              <a:ext uri="{FF2B5EF4-FFF2-40B4-BE49-F238E27FC236}">
                <a16:creationId xmlns:a16="http://schemas.microsoft.com/office/drawing/2014/main" xmlns=""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762000" y="559678"/>
            <a:ext cx="3833906" cy="2221622"/>
          </a:xfrm>
        </p:spPr>
        <p:txBody>
          <a:bodyPr anchor="b"/>
          <a:lstStyle/>
          <a:p>
            <a:r>
              <a:rPr lang="en-US"/>
              <a:t>Click to edit Master title style</a:t>
            </a:r>
            <a:endParaRPr lang="en-US" dirty="0"/>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a:noAutofit/>
          </a:bodyPr>
          <a:lstStyle>
            <a:lvl1pPr marL="0" indent="0" algn="ctr">
              <a:buNone/>
              <a:defRPr sz="1600"/>
            </a:lvl1pPr>
          </a:lstStyle>
          <a:p>
            <a:pPr lvl="0"/>
            <a:r>
              <a:rPr lang="en-US" dirty="0"/>
              <a:t>Event Description</a:t>
            </a:r>
          </a:p>
        </p:txBody>
      </p:sp>
      <p:sp>
        <p:nvSpPr>
          <p:cNvPr id="4" name="Date Placeholder 3"/>
          <p:cNvSpPr>
            <a:spLocks noGrp="1"/>
          </p:cNvSpPr>
          <p:nvPr>
            <p:ph type="dt" sz="half" idx="10"/>
          </p:nvPr>
        </p:nvSpPr>
        <p:spPr/>
        <p:txBody>
          <a:bodyPr/>
          <a:lstStyle/>
          <a:p>
            <a:fld id="{54919B67-2563-3544-8019-B2D766585AE6}" type="datetime1">
              <a:rPr lang="en-US" smtClean="0"/>
              <a:t>5/18/2020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sp>
        <p:nvSpPr>
          <p:cNvPr id="9" name="Text Placeholder 8">
            <a:extLst>
              <a:ext uri="{FF2B5EF4-FFF2-40B4-BE49-F238E27FC236}">
                <a16:creationId xmlns:a16="http://schemas.microsoft.com/office/drawing/2014/main" xmlns=""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a:noAutofit/>
          </a:bodyPr>
          <a:lstStyle>
            <a:lvl1pPr marL="0" indent="0" algn="ctr">
              <a:buNone/>
              <a:defRPr sz="1600"/>
            </a:lvl1pPr>
          </a:lstStyle>
          <a:p>
            <a:pPr lvl="0"/>
            <a:r>
              <a:rPr lang="en-US" dirty="0"/>
              <a:t>Event Description</a:t>
            </a:r>
          </a:p>
        </p:txBody>
      </p:sp>
      <p:sp>
        <p:nvSpPr>
          <p:cNvPr id="11" name="Text Placeholder 10">
            <a:extLst>
              <a:ext uri="{FF2B5EF4-FFF2-40B4-BE49-F238E27FC236}">
                <a16:creationId xmlns:a16="http://schemas.microsoft.com/office/drawing/2014/main" xmlns=""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a:noAutofit/>
          </a:bodyPr>
          <a:lstStyle>
            <a:lvl1pPr marL="0" indent="0" algn="ctr">
              <a:buNone/>
              <a:defRPr sz="1600"/>
            </a:lvl1pPr>
          </a:lstStyle>
          <a:p>
            <a:pPr lvl="0"/>
            <a:r>
              <a:rPr lang="en-US" dirty="0"/>
              <a:t>Event Description</a:t>
            </a:r>
          </a:p>
        </p:txBody>
      </p:sp>
      <p:sp>
        <p:nvSpPr>
          <p:cNvPr id="13" name="Text Placeholder 12">
            <a:extLst>
              <a:ext uri="{FF2B5EF4-FFF2-40B4-BE49-F238E27FC236}">
                <a16:creationId xmlns:a16="http://schemas.microsoft.com/office/drawing/2014/main" xmlns=""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anchor="ctr">
            <a:noAutofit/>
          </a:bodyPr>
          <a:lstStyle>
            <a:lvl1pPr marL="0" indent="0" algn="ctr">
              <a:lnSpc>
                <a:spcPct val="100000"/>
              </a:lnSpc>
              <a:buNone/>
              <a:defRPr sz="2000" i="1">
                <a:solidFill>
                  <a:schemeClr val="bg1"/>
                </a:solidFill>
                <a:latin typeface="+mj-lt"/>
              </a:defRPr>
            </a:lvl1pPr>
          </a:lstStyle>
          <a:p>
            <a:pPr lvl="0"/>
            <a:r>
              <a:rPr lang="en-US" dirty="0"/>
              <a:t>1</a:t>
            </a:r>
            <a:endParaRPr lang="en-ZA" dirty="0"/>
          </a:p>
        </p:txBody>
      </p:sp>
      <p:sp>
        <p:nvSpPr>
          <p:cNvPr id="15" name="Text Placeholder 14">
            <a:extLst>
              <a:ext uri="{FF2B5EF4-FFF2-40B4-BE49-F238E27FC236}">
                <a16:creationId xmlns:a16="http://schemas.microsoft.com/office/drawing/2014/main" xmlns=""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dirty="0"/>
              <a:t>2</a:t>
            </a:r>
            <a:endParaRPr lang="en-ZA" dirty="0"/>
          </a:p>
        </p:txBody>
      </p:sp>
      <p:sp>
        <p:nvSpPr>
          <p:cNvPr id="17" name="Text Placeholder 16">
            <a:extLst>
              <a:ext uri="{FF2B5EF4-FFF2-40B4-BE49-F238E27FC236}">
                <a16:creationId xmlns:a16="http://schemas.microsoft.com/office/drawing/2014/main" xmlns=""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dirty="0"/>
              <a:t>3</a:t>
            </a:r>
            <a:endParaRPr lang="en-ZA" dirty="0"/>
          </a:p>
        </p:txBody>
      </p:sp>
      <p:sp>
        <p:nvSpPr>
          <p:cNvPr id="20" name="Text Placeholder 19">
            <a:extLst>
              <a:ext uri="{FF2B5EF4-FFF2-40B4-BE49-F238E27FC236}">
                <a16:creationId xmlns:a16="http://schemas.microsoft.com/office/drawing/2014/main" xmlns=""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dirty="0"/>
              <a:t>Place your subtitle here</a:t>
            </a:r>
            <a:endParaRPr lang="en-ZA" dirty="0"/>
          </a:p>
        </p:txBody>
      </p:sp>
      <p:cxnSp>
        <p:nvCxnSpPr>
          <p:cNvPr id="21" name="Straight Connector 20" title="Horizontal Rule Line">
            <a:extLst>
              <a:ext uri="{FF2B5EF4-FFF2-40B4-BE49-F238E27FC236}">
                <a16:creationId xmlns:a16="http://schemas.microsoft.com/office/drawing/2014/main" xmlns=""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smtClean="0"/>
              <a:t>5/18/2020</a:t>
            </a:fld>
            <a:endParaRPr lang="en-ZA"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ZA"/>
          </a:p>
        </p:txBody>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sp>
        <p:nvSpPr>
          <p:cNvPr id="20" name="Text Placeholder 19">
            <a:extLst>
              <a:ext uri="{FF2B5EF4-FFF2-40B4-BE49-F238E27FC236}">
                <a16:creationId xmlns:a16="http://schemas.microsoft.com/office/drawing/2014/main" xmlns=""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dirty="0"/>
              <a:t>Place your subtitle here</a:t>
            </a:r>
            <a:endParaRPr lang="en-ZA" dirty="0"/>
          </a:p>
        </p:txBody>
      </p:sp>
      <p:cxnSp>
        <p:nvCxnSpPr>
          <p:cNvPr id="21" name="Straight Connector 20" title="Horizontal Rule Line">
            <a:extLst>
              <a:ext uri="{FF2B5EF4-FFF2-40B4-BE49-F238E27FC236}">
                <a16:creationId xmlns:a16="http://schemas.microsoft.com/office/drawing/2014/main" xmlns=""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xmlns=""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xmlns=""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smtClean="0"/>
              <a:t>5/18/2020</a:t>
            </a:fld>
            <a:endParaRPr lang="en-ZA"/>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ZA" dirty="0"/>
          </a:p>
        </p:txBody>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sp>
        <p:nvSpPr>
          <p:cNvPr id="20" name="Text Placeholder 19">
            <a:extLst>
              <a:ext uri="{FF2B5EF4-FFF2-40B4-BE49-F238E27FC236}">
                <a16:creationId xmlns:a16="http://schemas.microsoft.com/office/drawing/2014/main" xmlns=""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dirty="0"/>
              <a:t>Place your subtitle here</a:t>
            </a:r>
            <a:endParaRPr lang="en-ZA" dirty="0"/>
          </a:p>
        </p:txBody>
      </p:sp>
      <p:cxnSp>
        <p:nvCxnSpPr>
          <p:cNvPr id="21" name="Straight Connector 20" title="Horizontal Rule Line">
            <a:extLst>
              <a:ext uri="{FF2B5EF4-FFF2-40B4-BE49-F238E27FC236}">
                <a16:creationId xmlns:a16="http://schemas.microsoft.com/office/drawing/2014/main" xmlns=""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xmlns=""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11" name="Text Placeholder 8">
            <a:extLst>
              <a:ext uri="{FF2B5EF4-FFF2-40B4-BE49-F238E27FC236}">
                <a16:creationId xmlns:a16="http://schemas.microsoft.com/office/drawing/2014/main" xmlns=""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12" name="Text Placeholder 10">
            <a:extLst>
              <a:ext uri="{FF2B5EF4-FFF2-40B4-BE49-F238E27FC236}">
                <a16:creationId xmlns:a16="http://schemas.microsoft.com/office/drawing/2014/main" xmlns=""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7" name="Text Placeholder 6">
            <a:extLst>
              <a:ext uri="{FF2B5EF4-FFF2-40B4-BE49-F238E27FC236}">
                <a16:creationId xmlns:a16="http://schemas.microsoft.com/office/drawing/2014/main" xmlns=""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dirty="0"/>
              <a:t>Item Description</a:t>
            </a:r>
          </a:p>
        </p:txBody>
      </p:sp>
      <p:sp>
        <p:nvSpPr>
          <p:cNvPr id="16" name="Text Placeholder 15">
            <a:extLst>
              <a:ext uri="{FF2B5EF4-FFF2-40B4-BE49-F238E27FC236}">
                <a16:creationId xmlns:a16="http://schemas.microsoft.com/office/drawing/2014/main" xmlns=""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19" name="Text Placeholder 18">
            <a:extLst>
              <a:ext uri="{FF2B5EF4-FFF2-40B4-BE49-F238E27FC236}">
                <a16:creationId xmlns:a16="http://schemas.microsoft.com/office/drawing/2014/main" xmlns=""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3" name="Picture Placeholder 22">
            <a:extLst>
              <a:ext uri="{FF2B5EF4-FFF2-40B4-BE49-F238E27FC236}">
                <a16:creationId xmlns:a16="http://schemas.microsoft.com/office/drawing/2014/main" xmlns=""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25" name="Picture Placeholder 24">
            <a:extLst>
              <a:ext uri="{FF2B5EF4-FFF2-40B4-BE49-F238E27FC236}">
                <a16:creationId xmlns:a16="http://schemas.microsoft.com/office/drawing/2014/main" xmlns=""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27" name="Picture Placeholder 26">
            <a:extLst>
              <a:ext uri="{FF2B5EF4-FFF2-40B4-BE49-F238E27FC236}">
                <a16:creationId xmlns:a16="http://schemas.microsoft.com/office/drawing/2014/main" xmlns=""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31" name="Picture Placeholder 30">
            <a:extLst>
              <a:ext uri="{FF2B5EF4-FFF2-40B4-BE49-F238E27FC236}">
                <a16:creationId xmlns:a16="http://schemas.microsoft.com/office/drawing/2014/main" xmlns=""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33" name="Picture Placeholder 32">
            <a:extLst>
              <a:ext uri="{FF2B5EF4-FFF2-40B4-BE49-F238E27FC236}">
                <a16:creationId xmlns:a16="http://schemas.microsoft.com/office/drawing/2014/main" xmlns=""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35" name="Picture Placeholder 34">
            <a:extLst>
              <a:ext uri="{FF2B5EF4-FFF2-40B4-BE49-F238E27FC236}">
                <a16:creationId xmlns:a16="http://schemas.microsoft.com/office/drawing/2014/main" xmlns=""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hasCustomPrompt="1"/>
          </p:nvPr>
        </p:nvSpPr>
        <p:spPr>
          <a:xfrm>
            <a:off x="762000" y="2831932"/>
            <a:ext cx="3833906" cy="1562638"/>
          </a:xfrm>
        </p:spPr>
        <p:txBody>
          <a:bodyPr anchor="b"/>
          <a:lstStyle>
            <a:lvl1pPr>
              <a:defRPr/>
            </a:lvl1pPr>
          </a:lstStyle>
          <a:p>
            <a:r>
              <a:rPr lang="en-US" dirty="0"/>
              <a:t>Click to edit your title</a:t>
            </a:r>
          </a:p>
        </p:txBody>
      </p:sp>
      <p:sp>
        <p:nvSpPr>
          <p:cNvPr id="4" name="Date Placeholder 3"/>
          <p:cNvSpPr>
            <a:spLocks noGrp="1"/>
          </p:cNvSpPr>
          <p:nvPr>
            <p:ph type="dt" sz="half" idx="10"/>
          </p:nvPr>
        </p:nvSpPr>
        <p:spPr/>
        <p:txBody>
          <a:bodyPr/>
          <a:lstStyle/>
          <a:p>
            <a:fld id="{4176DA4A-63D4-BC43-9B38-53D06F7CC9C4}" type="datetime1">
              <a:rPr lang="en-US" smtClean="0"/>
              <a:t>5/18/2020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sp>
        <p:nvSpPr>
          <p:cNvPr id="20" name="Text Placeholder 19">
            <a:extLst>
              <a:ext uri="{FF2B5EF4-FFF2-40B4-BE49-F238E27FC236}">
                <a16:creationId xmlns:a16="http://schemas.microsoft.com/office/drawing/2014/main" xmlns="" id="{66A1A72B-59FA-4D91-8267-669EAAD44565}"/>
              </a:ext>
            </a:extLst>
          </p:cNvPr>
          <p:cNvSpPr>
            <a:spLocks noGrp="1"/>
          </p:cNvSpPr>
          <p:nvPr>
            <p:ph type="body" sz="quarter" idx="18" hasCustomPrompt="1"/>
          </p:nvPr>
        </p:nvSpPr>
        <p:spPr>
          <a:xfrm>
            <a:off x="762000" y="4573117"/>
            <a:ext cx="3842550" cy="1178396"/>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dirty="0"/>
              <a:t>Place your subtitle here</a:t>
            </a:r>
            <a:endParaRPr lang="en-ZA" dirty="0"/>
          </a:p>
        </p:txBody>
      </p:sp>
      <p:cxnSp>
        <p:nvCxnSpPr>
          <p:cNvPr id="21" name="Straight Connector 20" title="Horizontal Rule Line">
            <a:extLst>
              <a:ext uri="{FF2B5EF4-FFF2-40B4-BE49-F238E27FC236}">
                <a16:creationId xmlns:a16="http://schemas.microsoft.com/office/drawing/2014/main" xmlns=""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xmlns=""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anchor="ctr"/>
          <a:lstStyle>
            <a:lvl1pPr marL="0" indent="0" algn="ctr">
              <a:buNone/>
              <a:defRPr i="1"/>
            </a:lvl1pPr>
          </a:lstStyle>
          <a:p>
            <a:r>
              <a:rPr lang="en-ZA" dirty="0"/>
              <a:t>Insert Portrait Photo</a:t>
            </a:r>
          </a:p>
        </p:txBody>
      </p:sp>
      <p:sp>
        <p:nvSpPr>
          <p:cNvPr id="19" name="Content Placeholder 2">
            <a:extLst>
              <a:ext uri="{FF2B5EF4-FFF2-40B4-BE49-F238E27FC236}">
                <a16:creationId xmlns:a16="http://schemas.microsoft.com/office/drawing/2014/main" xmlns=""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2" name="Text Placeholder 8">
            <a:extLst>
              <a:ext uri="{FF2B5EF4-FFF2-40B4-BE49-F238E27FC236}">
                <a16:creationId xmlns:a16="http://schemas.microsoft.com/office/drawing/2014/main" xmlns=""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3" name="Text Placeholder 10">
            <a:extLst>
              <a:ext uri="{FF2B5EF4-FFF2-40B4-BE49-F238E27FC236}">
                <a16:creationId xmlns:a16="http://schemas.microsoft.com/office/drawing/2014/main" xmlns=""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4" name="Text Placeholder 6">
            <a:extLst>
              <a:ext uri="{FF2B5EF4-FFF2-40B4-BE49-F238E27FC236}">
                <a16:creationId xmlns:a16="http://schemas.microsoft.com/office/drawing/2014/main" xmlns=""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anchor="ctr"/>
          <a:lstStyle>
            <a:lvl1pPr marL="0" indent="0" algn="ctr">
              <a:buNone/>
              <a:defRPr sz="1600">
                <a:solidFill>
                  <a:schemeClr val="tx1">
                    <a:lumMod val="85000"/>
                    <a:lumOff val="15000"/>
                  </a:schemeClr>
                </a:solidFill>
              </a:defRPr>
            </a:lvl1pPr>
          </a:lstStyle>
          <a:p>
            <a:pPr lvl="0"/>
            <a:r>
              <a:rPr lang="en-US" dirty="0"/>
              <a:t>Item Description</a:t>
            </a:r>
          </a:p>
        </p:txBody>
      </p:sp>
      <p:sp>
        <p:nvSpPr>
          <p:cNvPr id="25" name="Text Placeholder 15">
            <a:extLst>
              <a:ext uri="{FF2B5EF4-FFF2-40B4-BE49-F238E27FC236}">
                <a16:creationId xmlns:a16="http://schemas.microsoft.com/office/drawing/2014/main" xmlns=""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6" name="Text Placeholder 18">
            <a:extLst>
              <a:ext uri="{FF2B5EF4-FFF2-40B4-BE49-F238E27FC236}">
                <a16:creationId xmlns:a16="http://schemas.microsoft.com/office/drawing/2014/main" xmlns=""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7" name="Picture Placeholder 22">
            <a:extLst>
              <a:ext uri="{FF2B5EF4-FFF2-40B4-BE49-F238E27FC236}">
                <a16:creationId xmlns:a16="http://schemas.microsoft.com/office/drawing/2014/main" xmlns=""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28" name="Picture Placeholder 24">
            <a:extLst>
              <a:ext uri="{FF2B5EF4-FFF2-40B4-BE49-F238E27FC236}">
                <a16:creationId xmlns:a16="http://schemas.microsoft.com/office/drawing/2014/main" xmlns=""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29" name="Picture Placeholder 26">
            <a:extLst>
              <a:ext uri="{FF2B5EF4-FFF2-40B4-BE49-F238E27FC236}">
                <a16:creationId xmlns:a16="http://schemas.microsoft.com/office/drawing/2014/main" xmlns=""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30" name="Picture Placeholder 30">
            <a:extLst>
              <a:ext uri="{FF2B5EF4-FFF2-40B4-BE49-F238E27FC236}">
                <a16:creationId xmlns:a16="http://schemas.microsoft.com/office/drawing/2014/main" xmlns=""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31" name="Picture Placeholder 32">
            <a:extLst>
              <a:ext uri="{FF2B5EF4-FFF2-40B4-BE49-F238E27FC236}">
                <a16:creationId xmlns:a16="http://schemas.microsoft.com/office/drawing/2014/main" xmlns=""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32" name="Picture Placeholder 34">
            <a:extLst>
              <a:ext uri="{FF2B5EF4-FFF2-40B4-BE49-F238E27FC236}">
                <a16:creationId xmlns:a16="http://schemas.microsoft.com/office/drawing/2014/main" xmlns=""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none"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29964A5-3468-3F49-AD7A-0CF5EB762F89}" type="datetime1">
              <a:rPr lang="en-US" smtClean="0"/>
              <a:t>5/18/2020</a:t>
            </a:fld>
            <a:endParaRPr lang="en-ZA"/>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ZA"/>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13D2E340-0663-474B-992C-9192B5C45E57}" type="slidenum">
              <a:rPr lang="en-ZA" smtClean="0"/>
              <a:t>‹#›</a:t>
            </a:fld>
            <a:endParaRPr lang="en-ZA"/>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A90851AE-F437-A04B-ADE2-D5E346F2089C}" type="datetime1">
              <a:rPr lang="en-US" smtClean="0"/>
              <a:t>5/18/2020</a:t>
            </a:fld>
            <a:endParaRPr lang="en-ZA"/>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ZA"/>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13D2E340-0663-474B-992C-9192B5C45E57}" type="slidenum">
              <a:rPr lang="en-ZA" smtClean="0"/>
              <a:t>‹#›</a:t>
            </a:fld>
            <a:endParaRPr lang="en-ZA"/>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flickr.com/photos/mcdonaldc/26063637404"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archivesspace.org/application/sandbo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archivesspace.org/application/sandbo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archivesspace/archivesspace/releas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2.archivists.org/groups/collection-management-section/archivesspac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2.archivists.org/groups/collection-management-section/archivesspac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archivesspace/awesome-archivesspace#trainings-and-documentatio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pp.asana.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pp.asana.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archivesspace.org/using-archivesspace/migration-tools-and-data-mappin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campuspress.yale.edu/yalearchivesspace/2015/06/14/migration-step-by-step/"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github.com/harvard-library/aspace-import-exce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github.com/archivesspace/awesome-archivesspace#migrations" TargetMode="External"/><Relationship Id="rId4" Type="http://schemas.openxmlformats.org/officeDocument/2006/relationships/hyperlink" Target="http://steady2.herokuapp.com/#about"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archivesspace.org/using-archivesspace/independent-consultants" TargetMode="External"/><Relationship Id="rId3" Type="http://schemas.openxmlformats.org/officeDocument/2006/relationships/hyperlink" Target="https://archivesspace.github.io/archivesspace/api/" TargetMode="External"/><Relationship Id="rId7" Type="http://schemas.openxmlformats.org/officeDocument/2006/relationships/hyperlink" Target="http://steady2.herokuapp.com/#abou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github.com/archivesspace/awesome-archivesspace#apis-and-scripts" TargetMode="External"/><Relationship Id="rId5" Type="http://schemas.openxmlformats.org/officeDocument/2006/relationships/hyperlink" Target="https://blogs.library.duke.edu/bitstreams/2016/09/21/archivesspace-api-fun/" TargetMode="External"/><Relationship Id="rId4" Type="http://schemas.openxmlformats.org/officeDocument/2006/relationships/hyperlink" Target="http://archival-integration.blogspot.com/2015/09/the-archivesspace-api.html" TargetMode="External"/><Relationship Id="rId9" Type="http://schemas.openxmlformats.org/officeDocument/2006/relationships/hyperlink" Target="https://archivesspace.org/registered-service-providers/current-rsp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ZL50NGOZ_Jg&amp;feature=emb_logo"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teady2.herokuapp.com/#about"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archivesspace.atlassian.net/wiki/spaces/ArchivesSpaceUserManual/overview"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hyperlink" Target="https://www2.archivists.org/groups/collection-management-section/archivesspac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archivesspace.org/registered-service-providers/current-rsps" TargetMode="External"/><Relationship Id="rId5" Type="http://schemas.openxmlformats.org/officeDocument/2006/relationships/hyperlink" Target="http://archivesspace.org/using-archivesspace/independent-consultants" TargetMode="External"/><Relationship Id="rId4" Type="http://schemas.openxmlformats.org/officeDocument/2006/relationships/hyperlink" Target="http://archivesspace.org/using-archivesspace/trainings"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https://github.com/archivesspace/awesome-archivesspac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hyperlink" Target="https://github.com/archivesspace/awesome-archivesspac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hyperlink" Target="https://github.com/archivesspace/awesome-archivesspac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hyperlink" Target="https://github.com/archivesspace/awesome-archivesspace"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hyperlink" Target="https://archivesspace.atlassian.net/secure/Dashboard.jspa?selectPageId=10000"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archivesspace.atlassian.net/wiki/display/ADC/How+to+Report+a+Bu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archivesspace.atlassian.net/wiki/display/ADC/How+to+Request+a+New+Featur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archivesspace/archivesspace/relea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hyperlink" Target="http://archivesspace.github.io/archivesspace/user/the-archivesspace-public-user-interface/"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lyralists.lyrasis.org/mailman/htdig/archivesspace_users_group/2018-November/006433.html" TargetMode="External"/><Relationship Id="rId5" Type="http://schemas.openxmlformats.org/officeDocument/2006/relationships/hyperlink" Target="https://archivesspace.atlassian.net/wiki/spaces/ADC/pages/103526318/PUI+pre-launch+checklist" TargetMode="External"/><Relationship Id="rId4" Type="http://schemas.openxmlformats.org/officeDocument/2006/relationships/hyperlink" Target="http://archivesspace.github.io/archivesspace/user/theming-archivesspace/"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archivesspace.org/member-area/technical-support"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archivesspace.org/community/aspace-buddie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archivesspace.org/using-archivesspace/webinars" TargetMode="External"/><Relationship Id="rId5" Type="http://schemas.openxmlformats.org/officeDocument/2006/relationships/hyperlink" Target="https://groups.google.com/forum/#!forum/archivesspace" TargetMode="External"/><Relationship Id="rId4" Type="http://schemas.openxmlformats.org/officeDocument/2006/relationships/hyperlink" Target="http://lyralists.lyrasis.org/mailman/listinfo/archivesspace_users_group"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archivesspace.atlassian.net/wiki/spaces/ADC/overview"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archivesspace.org/registered-service-providers/current-rsps" TargetMode="External"/><Relationship Id="rId4" Type="http://schemas.openxmlformats.org/officeDocument/2006/relationships/hyperlink" Target="https://www.youtube.com/channel/UCxR6D-UlSx6N6UWTeqHTjzA"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mailto:amlyons@atlas-sys.com"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hyperlink" Target="mailto:madeline.sheldon@lyrasis.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rchivesspace.github.io/archivesspace/user/getting-started-with-archivesspa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archivesspace/archivesspace/releas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archivesspace.org/registered-service-providers/current-rsps" TargetMode="External"/><Relationship Id="rId4" Type="http://schemas.openxmlformats.org/officeDocument/2006/relationships/hyperlink" Target="https://archivesspace.github.io/archivesspace/user/getting-started-with-archivesspac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rchivesspace.org/community/member-benefi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archivesspace.org/community/types-of-membersh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xmlns="" id="{50C5A448-B2BD-4662-AE5B-2E7EBE1E31E6}"/>
              </a:ext>
            </a:extLst>
          </p:cNvPr>
          <p:cNvPicPr>
            <a:picLocks noGrp="1" noChangeAspect="1"/>
          </p:cNvPicPr>
          <p:nvPr>
            <p:ph idx="1"/>
          </p:nvPr>
        </p:nvPicPr>
        <p:blipFill>
          <a:blip r:embed="rId3"/>
          <a:stretch>
            <a:fillRect/>
          </a:stretch>
        </p:blipFill>
        <p:spPr>
          <a:xfrm>
            <a:off x="5444947" y="1344573"/>
            <a:ext cx="6248400" cy="4168854"/>
          </a:xfrm>
        </p:spPr>
      </p:pic>
      <p:sp>
        <p:nvSpPr>
          <p:cNvPr id="9" name="Text Placeholder 8">
            <a:extLst>
              <a:ext uri="{FF2B5EF4-FFF2-40B4-BE49-F238E27FC236}">
                <a16:creationId xmlns:a16="http://schemas.microsoft.com/office/drawing/2014/main" xmlns="" id="{7E822FBD-8383-4269-8210-632EFD8A37E4}"/>
              </a:ext>
            </a:extLst>
          </p:cNvPr>
          <p:cNvSpPr>
            <a:spLocks noGrp="1"/>
          </p:cNvSpPr>
          <p:nvPr>
            <p:ph type="body" sz="quarter" idx="18"/>
          </p:nvPr>
        </p:nvSpPr>
        <p:spPr/>
        <p:txBody>
          <a:bodyPr>
            <a:normAutofit fontScale="92500" lnSpcReduction="20000"/>
          </a:bodyPr>
          <a:lstStyle/>
          <a:p>
            <a:r>
              <a:rPr lang="en-US" sz="3800" dirty="0"/>
              <a:t>Navigating Your ArchivesSpace Implementation</a:t>
            </a:r>
          </a:p>
          <a:p>
            <a:endParaRPr lang="en-US" dirty="0"/>
          </a:p>
          <a:p>
            <a:r>
              <a:rPr lang="en-US" dirty="0"/>
              <a:t>ArchivesSpace Online Forum</a:t>
            </a:r>
          </a:p>
          <a:p>
            <a:r>
              <a:rPr lang="en-US" dirty="0"/>
              <a:t>May 18-21, 2020</a:t>
            </a:r>
          </a:p>
        </p:txBody>
      </p:sp>
      <p:sp>
        <p:nvSpPr>
          <p:cNvPr id="4" name="Slide Number Placeholder 3">
            <a:extLst>
              <a:ext uri="{FF2B5EF4-FFF2-40B4-BE49-F238E27FC236}">
                <a16:creationId xmlns:a16="http://schemas.microsoft.com/office/drawing/2014/main" xmlns="" id="{442496F7-D4EF-4A70-9F66-EE7A69F21A87}"/>
              </a:ext>
            </a:extLst>
          </p:cNvPr>
          <p:cNvSpPr>
            <a:spLocks noGrp="1"/>
          </p:cNvSpPr>
          <p:nvPr>
            <p:ph type="sldNum" sz="quarter" idx="12"/>
          </p:nvPr>
        </p:nvSpPr>
        <p:spPr/>
        <p:txBody>
          <a:bodyPr/>
          <a:lstStyle/>
          <a:p>
            <a:fld id="{13D2E340-0663-474B-992C-9192B5C45E57}" type="slidenum">
              <a:rPr lang="en-ZA" smtClean="0"/>
              <a:t>1</a:t>
            </a:fld>
            <a:endParaRPr lang="en-ZA"/>
          </a:p>
        </p:txBody>
      </p:sp>
      <p:sp>
        <p:nvSpPr>
          <p:cNvPr id="7" name="Title 6">
            <a:extLst>
              <a:ext uri="{FF2B5EF4-FFF2-40B4-BE49-F238E27FC236}">
                <a16:creationId xmlns:a16="http://schemas.microsoft.com/office/drawing/2014/main" xmlns="" id="{8F524F9B-216C-4235-9165-D6C5A77AA996}"/>
              </a:ext>
            </a:extLst>
          </p:cNvPr>
          <p:cNvSpPr>
            <a:spLocks noGrp="1"/>
          </p:cNvSpPr>
          <p:nvPr>
            <p:ph type="title"/>
          </p:nvPr>
        </p:nvSpPr>
        <p:spPr/>
        <p:txBody>
          <a:bodyPr/>
          <a:lstStyle/>
          <a:p>
            <a:r>
              <a:rPr lang="en-US" dirty="0"/>
              <a:t>We’re on the Road to Somewhere</a:t>
            </a:r>
          </a:p>
        </p:txBody>
      </p:sp>
      <p:sp>
        <p:nvSpPr>
          <p:cNvPr id="12" name="Rectangle 11">
            <a:extLst>
              <a:ext uri="{FF2B5EF4-FFF2-40B4-BE49-F238E27FC236}">
                <a16:creationId xmlns:a16="http://schemas.microsoft.com/office/drawing/2014/main" xmlns="" id="{D3E3B8D1-AC91-49F3-89B4-94E15FCC2C85}"/>
              </a:ext>
            </a:extLst>
          </p:cNvPr>
          <p:cNvSpPr/>
          <p:nvPr/>
        </p:nvSpPr>
        <p:spPr>
          <a:xfrm>
            <a:off x="5521147" y="5648660"/>
            <a:ext cx="6096000" cy="276999"/>
          </a:xfrm>
          <a:prstGeom prst="rect">
            <a:avLst/>
          </a:prstGeom>
        </p:spPr>
        <p:txBody>
          <a:bodyPr>
            <a:spAutoFit/>
          </a:bodyPr>
          <a:lstStyle/>
          <a:p>
            <a:r>
              <a:rPr lang="en-US" sz="1200" dirty="0"/>
              <a:t>Chad McDonald. “Road to Nowhere” </a:t>
            </a:r>
            <a:r>
              <a:rPr lang="en-US" sz="1200" dirty="0">
                <a:hlinkClick r:id="rId4"/>
              </a:rPr>
              <a:t>https://www.flickr.com/photos/mcdonaldc/26063637404</a:t>
            </a:r>
            <a:r>
              <a:rPr lang="en-US" sz="1200" dirty="0"/>
              <a:t> </a:t>
            </a:r>
          </a:p>
        </p:txBody>
      </p:sp>
    </p:spTree>
    <p:extLst>
      <p:ext uri="{BB962C8B-B14F-4D97-AF65-F5344CB8AC3E}">
        <p14:creationId xmlns:p14="http://schemas.microsoft.com/office/powerpoint/2010/main" val="1892070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AAD93F-8D9B-4859-992D-CF0D542E25B2}"/>
              </a:ext>
            </a:extLst>
          </p:cNvPr>
          <p:cNvSpPr>
            <a:spLocks noGrp="1"/>
          </p:cNvSpPr>
          <p:nvPr>
            <p:ph type="title"/>
          </p:nvPr>
        </p:nvSpPr>
        <p:spPr/>
        <p:txBody>
          <a:bodyPr>
            <a:normAutofit/>
          </a:bodyPr>
          <a:lstStyle/>
          <a:p>
            <a:r>
              <a:rPr lang="en-US" sz="6700" dirty="0"/>
              <a:t>Getting Started with an ArchivesSpace Implementation</a:t>
            </a:r>
          </a:p>
        </p:txBody>
      </p:sp>
      <p:sp>
        <p:nvSpPr>
          <p:cNvPr id="4" name="Slide Number Placeholder 3">
            <a:extLst>
              <a:ext uri="{FF2B5EF4-FFF2-40B4-BE49-F238E27FC236}">
                <a16:creationId xmlns:a16="http://schemas.microsoft.com/office/drawing/2014/main" xmlns="" id="{B9C44B14-C688-46E6-A4E7-50CF127A8EC3}"/>
              </a:ext>
            </a:extLst>
          </p:cNvPr>
          <p:cNvSpPr>
            <a:spLocks noGrp="1"/>
          </p:cNvSpPr>
          <p:nvPr>
            <p:ph type="sldNum" sz="quarter" idx="12"/>
          </p:nvPr>
        </p:nvSpPr>
        <p:spPr/>
        <p:txBody>
          <a:bodyPr/>
          <a:lstStyle/>
          <a:p>
            <a:fld id="{13D2E340-0663-474B-992C-9192B5C45E57}" type="slidenum">
              <a:rPr lang="en-ZA" smtClean="0"/>
              <a:t>10</a:t>
            </a:fld>
            <a:endParaRPr lang="en-ZA"/>
          </a:p>
        </p:txBody>
      </p:sp>
    </p:spTree>
    <p:extLst>
      <p:ext uri="{BB962C8B-B14F-4D97-AF65-F5344CB8AC3E}">
        <p14:creationId xmlns:p14="http://schemas.microsoft.com/office/powerpoint/2010/main" val="346058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0F1026D6-32E7-46AC-9468-98DDBEB9F91B}"/>
              </a:ext>
            </a:extLst>
          </p:cNvPr>
          <p:cNvSpPr>
            <a:spLocks noGrp="1"/>
          </p:cNvSpPr>
          <p:nvPr>
            <p:ph idx="1"/>
          </p:nvPr>
        </p:nvSpPr>
        <p:spPr>
          <a:xfrm>
            <a:off x="5181600" y="1245140"/>
            <a:ext cx="6248398" cy="4979082"/>
          </a:xfrm>
        </p:spPr>
        <p:txBody>
          <a:bodyPr>
            <a:normAutofit/>
          </a:bodyPr>
          <a:lstStyle/>
          <a:p>
            <a:r>
              <a:rPr lang="en-US" dirty="0"/>
              <a:t>Why did you select ArchivesSpace? </a:t>
            </a:r>
          </a:p>
          <a:p>
            <a:r>
              <a:rPr lang="en-US" dirty="0"/>
              <a:t>Which features of ArchivesSpace do you like, or find valuable? </a:t>
            </a:r>
          </a:p>
          <a:p>
            <a:pPr lvl="1"/>
            <a:r>
              <a:rPr lang="en-US" dirty="0"/>
              <a:t>Take a look at ArchivesSpace here: </a:t>
            </a:r>
            <a:r>
              <a:rPr lang="en-US" dirty="0">
                <a:hlinkClick r:id="rId3"/>
              </a:rPr>
              <a:t>http://archivesspace.org/application/sandbox</a:t>
            </a:r>
            <a:r>
              <a:rPr lang="en-US" dirty="0"/>
              <a:t> </a:t>
            </a:r>
          </a:p>
          <a:p>
            <a:r>
              <a:rPr lang="en-US" dirty="0"/>
              <a:t>Will you be adding legacy data into ArchivesSpace, or starting from scratch? </a:t>
            </a:r>
          </a:p>
          <a:p>
            <a:r>
              <a:rPr lang="en-US" dirty="0"/>
              <a:t>Do you anticipate doing anything new? </a:t>
            </a:r>
          </a:p>
          <a:p>
            <a:pPr lvl="1"/>
            <a:r>
              <a:rPr lang="en-US" dirty="0"/>
              <a:t>Accession description</a:t>
            </a:r>
          </a:p>
          <a:p>
            <a:pPr lvl="1"/>
            <a:r>
              <a:rPr lang="en-US" dirty="0"/>
              <a:t>Inclusion of digital object metadata </a:t>
            </a:r>
          </a:p>
          <a:p>
            <a:pPr lvl="1"/>
            <a:r>
              <a:rPr lang="en-US" dirty="0"/>
              <a:t>Staff workflows/processes </a:t>
            </a:r>
          </a:p>
          <a:p>
            <a:pPr lvl="1"/>
            <a:r>
              <a:rPr lang="en-US" dirty="0"/>
              <a:t>Integrations with other systems</a:t>
            </a:r>
          </a:p>
        </p:txBody>
      </p:sp>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11</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2" y="1821484"/>
            <a:ext cx="3833906" cy="1998573"/>
          </a:xfrm>
        </p:spPr>
        <p:txBody>
          <a:bodyPr>
            <a:normAutofit fontScale="90000"/>
          </a:bodyPr>
          <a:lstStyle/>
          <a:p>
            <a:r>
              <a:rPr lang="en-US" dirty="0"/>
              <a:t>Identify Goals and Expectations</a:t>
            </a:r>
          </a:p>
        </p:txBody>
      </p:sp>
    </p:spTree>
    <p:extLst>
      <p:ext uri="{BB962C8B-B14F-4D97-AF65-F5344CB8AC3E}">
        <p14:creationId xmlns:p14="http://schemas.microsoft.com/office/powerpoint/2010/main" val="316375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12</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856734" y="1821484"/>
            <a:ext cx="3739173" cy="2017348"/>
          </a:xfrm>
        </p:spPr>
        <p:txBody>
          <a:bodyPr>
            <a:normAutofit/>
          </a:bodyPr>
          <a:lstStyle/>
          <a:p>
            <a:r>
              <a:rPr lang="en-US" sz="4200" dirty="0"/>
              <a:t>ArchivesSpace Sandbox</a:t>
            </a:r>
          </a:p>
        </p:txBody>
      </p:sp>
      <p:pic>
        <p:nvPicPr>
          <p:cNvPr id="5" name="Picture 4">
            <a:extLst>
              <a:ext uri="{FF2B5EF4-FFF2-40B4-BE49-F238E27FC236}">
                <a16:creationId xmlns:a16="http://schemas.microsoft.com/office/drawing/2014/main" xmlns="" id="{AF36845B-10A0-4FD4-BEA7-FA411AAB3FA5}"/>
              </a:ext>
            </a:extLst>
          </p:cNvPr>
          <p:cNvPicPr>
            <a:picLocks noChangeAspect="1"/>
          </p:cNvPicPr>
          <p:nvPr/>
        </p:nvPicPr>
        <p:blipFill>
          <a:blip r:embed="rId3"/>
          <a:stretch>
            <a:fillRect/>
          </a:stretch>
        </p:blipFill>
        <p:spPr>
          <a:xfrm>
            <a:off x="4921311" y="394329"/>
            <a:ext cx="7207325" cy="4258591"/>
          </a:xfrm>
          <a:prstGeom prst="rect">
            <a:avLst/>
          </a:prstGeom>
        </p:spPr>
      </p:pic>
      <p:sp>
        <p:nvSpPr>
          <p:cNvPr id="6" name="TextBox 5">
            <a:extLst>
              <a:ext uri="{FF2B5EF4-FFF2-40B4-BE49-F238E27FC236}">
                <a16:creationId xmlns:a16="http://schemas.microsoft.com/office/drawing/2014/main" xmlns="" id="{24A1A756-7407-4EF2-87F3-9E650B3BC6F1}"/>
              </a:ext>
            </a:extLst>
          </p:cNvPr>
          <p:cNvSpPr txBox="1"/>
          <p:nvPr/>
        </p:nvSpPr>
        <p:spPr>
          <a:xfrm>
            <a:off x="6528257" y="4857121"/>
            <a:ext cx="4535216" cy="369332"/>
          </a:xfrm>
          <a:prstGeom prst="rect">
            <a:avLst/>
          </a:prstGeom>
          <a:noFill/>
        </p:spPr>
        <p:txBody>
          <a:bodyPr wrap="none" rtlCol="0">
            <a:spAutoFit/>
          </a:bodyPr>
          <a:lstStyle/>
          <a:p>
            <a:r>
              <a:rPr lang="en-US" dirty="0">
                <a:hlinkClick r:id="rId4"/>
              </a:rPr>
              <a:t>http://archivesspace.org/application/sandbox</a:t>
            </a:r>
            <a:r>
              <a:rPr lang="en-US" dirty="0"/>
              <a:t> </a:t>
            </a:r>
          </a:p>
        </p:txBody>
      </p:sp>
    </p:spTree>
    <p:extLst>
      <p:ext uri="{BB962C8B-B14F-4D97-AF65-F5344CB8AC3E}">
        <p14:creationId xmlns:p14="http://schemas.microsoft.com/office/powerpoint/2010/main" val="389384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45FE7CB-54A5-4D37-BE0E-DC98EC6271BD}"/>
              </a:ext>
            </a:extLst>
          </p:cNvPr>
          <p:cNvSpPr>
            <a:spLocks noGrp="1"/>
          </p:cNvSpPr>
          <p:nvPr>
            <p:ph idx="1"/>
          </p:nvPr>
        </p:nvSpPr>
        <p:spPr>
          <a:xfrm>
            <a:off x="5280073" y="2025114"/>
            <a:ext cx="6469475" cy="4132070"/>
          </a:xfrm>
        </p:spPr>
        <p:txBody>
          <a:bodyPr/>
          <a:lstStyle/>
          <a:p>
            <a:r>
              <a:rPr lang="en-US" dirty="0"/>
              <a:t>Latest version release: </a:t>
            </a:r>
            <a:r>
              <a:rPr lang="en-US" dirty="0">
                <a:hlinkClick r:id="rId3"/>
              </a:rPr>
              <a:t>https://github.com/archivesspace/archivesspace/releases</a:t>
            </a:r>
            <a:r>
              <a:rPr lang="en-US" dirty="0"/>
              <a:t> </a:t>
            </a:r>
          </a:p>
          <a:p>
            <a:r>
              <a:rPr lang="en-US" dirty="0"/>
              <a:t>Use the embedded database</a:t>
            </a:r>
          </a:p>
          <a:p>
            <a:r>
              <a:rPr lang="en-US" dirty="0"/>
              <a:t>Access the backend and test:</a:t>
            </a:r>
          </a:p>
          <a:p>
            <a:pPr lvl="1"/>
            <a:r>
              <a:rPr lang="en-US" dirty="0"/>
              <a:t>Data imports</a:t>
            </a:r>
          </a:p>
          <a:p>
            <a:pPr lvl="1"/>
            <a:r>
              <a:rPr lang="en-US" dirty="0"/>
              <a:t> PUI Customizations</a:t>
            </a:r>
          </a:p>
          <a:p>
            <a:pPr lvl="1"/>
            <a:r>
              <a:rPr lang="en-US" dirty="0"/>
              <a:t>Plugins</a:t>
            </a:r>
          </a:p>
          <a:p>
            <a:endParaRPr lang="en-US" dirty="0"/>
          </a:p>
        </p:txBody>
      </p:sp>
      <p:sp>
        <p:nvSpPr>
          <p:cNvPr id="4" name="Slide Number Placeholder 3">
            <a:extLst>
              <a:ext uri="{FF2B5EF4-FFF2-40B4-BE49-F238E27FC236}">
                <a16:creationId xmlns:a16="http://schemas.microsoft.com/office/drawing/2014/main" xmlns="" id="{67598439-F807-466F-97C2-E08B2B9AA105}"/>
              </a:ext>
            </a:extLst>
          </p:cNvPr>
          <p:cNvSpPr>
            <a:spLocks noGrp="1"/>
          </p:cNvSpPr>
          <p:nvPr>
            <p:ph type="sldNum" sz="quarter" idx="12"/>
          </p:nvPr>
        </p:nvSpPr>
        <p:spPr/>
        <p:txBody>
          <a:bodyPr/>
          <a:lstStyle/>
          <a:p>
            <a:fld id="{13D2E340-0663-474B-992C-9192B5C45E57}" type="slidenum">
              <a:rPr lang="en-ZA" smtClean="0"/>
              <a:t>13</a:t>
            </a:fld>
            <a:endParaRPr lang="en-ZA"/>
          </a:p>
        </p:txBody>
      </p:sp>
      <p:sp>
        <p:nvSpPr>
          <p:cNvPr id="5" name="Title 4">
            <a:extLst>
              <a:ext uri="{FF2B5EF4-FFF2-40B4-BE49-F238E27FC236}">
                <a16:creationId xmlns:a16="http://schemas.microsoft.com/office/drawing/2014/main" xmlns="" id="{26F2A206-B36B-4727-A471-12411AA1958A}"/>
              </a:ext>
            </a:extLst>
          </p:cNvPr>
          <p:cNvSpPr>
            <a:spLocks noGrp="1"/>
          </p:cNvSpPr>
          <p:nvPr>
            <p:ph type="title"/>
          </p:nvPr>
        </p:nvSpPr>
        <p:spPr>
          <a:xfrm>
            <a:off x="442452" y="2625045"/>
            <a:ext cx="4153456" cy="2345161"/>
          </a:xfrm>
        </p:spPr>
        <p:txBody>
          <a:bodyPr>
            <a:normAutofit fontScale="90000"/>
          </a:bodyPr>
          <a:lstStyle/>
          <a:p>
            <a:r>
              <a:rPr lang="en-US" dirty="0"/>
              <a:t>Or, download ArchivesSpace on a standalone machine</a:t>
            </a:r>
          </a:p>
        </p:txBody>
      </p:sp>
    </p:spTree>
    <p:extLst>
      <p:ext uri="{BB962C8B-B14F-4D97-AF65-F5344CB8AC3E}">
        <p14:creationId xmlns:p14="http://schemas.microsoft.com/office/powerpoint/2010/main" val="2029487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14</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2" y="1821484"/>
            <a:ext cx="3833906" cy="1998573"/>
          </a:xfrm>
        </p:spPr>
        <p:txBody>
          <a:bodyPr>
            <a:normAutofit fontScale="90000"/>
          </a:bodyPr>
          <a:lstStyle/>
          <a:p>
            <a:r>
              <a:rPr lang="en-US" dirty="0"/>
              <a:t>Create Specific Goal Statements</a:t>
            </a:r>
          </a:p>
        </p:txBody>
      </p:sp>
      <p:sp>
        <p:nvSpPr>
          <p:cNvPr id="11" name="Content Placeholder 18">
            <a:extLst>
              <a:ext uri="{FF2B5EF4-FFF2-40B4-BE49-F238E27FC236}">
                <a16:creationId xmlns:a16="http://schemas.microsoft.com/office/drawing/2014/main" xmlns="" id="{14DCC3FC-2487-44B0-ACE8-9F4C2D0D5E04}"/>
              </a:ext>
            </a:extLst>
          </p:cNvPr>
          <p:cNvSpPr txBox="1">
            <a:spLocks/>
          </p:cNvSpPr>
          <p:nvPr/>
        </p:nvSpPr>
        <p:spPr>
          <a:xfrm>
            <a:off x="8744050" y="2019300"/>
            <a:ext cx="2677306" cy="3588292"/>
          </a:xfrm>
          <a:prstGeom prst="rect">
            <a:avLst/>
          </a:prstGeom>
          <a:noFill/>
          <a:ln>
            <a:noFill/>
          </a:ln>
        </p:spPr>
        <p:txBody>
          <a:bodyPr vert="horz" lIns="0" tIns="1332000" rIns="0" bIns="0" rtlCol="0">
            <a:noAutofit/>
          </a:bodyPr>
          <a:lstStyle>
            <a:lvl1pPr marL="0" indent="0" algn="ctr" defTabSz="914400" rtl="0" eaLnBrk="1" latinLnBrk="0" hangingPunct="1">
              <a:lnSpc>
                <a:spcPct val="112000"/>
              </a:lnSpc>
              <a:spcBef>
                <a:spcPts val="900"/>
              </a:spcBef>
              <a:buFont typeface="Arial" panose="020B0604020202020204" pitchFamily="34" charset="0"/>
              <a:buNone/>
              <a:defRPr sz="16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US" dirty="0"/>
              <a:t>What new or improved functionality or processes are you planning to offer to archives staff? </a:t>
            </a:r>
          </a:p>
        </p:txBody>
      </p:sp>
      <p:sp>
        <p:nvSpPr>
          <p:cNvPr id="12" name="Content Placeholder 18">
            <a:extLst>
              <a:ext uri="{FF2B5EF4-FFF2-40B4-BE49-F238E27FC236}">
                <a16:creationId xmlns:a16="http://schemas.microsoft.com/office/drawing/2014/main" xmlns="" id="{CC378CF8-214F-4926-B9A0-A8AE4611B83A}"/>
              </a:ext>
            </a:extLst>
          </p:cNvPr>
          <p:cNvSpPr txBox="1">
            <a:spLocks/>
          </p:cNvSpPr>
          <p:nvPr/>
        </p:nvSpPr>
        <p:spPr>
          <a:xfrm>
            <a:off x="5704089" y="2019300"/>
            <a:ext cx="2677306" cy="3588292"/>
          </a:xfrm>
          <a:prstGeom prst="rect">
            <a:avLst/>
          </a:prstGeom>
          <a:noFill/>
          <a:ln>
            <a:noFill/>
          </a:ln>
        </p:spPr>
        <p:txBody>
          <a:bodyPr vert="horz" lIns="0" tIns="1332000" rIns="0" bIns="0" rtlCol="0">
            <a:noAutofit/>
          </a:bodyPr>
          <a:lstStyle>
            <a:lvl1pPr marL="0" indent="0" algn="ctr" defTabSz="914400" rtl="0" eaLnBrk="1" latinLnBrk="0" hangingPunct="1">
              <a:lnSpc>
                <a:spcPct val="112000"/>
              </a:lnSpc>
              <a:spcBef>
                <a:spcPts val="900"/>
              </a:spcBef>
              <a:buFont typeface="Arial" panose="020B0604020202020204" pitchFamily="34" charset="0"/>
              <a:buNone/>
              <a:defRPr sz="16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US" dirty="0"/>
              <a:t>What new or improved service(s) are you planning to offer to researchers?</a:t>
            </a:r>
          </a:p>
        </p:txBody>
      </p:sp>
      <p:sp>
        <p:nvSpPr>
          <p:cNvPr id="13" name="Text Placeholder 22">
            <a:extLst>
              <a:ext uri="{FF2B5EF4-FFF2-40B4-BE49-F238E27FC236}">
                <a16:creationId xmlns:a16="http://schemas.microsoft.com/office/drawing/2014/main" xmlns="" id="{126F22C4-9E10-43F8-91DA-D2E7E7688D7D}"/>
              </a:ext>
            </a:extLst>
          </p:cNvPr>
          <p:cNvSpPr txBox="1">
            <a:spLocks/>
          </p:cNvSpPr>
          <p:nvPr/>
        </p:nvSpPr>
        <p:spPr>
          <a:xfrm>
            <a:off x="9668703" y="2310062"/>
            <a:ext cx="828000" cy="828000"/>
          </a:xfrm>
          <a:prstGeom prst="ellipse">
            <a:avLst/>
          </a:prstGeom>
          <a:noFill/>
          <a:ln w="19050">
            <a:solidFill>
              <a:schemeClr val="accent1">
                <a:lumMod val="75000"/>
              </a:schemeClr>
            </a:solidFill>
          </a:ln>
        </p:spPr>
        <p:txBody>
          <a:bodyPr vert="horz" lIns="0" tIns="0" rIns="0" bIns="0" rtlCol="0" anchor="ctr">
            <a:normAutofit/>
          </a:bodyPr>
          <a:lstStyle>
            <a:lvl1pPr marL="0" indent="0" algn="ctr" defTabSz="914400" rtl="0" eaLnBrk="1" latinLnBrk="0" hangingPunct="1">
              <a:lnSpc>
                <a:spcPct val="112000"/>
              </a:lnSpc>
              <a:spcBef>
                <a:spcPts val="900"/>
              </a:spcBef>
              <a:buFont typeface="Arial" panose="020B0604020202020204" pitchFamily="34" charset="0"/>
              <a:buNone/>
              <a:defRPr sz="2000" i="1" kern="1200" baseline="0">
                <a:solidFill>
                  <a:schemeClr val="bg1"/>
                </a:solidFill>
                <a:latin typeface="+mj-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solidFill>
                  <a:schemeClr val="tx1"/>
                </a:solidFill>
              </a:rPr>
              <a:t>2</a:t>
            </a:r>
          </a:p>
        </p:txBody>
      </p:sp>
      <p:sp>
        <p:nvSpPr>
          <p:cNvPr id="14" name="Text Placeholder 22">
            <a:extLst>
              <a:ext uri="{FF2B5EF4-FFF2-40B4-BE49-F238E27FC236}">
                <a16:creationId xmlns:a16="http://schemas.microsoft.com/office/drawing/2014/main" xmlns="" id="{61F81EE4-7A66-417B-A956-64F2E6F0F293}"/>
              </a:ext>
            </a:extLst>
          </p:cNvPr>
          <p:cNvSpPr txBox="1">
            <a:spLocks/>
          </p:cNvSpPr>
          <p:nvPr/>
        </p:nvSpPr>
        <p:spPr>
          <a:xfrm>
            <a:off x="6628742" y="2302111"/>
            <a:ext cx="828000" cy="828000"/>
          </a:xfrm>
          <a:prstGeom prst="ellipse">
            <a:avLst/>
          </a:prstGeom>
          <a:noFill/>
          <a:ln w="19050">
            <a:solidFill>
              <a:schemeClr val="accent1">
                <a:lumMod val="75000"/>
              </a:schemeClr>
            </a:solidFill>
          </a:ln>
        </p:spPr>
        <p:txBody>
          <a:bodyPr vert="horz" lIns="0" tIns="0" rIns="0" bIns="0" rtlCol="0" anchor="ctr">
            <a:normAutofit/>
          </a:bodyPr>
          <a:lstStyle>
            <a:lvl1pPr marL="0" indent="0" algn="ctr" defTabSz="914400" rtl="0" eaLnBrk="1" latinLnBrk="0" hangingPunct="1">
              <a:lnSpc>
                <a:spcPct val="112000"/>
              </a:lnSpc>
              <a:spcBef>
                <a:spcPts val="900"/>
              </a:spcBef>
              <a:buFont typeface="Arial" panose="020B0604020202020204" pitchFamily="34" charset="0"/>
              <a:buNone/>
              <a:defRPr sz="2000" i="1" kern="1200" baseline="0">
                <a:solidFill>
                  <a:schemeClr val="bg1"/>
                </a:solidFill>
                <a:latin typeface="+mj-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solidFill>
                  <a:schemeClr val="tx1"/>
                </a:solidFill>
              </a:rPr>
              <a:t>1</a:t>
            </a:r>
          </a:p>
        </p:txBody>
      </p:sp>
    </p:spTree>
    <p:extLst>
      <p:ext uri="{BB962C8B-B14F-4D97-AF65-F5344CB8AC3E}">
        <p14:creationId xmlns:p14="http://schemas.microsoft.com/office/powerpoint/2010/main" val="1798217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0F1026D6-32E7-46AC-9468-98DDBEB9F91B}"/>
              </a:ext>
            </a:extLst>
          </p:cNvPr>
          <p:cNvSpPr>
            <a:spLocks noGrp="1"/>
          </p:cNvSpPr>
          <p:nvPr>
            <p:ph idx="1"/>
          </p:nvPr>
        </p:nvSpPr>
        <p:spPr>
          <a:xfrm>
            <a:off x="5181600" y="1821484"/>
            <a:ext cx="6248398" cy="4402738"/>
          </a:xfrm>
        </p:spPr>
        <p:txBody>
          <a:bodyPr>
            <a:normAutofit/>
          </a:bodyPr>
          <a:lstStyle/>
          <a:p>
            <a:r>
              <a:rPr lang="en-US" dirty="0"/>
              <a:t>“One stop shop” archival management system that will manage accession records, resource records/finding aids, and links to digital objects</a:t>
            </a:r>
          </a:p>
          <a:p>
            <a:r>
              <a:rPr lang="en-US" dirty="0"/>
              <a:t>Front-end interface for patrons to perform self-directed research and discover collections easily and efficiently</a:t>
            </a:r>
          </a:p>
          <a:p>
            <a:r>
              <a:rPr lang="en-US" dirty="0"/>
              <a:t>Decrease staff time spent on repetitive reference questions</a:t>
            </a:r>
          </a:p>
        </p:txBody>
      </p:sp>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15</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2" y="1821484"/>
            <a:ext cx="3833906" cy="1998573"/>
          </a:xfrm>
        </p:spPr>
        <p:txBody>
          <a:bodyPr>
            <a:normAutofit fontScale="90000"/>
          </a:bodyPr>
          <a:lstStyle/>
          <a:p>
            <a:r>
              <a:rPr lang="en-US" dirty="0"/>
              <a:t>Examples of Goal Statements</a:t>
            </a:r>
          </a:p>
        </p:txBody>
      </p:sp>
    </p:spTree>
    <p:extLst>
      <p:ext uri="{BB962C8B-B14F-4D97-AF65-F5344CB8AC3E}">
        <p14:creationId xmlns:p14="http://schemas.microsoft.com/office/powerpoint/2010/main" val="124698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0F1026D6-32E7-46AC-9468-98DDBEB9F91B}"/>
              </a:ext>
            </a:extLst>
          </p:cNvPr>
          <p:cNvSpPr>
            <a:spLocks noGrp="1"/>
          </p:cNvSpPr>
          <p:nvPr>
            <p:ph idx="1"/>
          </p:nvPr>
        </p:nvSpPr>
        <p:spPr>
          <a:xfrm>
            <a:off x="5181600" y="1821484"/>
            <a:ext cx="6248398" cy="4402738"/>
          </a:xfrm>
        </p:spPr>
        <p:txBody>
          <a:bodyPr>
            <a:normAutofit/>
          </a:bodyPr>
          <a:lstStyle/>
          <a:p>
            <a:r>
              <a:rPr lang="en-US" dirty="0"/>
              <a:t>Most used collections and format types</a:t>
            </a:r>
          </a:p>
          <a:p>
            <a:r>
              <a:rPr lang="en-US" dirty="0"/>
              <a:t>Descriptions that only exist on paper</a:t>
            </a:r>
          </a:p>
          <a:p>
            <a:r>
              <a:rPr lang="en-US" dirty="0"/>
              <a:t>Descriptions or collections that are updated often</a:t>
            </a:r>
          </a:p>
          <a:p>
            <a:r>
              <a:rPr lang="en-US" dirty="0"/>
              <a:t>Digitized objects </a:t>
            </a:r>
          </a:p>
          <a:p>
            <a:r>
              <a:rPr lang="en-US" dirty="0"/>
              <a:t>Hidden collections</a:t>
            </a:r>
          </a:p>
          <a:p>
            <a:r>
              <a:rPr lang="en-US" dirty="0"/>
              <a:t>Most fragile collections and format types </a:t>
            </a:r>
          </a:p>
          <a:p>
            <a:r>
              <a:rPr lang="en-US" dirty="0"/>
              <a:t>Available funds for processing </a:t>
            </a:r>
          </a:p>
          <a:p>
            <a:r>
              <a:rPr lang="en-US" dirty="0"/>
              <a:t>“Easiest” collections to get into ArchivesSpace</a:t>
            </a:r>
          </a:p>
          <a:p>
            <a:r>
              <a:rPr lang="en-US" dirty="0"/>
              <a:t>Prioritize by format of material or type of data record</a:t>
            </a:r>
          </a:p>
        </p:txBody>
      </p:sp>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16</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70644" y="1821484"/>
            <a:ext cx="3833906" cy="1638988"/>
          </a:xfrm>
        </p:spPr>
        <p:txBody>
          <a:bodyPr>
            <a:normAutofit/>
          </a:bodyPr>
          <a:lstStyle/>
          <a:p>
            <a:r>
              <a:rPr lang="en-US" dirty="0"/>
              <a:t>Identify and Prioritize </a:t>
            </a:r>
          </a:p>
        </p:txBody>
      </p:sp>
      <p:sp>
        <p:nvSpPr>
          <p:cNvPr id="5" name="Text Placeholder 8">
            <a:extLst>
              <a:ext uri="{FF2B5EF4-FFF2-40B4-BE49-F238E27FC236}">
                <a16:creationId xmlns:a16="http://schemas.microsoft.com/office/drawing/2014/main" xmlns="" id="{FBD631CB-2614-45D8-AE97-CB9EC84AD9C0}"/>
              </a:ext>
            </a:extLst>
          </p:cNvPr>
          <p:cNvSpPr>
            <a:spLocks noGrp="1"/>
          </p:cNvSpPr>
          <p:nvPr>
            <p:ph type="body" sz="quarter" idx="18"/>
          </p:nvPr>
        </p:nvSpPr>
        <p:spPr>
          <a:xfrm>
            <a:off x="762000" y="3460472"/>
            <a:ext cx="3842550" cy="2291041"/>
          </a:xfrm>
        </p:spPr>
        <p:txBody>
          <a:bodyPr>
            <a:normAutofit/>
          </a:bodyPr>
          <a:lstStyle/>
          <a:p>
            <a:r>
              <a:rPr lang="en-US" dirty="0"/>
              <a:t>the content that will help you reach those goals </a:t>
            </a:r>
          </a:p>
        </p:txBody>
      </p:sp>
    </p:spTree>
    <p:extLst>
      <p:ext uri="{BB962C8B-B14F-4D97-AF65-F5344CB8AC3E}">
        <p14:creationId xmlns:p14="http://schemas.microsoft.com/office/powerpoint/2010/main" val="3135691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0F1026D6-32E7-46AC-9468-98DDBEB9F91B}"/>
              </a:ext>
            </a:extLst>
          </p:cNvPr>
          <p:cNvSpPr>
            <a:spLocks noGrp="1"/>
          </p:cNvSpPr>
          <p:nvPr>
            <p:ph idx="1"/>
          </p:nvPr>
        </p:nvSpPr>
        <p:spPr>
          <a:xfrm>
            <a:off x="5181600" y="1821484"/>
            <a:ext cx="6248398" cy="4402738"/>
          </a:xfrm>
        </p:spPr>
        <p:txBody>
          <a:bodyPr numCol="2">
            <a:normAutofit/>
          </a:bodyPr>
          <a:lstStyle/>
          <a:p>
            <a:r>
              <a:rPr lang="en-US" dirty="0"/>
              <a:t>Assessment records</a:t>
            </a:r>
          </a:p>
          <a:p>
            <a:r>
              <a:rPr lang="en-US" dirty="0"/>
              <a:t>Accession records</a:t>
            </a:r>
          </a:p>
          <a:p>
            <a:r>
              <a:rPr lang="en-US" dirty="0"/>
              <a:t>Resource records</a:t>
            </a:r>
          </a:p>
          <a:p>
            <a:r>
              <a:rPr lang="en-US" dirty="0"/>
              <a:t>Agent (Name) records </a:t>
            </a:r>
          </a:p>
          <a:p>
            <a:r>
              <a:rPr lang="en-US" dirty="0"/>
              <a:t>Subject records </a:t>
            </a:r>
          </a:p>
          <a:p>
            <a:r>
              <a:rPr lang="en-US" dirty="0"/>
              <a:t>Classification records</a:t>
            </a:r>
          </a:p>
          <a:p>
            <a:endParaRPr lang="en-US" dirty="0"/>
          </a:p>
          <a:p>
            <a:endParaRPr lang="en-US" dirty="0"/>
          </a:p>
          <a:p>
            <a:endParaRPr lang="en-US" dirty="0"/>
          </a:p>
          <a:p>
            <a:r>
              <a:rPr lang="en-US" dirty="0"/>
              <a:t>Collection management records</a:t>
            </a:r>
          </a:p>
          <a:p>
            <a:r>
              <a:rPr lang="en-US" dirty="0"/>
              <a:t>Digital object records</a:t>
            </a:r>
          </a:p>
          <a:p>
            <a:r>
              <a:rPr lang="en-US" dirty="0"/>
              <a:t>Top container and location records</a:t>
            </a:r>
          </a:p>
          <a:p>
            <a:r>
              <a:rPr lang="en-US" dirty="0"/>
              <a:t>Event records</a:t>
            </a:r>
          </a:p>
        </p:txBody>
      </p:sp>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17</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70644" y="1821484"/>
            <a:ext cx="3833906" cy="1948542"/>
          </a:xfrm>
        </p:spPr>
        <p:txBody>
          <a:bodyPr>
            <a:normAutofit fontScale="90000"/>
          </a:bodyPr>
          <a:lstStyle/>
          <a:p>
            <a:r>
              <a:rPr lang="en-US" dirty="0"/>
              <a:t>Identify Types of Records</a:t>
            </a:r>
          </a:p>
        </p:txBody>
      </p:sp>
      <p:sp>
        <p:nvSpPr>
          <p:cNvPr id="5" name="Text Placeholder 8">
            <a:extLst>
              <a:ext uri="{FF2B5EF4-FFF2-40B4-BE49-F238E27FC236}">
                <a16:creationId xmlns:a16="http://schemas.microsoft.com/office/drawing/2014/main" xmlns="" id="{FBD631CB-2614-45D8-AE97-CB9EC84AD9C0}"/>
              </a:ext>
            </a:extLst>
          </p:cNvPr>
          <p:cNvSpPr>
            <a:spLocks noGrp="1"/>
          </p:cNvSpPr>
          <p:nvPr>
            <p:ph type="body" sz="quarter" idx="18"/>
          </p:nvPr>
        </p:nvSpPr>
        <p:spPr>
          <a:xfrm>
            <a:off x="762000" y="3934918"/>
            <a:ext cx="3842550" cy="1816595"/>
          </a:xfrm>
        </p:spPr>
        <p:txBody>
          <a:bodyPr>
            <a:normAutofit/>
          </a:bodyPr>
          <a:lstStyle/>
          <a:p>
            <a:r>
              <a:rPr lang="en-US" dirty="0"/>
              <a:t>you will use to support your content</a:t>
            </a:r>
          </a:p>
        </p:txBody>
      </p:sp>
    </p:spTree>
    <p:extLst>
      <p:ext uri="{BB962C8B-B14F-4D97-AF65-F5344CB8AC3E}">
        <p14:creationId xmlns:p14="http://schemas.microsoft.com/office/powerpoint/2010/main" val="1573262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0F1026D6-32E7-46AC-9468-98DDBEB9F91B}"/>
              </a:ext>
            </a:extLst>
          </p:cNvPr>
          <p:cNvSpPr>
            <a:spLocks noGrp="1"/>
          </p:cNvSpPr>
          <p:nvPr>
            <p:ph idx="1"/>
          </p:nvPr>
        </p:nvSpPr>
        <p:spPr>
          <a:xfrm>
            <a:off x="5181600" y="1821484"/>
            <a:ext cx="6248398" cy="4402738"/>
          </a:xfrm>
        </p:spPr>
        <p:txBody>
          <a:bodyPr numCol="1">
            <a:normAutofit/>
          </a:bodyPr>
          <a:lstStyle/>
          <a:p>
            <a:r>
              <a:rPr lang="en-US" b="1"/>
              <a:t>Agent and subject </a:t>
            </a:r>
            <a:r>
              <a:rPr lang="en-US" b="1" dirty="0"/>
              <a:t>records</a:t>
            </a:r>
          </a:p>
          <a:p>
            <a:pPr lvl="1"/>
            <a:r>
              <a:rPr lang="en-US" dirty="0"/>
              <a:t>Make time to learn the Library of Congress Name Authority File (</a:t>
            </a:r>
            <a:r>
              <a:rPr lang="en-US" dirty="0" err="1"/>
              <a:t>LCNAF</a:t>
            </a:r>
            <a:r>
              <a:rPr lang="en-US" dirty="0"/>
              <a:t>) plugin.</a:t>
            </a:r>
          </a:p>
          <a:p>
            <a:r>
              <a:rPr lang="en-US" b="1" dirty="0"/>
              <a:t>Top container records </a:t>
            </a:r>
          </a:p>
          <a:p>
            <a:pPr lvl="1"/>
            <a:r>
              <a:rPr lang="en-US" dirty="0"/>
              <a:t>Are your boxes barcoded? </a:t>
            </a:r>
          </a:p>
          <a:p>
            <a:r>
              <a:rPr lang="en-US" b="1" dirty="0"/>
              <a:t>Location records </a:t>
            </a:r>
          </a:p>
          <a:p>
            <a:pPr lvl="1"/>
            <a:r>
              <a:rPr lang="en-US" dirty="0"/>
              <a:t>Do you want to use the space calculator? Your locations should be mapped out ahead of time.</a:t>
            </a:r>
          </a:p>
          <a:p>
            <a:r>
              <a:rPr lang="en-US" b="1" dirty="0"/>
              <a:t>Event records</a:t>
            </a:r>
          </a:p>
          <a:p>
            <a:pPr lvl="1"/>
            <a:r>
              <a:rPr lang="en-US" dirty="0"/>
              <a:t>Plan for consistent use.</a:t>
            </a:r>
          </a:p>
        </p:txBody>
      </p:sp>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18</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70644" y="1821484"/>
            <a:ext cx="3833906" cy="1948542"/>
          </a:xfrm>
        </p:spPr>
        <p:txBody>
          <a:bodyPr>
            <a:normAutofit fontScale="90000"/>
          </a:bodyPr>
          <a:lstStyle/>
          <a:p>
            <a:r>
              <a:rPr lang="en-US" dirty="0"/>
              <a:t>Determine Additional Planning</a:t>
            </a:r>
          </a:p>
        </p:txBody>
      </p:sp>
    </p:spTree>
    <p:extLst>
      <p:ext uri="{BB962C8B-B14F-4D97-AF65-F5344CB8AC3E}">
        <p14:creationId xmlns:p14="http://schemas.microsoft.com/office/powerpoint/2010/main" val="2355145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AAD93F-8D9B-4859-992D-CF0D542E25B2}"/>
              </a:ext>
            </a:extLst>
          </p:cNvPr>
          <p:cNvSpPr>
            <a:spLocks noGrp="1"/>
          </p:cNvSpPr>
          <p:nvPr>
            <p:ph type="title"/>
          </p:nvPr>
        </p:nvSpPr>
        <p:spPr/>
        <p:txBody>
          <a:bodyPr>
            <a:normAutofit/>
          </a:bodyPr>
          <a:lstStyle/>
          <a:p>
            <a:r>
              <a:rPr lang="en-US" dirty="0"/>
              <a:t>Creating a Project Plan</a:t>
            </a:r>
          </a:p>
        </p:txBody>
      </p:sp>
      <p:sp>
        <p:nvSpPr>
          <p:cNvPr id="4" name="Slide Number Placeholder 3">
            <a:extLst>
              <a:ext uri="{FF2B5EF4-FFF2-40B4-BE49-F238E27FC236}">
                <a16:creationId xmlns:a16="http://schemas.microsoft.com/office/drawing/2014/main" xmlns="" id="{B9C44B14-C688-46E6-A4E7-50CF127A8EC3}"/>
              </a:ext>
            </a:extLst>
          </p:cNvPr>
          <p:cNvSpPr>
            <a:spLocks noGrp="1"/>
          </p:cNvSpPr>
          <p:nvPr>
            <p:ph type="sldNum" sz="quarter" idx="12"/>
          </p:nvPr>
        </p:nvSpPr>
        <p:spPr/>
        <p:txBody>
          <a:bodyPr/>
          <a:lstStyle/>
          <a:p>
            <a:fld id="{13D2E340-0663-474B-992C-9192B5C45E57}" type="slidenum">
              <a:rPr lang="en-ZA" smtClean="0"/>
              <a:t>19</a:t>
            </a:fld>
            <a:endParaRPr lang="en-ZA"/>
          </a:p>
        </p:txBody>
      </p:sp>
    </p:spTree>
    <p:extLst>
      <p:ext uri="{BB962C8B-B14F-4D97-AF65-F5344CB8AC3E}">
        <p14:creationId xmlns:p14="http://schemas.microsoft.com/office/powerpoint/2010/main" val="217205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D1F34B-93F5-46C0-9BEC-B1A8D55008B4}"/>
              </a:ext>
            </a:extLst>
          </p:cNvPr>
          <p:cNvSpPr>
            <a:spLocks noGrp="1"/>
          </p:cNvSpPr>
          <p:nvPr>
            <p:ph type="title"/>
          </p:nvPr>
        </p:nvSpPr>
        <p:spPr/>
        <p:txBody>
          <a:bodyPr/>
          <a:lstStyle/>
          <a:p>
            <a:pPr algn="l"/>
            <a:r>
              <a:rPr lang="en-ZA" dirty="0"/>
              <a:t>Presenters</a:t>
            </a:r>
          </a:p>
        </p:txBody>
      </p:sp>
      <p:sp>
        <p:nvSpPr>
          <p:cNvPr id="3" name="Text Placeholder 2">
            <a:extLst>
              <a:ext uri="{FF2B5EF4-FFF2-40B4-BE49-F238E27FC236}">
                <a16:creationId xmlns:a16="http://schemas.microsoft.com/office/drawing/2014/main" xmlns="" id="{381FDC16-3D69-48AD-B08B-ED28A10640C1}"/>
              </a:ext>
            </a:extLst>
          </p:cNvPr>
          <p:cNvSpPr>
            <a:spLocks noGrp="1"/>
          </p:cNvSpPr>
          <p:nvPr>
            <p:ph type="body" sz="quarter" idx="18"/>
          </p:nvPr>
        </p:nvSpPr>
        <p:spPr/>
        <p:txBody>
          <a:bodyPr/>
          <a:lstStyle/>
          <a:p>
            <a:endParaRPr lang="en-ZA" dirty="0"/>
          </a:p>
          <a:p>
            <a:pPr algn="l"/>
            <a:r>
              <a:rPr lang="en-ZA" dirty="0"/>
              <a:t>This is an encore presentation, with updates since last presented on March 18, 2019.</a:t>
            </a:r>
          </a:p>
        </p:txBody>
      </p:sp>
      <p:sp>
        <p:nvSpPr>
          <p:cNvPr id="4" name="Content Placeholder 3">
            <a:extLst>
              <a:ext uri="{FF2B5EF4-FFF2-40B4-BE49-F238E27FC236}">
                <a16:creationId xmlns:a16="http://schemas.microsoft.com/office/drawing/2014/main" xmlns="" id="{E83DB0A1-C484-4D49-BAC3-ABEE82074C4C}"/>
              </a:ext>
            </a:extLst>
          </p:cNvPr>
          <p:cNvSpPr>
            <a:spLocks noGrp="1"/>
          </p:cNvSpPr>
          <p:nvPr>
            <p:ph idx="1"/>
          </p:nvPr>
        </p:nvSpPr>
        <p:spPr>
          <a:xfrm>
            <a:off x="5783687" y="1422805"/>
            <a:ext cx="2631962" cy="4027017"/>
          </a:xfrm>
        </p:spPr>
        <p:txBody>
          <a:bodyPr lIns="72000" rIns="72000"/>
          <a:lstStyle/>
          <a:p>
            <a:endParaRPr lang="en-ZA" dirty="0"/>
          </a:p>
          <a:p>
            <a:endParaRPr lang="en-ZA" dirty="0"/>
          </a:p>
          <a:p>
            <a:endParaRPr lang="en-ZA" dirty="0"/>
          </a:p>
          <a:p>
            <a:r>
              <a:rPr lang="en-ZA" dirty="0"/>
              <a:t>Anne Marie Lyons</a:t>
            </a:r>
          </a:p>
          <a:p>
            <a:r>
              <a:rPr lang="en-ZA" dirty="0"/>
              <a:t>Training and Library Solutions Consultant</a:t>
            </a:r>
          </a:p>
          <a:p>
            <a:r>
              <a:rPr lang="en-ZA" dirty="0"/>
              <a:t>Atlas Systems</a:t>
            </a:r>
          </a:p>
        </p:txBody>
      </p:sp>
      <p:sp>
        <p:nvSpPr>
          <p:cNvPr id="7" name="Slide Number Placeholder 6">
            <a:extLst>
              <a:ext uri="{FF2B5EF4-FFF2-40B4-BE49-F238E27FC236}">
                <a16:creationId xmlns:a16="http://schemas.microsoft.com/office/drawing/2014/main" xmlns="" id="{C7C944DD-F200-6B48-8A79-099A08992A35}"/>
              </a:ext>
            </a:extLst>
          </p:cNvPr>
          <p:cNvSpPr>
            <a:spLocks noGrp="1"/>
          </p:cNvSpPr>
          <p:nvPr>
            <p:ph type="sldNum" sz="quarter" idx="12"/>
          </p:nvPr>
        </p:nvSpPr>
        <p:spPr/>
        <p:txBody>
          <a:bodyPr/>
          <a:lstStyle/>
          <a:p>
            <a:fld id="{13D2E340-0663-474B-992C-9192B5C45E57}" type="slidenum">
              <a:rPr lang="en-ZA" smtClean="0"/>
              <a:t>2</a:t>
            </a:fld>
            <a:endParaRPr lang="en-ZA"/>
          </a:p>
        </p:txBody>
      </p:sp>
      <p:sp>
        <p:nvSpPr>
          <p:cNvPr id="20" name="Content Placeholder 3">
            <a:extLst>
              <a:ext uri="{FF2B5EF4-FFF2-40B4-BE49-F238E27FC236}">
                <a16:creationId xmlns:a16="http://schemas.microsoft.com/office/drawing/2014/main" xmlns="" id="{6AE43996-FC62-4596-90B9-7CA18866304F}"/>
              </a:ext>
            </a:extLst>
          </p:cNvPr>
          <p:cNvSpPr txBox="1">
            <a:spLocks/>
          </p:cNvSpPr>
          <p:nvPr/>
        </p:nvSpPr>
        <p:spPr>
          <a:xfrm>
            <a:off x="8798038" y="1415491"/>
            <a:ext cx="2631962" cy="4027017"/>
          </a:xfrm>
          <a:prstGeom prst="rect">
            <a:avLst/>
          </a:prstGeom>
          <a:solidFill>
            <a:schemeClr val="bg1"/>
          </a:solidFill>
        </p:spPr>
        <p:txBody>
          <a:bodyPr vert="horz" lIns="72000" tIns="1332000" rIns="72000" bIns="0" rtlCol="0">
            <a:normAutofit/>
          </a:bodyPr>
          <a:lstStyle>
            <a:lvl1pPr marL="0" indent="0" algn="ctr" defTabSz="914400" rtl="0" eaLnBrk="1" latinLnBrk="0" hangingPunct="1">
              <a:lnSpc>
                <a:spcPct val="112000"/>
              </a:lnSpc>
              <a:spcBef>
                <a:spcPts val="900"/>
              </a:spcBef>
              <a:buFont typeface="Arial" panose="020B0604020202020204" pitchFamily="34" charset="0"/>
              <a:buNone/>
              <a:defRPr sz="16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endParaRPr lang="en-ZA" dirty="0"/>
          </a:p>
          <a:p>
            <a:endParaRPr lang="en-ZA" dirty="0"/>
          </a:p>
          <a:p>
            <a:endParaRPr lang="en-ZA" dirty="0"/>
          </a:p>
          <a:p>
            <a:r>
              <a:rPr lang="en-ZA" dirty="0"/>
              <a:t>Madeline Sheldon</a:t>
            </a:r>
          </a:p>
          <a:p>
            <a:r>
              <a:rPr lang="en-ZA" dirty="0"/>
              <a:t>Member Representative, Digital Technology Services</a:t>
            </a:r>
          </a:p>
          <a:p>
            <a:r>
              <a:rPr lang="en-ZA" dirty="0"/>
              <a:t>LYRASIS</a:t>
            </a:r>
          </a:p>
        </p:txBody>
      </p:sp>
      <p:pic>
        <p:nvPicPr>
          <p:cNvPr id="22" name="Picture Placeholder 16">
            <a:extLst>
              <a:ext uri="{FF2B5EF4-FFF2-40B4-BE49-F238E27FC236}">
                <a16:creationId xmlns:a16="http://schemas.microsoft.com/office/drawing/2014/main" xmlns="" id="{002EFE38-630A-4D46-B741-98B7476BB656}"/>
              </a:ext>
            </a:extLst>
          </p:cNvPr>
          <p:cNvPicPr>
            <a:picLocks noChangeAspect="1"/>
          </p:cNvPicPr>
          <p:nvPr/>
        </p:nvPicPr>
        <p:blipFill>
          <a:blip r:embed="rId3"/>
          <a:stretch>
            <a:fillRect/>
          </a:stretch>
        </p:blipFill>
        <p:spPr>
          <a:xfrm>
            <a:off x="9147630" y="1780642"/>
            <a:ext cx="1932777" cy="2001316"/>
          </a:xfrm>
          <a:prstGeom prst="ellipse">
            <a:avLst/>
          </a:prstGeom>
          <a:solidFill>
            <a:schemeClr val="bg1">
              <a:lumMod val="95000"/>
            </a:schemeClr>
          </a:solidFill>
        </p:spPr>
      </p:pic>
      <p:pic>
        <p:nvPicPr>
          <p:cNvPr id="6" name="Picture 5">
            <a:extLst>
              <a:ext uri="{FF2B5EF4-FFF2-40B4-BE49-F238E27FC236}">
                <a16:creationId xmlns:a16="http://schemas.microsoft.com/office/drawing/2014/main" xmlns="" id="{303CB51A-5622-4A5B-BCD3-2E1560DD2CF0}"/>
              </a:ext>
            </a:extLst>
          </p:cNvPr>
          <p:cNvPicPr>
            <a:picLocks noChangeAspect="1"/>
          </p:cNvPicPr>
          <p:nvPr/>
        </p:nvPicPr>
        <p:blipFill>
          <a:blip r:embed="rId4"/>
          <a:stretch>
            <a:fillRect/>
          </a:stretch>
        </p:blipFill>
        <p:spPr>
          <a:xfrm>
            <a:off x="6088196" y="1780641"/>
            <a:ext cx="2001317" cy="200131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07474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F35BFF-A889-4B62-BCD4-168715A631DF}"/>
              </a:ext>
            </a:extLst>
          </p:cNvPr>
          <p:cNvSpPr>
            <a:spLocks noGrp="1"/>
          </p:cNvSpPr>
          <p:nvPr>
            <p:ph type="title"/>
          </p:nvPr>
        </p:nvSpPr>
        <p:spPr>
          <a:xfrm>
            <a:off x="820737" y="2019300"/>
            <a:ext cx="3833906" cy="1561332"/>
          </a:xfrm>
        </p:spPr>
        <p:txBody>
          <a:bodyPr/>
          <a:lstStyle/>
          <a:p>
            <a:r>
              <a:rPr lang="en-ZA" dirty="0"/>
              <a:t>Creating a Project Plan</a:t>
            </a:r>
          </a:p>
        </p:txBody>
      </p:sp>
      <p:sp>
        <p:nvSpPr>
          <p:cNvPr id="19" name="Content Placeholder 18">
            <a:extLst>
              <a:ext uri="{FF2B5EF4-FFF2-40B4-BE49-F238E27FC236}">
                <a16:creationId xmlns:a16="http://schemas.microsoft.com/office/drawing/2014/main" xmlns="" id="{C8822230-E7F6-4AEC-86F1-6874B8C03BA4}"/>
              </a:ext>
            </a:extLst>
          </p:cNvPr>
          <p:cNvSpPr>
            <a:spLocks noGrp="1"/>
          </p:cNvSpPr>
          <p:nvPr>
            <p:ph idx="1"/>
          </p:nvPr>
        </p:nvSpPr>
        <p:spPr>
          <a:xfrm>
            <a:off x="5162550" y="2019300"/>
            <a:ext cx="1944000" cy="3588292"/>
          </a:xfrm>
          <a:solidFill>
            <a:schemeClr val="bg1"/>
          </a:solidFill>
        </p:spPr>
        <p:txBody>
          <a:bodyPr>
            <a:noAutofit/>
          </a:bodyPr>
          <a:lstStyle/>
          <a:p>
            <a:r>
              <a:rPr lang="en-US" dirty="0"/>
              <a:t>Goals and expectations </a:t>
            </a:r>
          </a:p>
        </p:txBody>
      </p:sp>
      <p:sp>
        <p:nvSpPr>
          <p:cNvPr id="20" name="Text Placeholder 19">
            <a:extLst>
              <a:ext uri="{FF2B5EF4-FFF2-40B4-BE49-F238E27FC236}">
                <a16:creationId xmlns:a16="http://schemas.microsoft.com/office/drawing/2014/main" xmlns="" id="{72DB73E6-C510-4010-99CD-13C274B57E5B}"/>
              </a:ext>
            </a:extLst>
          </p:cNvPr>
          <p:cNvSpPr>
            <a:spLocks noGrp="1"/>
          </p:cNvSpPr>
          <p:nvPr>
            <p:ph type="body" sz="quarter" idx="13"/>
          </p:nvPr>
        </p:nvSpPr>
        <p:spPr>
          <a:xfrm>
            <a:off x="7295806" y="2019300"/>
            <a:ext cx="1943100" cy="3588292"/>
          </a:xfrm>
          <a:solidFill>
            <a:schemeClr val="bg1"/>
          </a:solidFill>
        </p:spPr>
        <p:txBody>
          <a:bodyPr/>
          <a:lstStyle/>
          <a:p>
            <a:r>
              <a:rPr lang="en-US" dirty="0"/>
              <a:t>The content you want to put into ArchivesSpace</a:t>
            </a:r>
          </a:p>
        </p:txBody>
      </p:sp>
      <p:sp>
        <p:nvSpPr>
          <p:cNvPr id="21" name="Text Placeholder 20">
            <a:extLst>
              <a:ext uri="{FF2B5EF4-FFF2-40B4-BE49-F238E27FC236}">
                <a16:creationId xmlns:a16="http://schemas.microsoft.com/office/drawing/2014/main" xmlns="" id="{F544916F-9E82-4943-9F03-05F7811ACC2E}"/>
              </a:ext>
            </a:extLst>
          </p:cNvPr>
          <p:cNvSpPr>
            <a:spLocks noGrp="1"/>
          </p:cNvSpPr>
          <p:nvPr>
            <p:ph type="body" sz="quarter" idx="14"/>
          </p:nvPr>
        </p:nvSpPr>
        <p:spPr>
          <a:xfrm>
            <a:off x="9428163" y="2019300"/>
            <a:ext cx="1943100" cy="3588292"/>
          </a:xfrm>
          <a:solidFill>
            <a:schemeClr val="bg1"/>
          </a:solidFill>
        </p:spPr>
        <p:txBody>
          <a:bodyPr/>
          <a:lstStyle/>
          <a:p>
            <a:r>
              <a:rPr lang="en-US" dirty="0"/>
              <a:t>The types of ArchivesSpace records that you want to use</a:t>
            </a:r>
          </a:p>
        </p:txBody>
      </p:sp>
      <p:sp>
        <p:nvSpPr>
          <p:cNvPr id="23" name="Text Placeholder 22">
            <a:extLst>
              <a:ext uri="{FF2B5EF4-FFF2-40B4-BE49-F238E27FC236}">
                <a16:creationId xmlns:a16="http://schemas.microsoft.com/office/drawing/2014/main" xmlns="" id="{3C345EEF-8EE2-4AFF-A515-F49E6FA7CAD4}"/>
              </a:ext>
            </a:extLst>
          </p:cNvPr>
          <p:cNvSpPr>
            <a:spLocks noGrp="1"/>
          </p:cNvSpPr>
          <p:nvPr>
            <p:ph type="body" sz="quarter" idx="16"/>
          </p:nvPr>
        </p:nvSpPr>
        <p:spPr>
          <a:solidFill>
            <a:schemeClr val="bg1"/>
          </a:solidFill>
          <a:ln w="19050">
            <a:solidFill>
              <a:schemeClr val="accent1">
                <a:lumMod val="75000"/>
              </a:schemeClr>
            </a:solidFill>
          </a:ln>
        </p:spPr>
        <p:txBody>
          <a:bodyPr/>
          <a:lstStyle/>
          <a:p>
            <a:r>
              <a:rPr lang="en-ZA" dirty="0">
                <a:solidFill>
                  <a:schemeClr val="tx1"/>
                </a:solidFill>
              </a:rPr>
              <a:t>2</a:t>
            </a:r>
          </a:p>
        </p:txBody>
      </p:sp>
      <p:sp>
        <p:nvSpPr>
          <p:cNvPr id="24" name="Text Placeholder 23">
            <a:extLst>
              <a:ext uri="{FF2B5EF4-FFF2-40B4-BE49-F238E27FC236}">
                <a16:creationId xmlns:a16="http://schemas.microsoft.com/office/drawing/2014/main" xmlns="" id="{C3C9C68B-77C0-41C6-AE3E-6C1B595CDE75}"/>
              </a:ext>
            </a:extLst>
          </p:cNvPr>
          <p:cNvSpPr>
            <a:spLocks noGrp="1"/>
          </p:cNvSpPr>
          <p:nvPr>
            <p:ph type="body" sz="quarter" idx="17"/>
          </p:nvPr>
        </p:nvSpPr>
        <p:spPr>
          <a:solidFill>
            <a:schemeClr val="bg1"/>
          </a:solidFill>
          <a:ln w="19050">
            <a:solidFill>
              <a:schemeClr val="accent1">
                <a:lumMod val="75000"/>
              </a:schemeClr>
            </a:solidFill>
          </a:ln>
        </p:spPr>
        <p:txBody>
          <a:bodyPr/>
          <a:lstStyle/>
          <a:p>
            <a:r>
              <a:rPr lang="en-ZA" dirty="0">
                <a:solidFill>
                  <a:schemeClr val="tx1"/>
                </a:solidFill>
              </a:rPr>
              <a:t>3</a:t>
            </a:r>
          </a:p>
        </p:txBody>
      </p:sp>
      <p:sp>
        <p:nvSpPr>
          <p:cNvPr id="3" name="Slide Number Placeholder 2">
            <a:extLst>
              <a:ext uri="{FF2B5EF4-FFF2-40B4-BE49-F238E27FC236}">
                <a16:creationId xmlns:a16="http://schemas.microsoft.com/office/drawing/2014/main" xmlns="" id="{FC9047CD-1956-7146-971D-D05A280ACB28}"/>
              </a:ext>
            </a:extLst>
          </p:cNvPr>
          <p:cNvSpPr>
            <a:spLocks noGrp="1"/>
          </p:cNvSpPr>
          <p:nvPr>
            <p:ph type="sldNum" sz="quarter" idx="12"/>
          </p:nvPr>
        </p:nvSpPr>
        <p:spPr/>
        <p:txBody>
          <a:bodyPr/>
          <a:lstStyle/>
          <a:p>
            <a:fld id="{13D2E340-0663-474B-992C-9192B5C45E57}" type="slidenum">
              <a:rPr lang="en-ZA" smtClean="0"/>
              <a:t>20</a:t>
            </a:fld>
            <a:endParaRPr lang="en-ZA"/>
          </a:p>
        </p:txBody>
      </p:sp>
      <p:sp>
        <p:nvSpPr>
          <p:cNvPr id="13" name="Text Placeholder 22">
            <a:extLst>
              <a:ext uri="{FF2B5EF4-FFF2-40B4-BE49-F238E27FC236}">
                <a16:creationId xmlns:a16="http://schemas.microsoft.com/office/drawing/2014/main" xmlns="" id="{2AB103C8-B672-4466-9051-E0C3E10CB6AD}"/>
              </a:ext>
            </a:extLst>
          </p:cNvPr>
          <p:cNvSpPr txBox="1">
            <a:spLocks/>
          </p:cNvSpPr>
          <p:nvPr/>
        </p:nvSpPr>
        <p:spPr>
          <a:xfrm>
            <a:off x="5720550" y="2324100"/>
            <a:ext cx="828000" cy="828000"/>
          </a:xfrm>
          <a:prstGeom prst="ellipse">
            <a:avLst/>
          </a:prstGeom>
          <a:solidFill>
            <a:schemeClr val="bg1"/>
          </a:solidFill>
          <a:ln w="19050">
            <a:solidFill>
              <a:schemeClr val="accent1">
                <a:lumMod val="75000"/>
              </a:schemeClr>
            </a:solidFill>
          </a:ln>
        </p:spPr>
        <p:txBody>
          <a:bodyPr vert="horz" lIns="0" tIns="0" rIns="0" bIns="0" rtlCol="0" anchor="ctr">
            <a:normAutofit/>
          </a:bodyPr>
          <a:lstStyle>
            <a:lvl1pPr marL="0" indent="0" algn="ctr" defTabSz="914400" rtl="0" eaLnBrk="1" latinLnBrk="0" hangingPunct="1">
              <a:lnSpc>
                <a:spcPct val="112000"/>
              </a:lnSpc>
              <a:spcBef>
                <a:spcPts val="900"/>
              </a:spcBef>
              <a:buFont typeface="Arial" panose="020B0604020202020204" pitchFamily="34" charset="0"/>
              <a:buNone/>
              <a:defRPr sz="2000" i="1" kern="1200" baseline="0">
                <a:solidFill>
                  <a:schemeClr val="bg1"/>
                </a:solidFill>
                <a:latin typeface="+mj-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solidFill>
                  <a:schemeClr val="tx1"/>
                </a:solidFill>
              </a:rPr>
              <a:t>1</a:t>
            </a:r>
          </a:p>
        </p:txBody>
      </p:sp>
      <p:sp>
        <p:nvSpPr>
          <p:cNvPr id="17" name="Text Placeholder 8">
            <a:extLst>
              <a:ext uri="{FF2B5EF4-FFF2-40B4-BE49-F238E27FC236}">
                <a16:creationId xmlns:a16="http://schemas.microsoft.com/office/drawing/2014/main" xmlns="" id="{B38F766A-EC5C-4D5F-89BB-FBDDD17B9A6F}"/>
              </a:ext>
            </a:extLst>
          </p:cNvPr>
          <p:cNvSpPr txBox="1">
            <a:spLocks/>
          </p:cNvSpPr>
          <p:nvPr/>
        </p:nvSpPr>
        <p:spPr>
          <a:xfrm>
            <a:off x="738146" y="3790997"/>
            <a:ext cx="3842550" cy="1816595"/>
          </a:xfrm>
          <a:prstGeom prst="rect">
            <a:avLst/>
          </a:prstGeom>
        </p:spPr>
        <p:txBody>
          <a:bodyPr vert="horz" lIns="91440" tIns="45720" rIns="91440" bIns="45720" rtlCol="0">
            <a:normAutofit/>
          </a:bodyPr>
          <a:lstStyle>
            <a:lvl1pPr marL="0" indent="0" algn="r" defTabSz="914400" rtl="0" eaLnBrk="1" latinLnBrk="0" hangingPunct="1">
              <a:lnSpc>
                <a:spcPct val="112000"/>
              </a:lnSpc>
              <a:spcBef>
                <a:spcPts val="900"/>
              </a:spcBef>
              <a:buFont typeface="Arial" panose="020B0604020202020204" pitchFamily="34" charset="0"/>
              <a:buNone/>
              <a:defRPr sz="2000" kern="1200" baseline="0">
                <a:solidFill>
                  <a:schemeClr val="tx1">
                    <a:lumMod val="85000"/>
                    <a:lumOff val="15000"/>
                  </a:schemeClr>
                </a:solidFill>
                <a:latin typeface="+mn-lt"/>
                <a:ea typeface="+mn-ea"/>
                <a:cs typeface="+mn-cs"/>
              </a:defRPr>
            </a:lvl1pPr>
            <a:lvl2pPr marL="402336" indent="0" algn="r" defTabSz="914400" rtl="0" eaLnBrk="1" latinLnBrk="0" hangingPunct="1">
              <a:lnSpc>
                <a:spcPct val="112000"/>
              </a:lnSpc>
              <a:spcBef>
                <a:spcPts val="900"/>
              </a:spcBef>
              <a:buFont typeface="Corbel" panose="020B0503020204020204" pitchFamily="34" charset="0"/>
              <a:buNone/>
              <a:defRPr sz="1800" kern="1200" baseline="0">
                <a:solidFill>
                  <a:schemeClr val="tx1">
                    <a:lumMod val="85000"/>
                    <a:lumOff val="15000"/>
                  </a:schemeClr>
                </a:solidFill>
                <a:latin typeface="+mn-lt"/>
                <a:ea typeface="+mn-ea"/>
                <a:cs typeface="+mn-cs"/>
              </a:defRPr>
            </a:lvl2pPr>
            <a:lvl3pPr marL="859536" indent="0" algn="r" defTabSz="914400" rtl="0" eaLnBrk="1" latinLnBrk="0" hangingPunct="1">
              <a:lnSpc>
                <a:spcPct val="112000"/>
              </a:lnSpc>
              <a:spcBef>
                <a:spcPts val="900"/>
              </a:spcBef>
              <a:buFont typeface="Arial" panose="020B0604020202020204" pitchFamily="34" charset="0"/>
              <a:buNone/>
              <a:defRPr sz="1600" kern="1200" baseline="0">
                <a:solidFill>
                  <a:schemeClr val="tx1">
                    <a:lumMod val="85000"/>
                    <a:lumOff val="15000"/>
                  </a:schemeClr>
                </a:solidFill>
                <a:latin typeface="+mn-lt"/>
                <a:ea typeface="+mn-ea"/>
                <a:cs typeface="+mn-cs"/>
              </a:defRPr>
            </a:lvl3pPr>
            <a:lvl4pPr marL="1316736" indent="0" algn="r" defTabSz="914400" rtl="0" eaLnBrk="1" latinLnBrk="0" hangingPunct="1">
              <a:lnSpc>
                <a:spcPct val="112000"/>
              </a:lnSpc>
              <a:spcBef>
                <a:spcPts val="900"/>
              </a:spcBef>
              <a:buFont typeface="Corbel" panose="020B0503020204020204" pitchFamily="34" charset="0"/>
              <a:buNone/>
              <a:defRPr sz="1400" kern="1200" baseline="0">
                <a:solidFill>
                  <a:schemeClr val="tx1">
                    <a:lumMod val="85000"/>
                    <a:lumOff val="15000"/>
                  </a:schemeClr>
                </a:solidFill>
                <a:latin typeface="+mn-lt"/>
                <a:ea typeface="+mn-ea"/>
                <a:cs typeface="+mn-cs"/>
              </a:defRPr>
            </a:lvl4pPr>
            <a:lvl5pPr marL="1773936" indent="0" algn="r" defTabSz="914400" rtl="0" eaLnBrk="1" latinLnBrk="0" hangingPunct="1">
              <a:lnSpc>
                <a:spcPct val="112000"/>
              </a:lnSpc>
              <a:spcBef>
                <a:spcPts val="900"/>
              </a:spcBef>
              <a:buFont typeface="Arial" panose="020B0604020202020204" pitchFamily="34" charset="0"/>
              <a:buNone/>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US" dirty="0"/>
              <a:t>after you have determined:</a:t>
            </a:r>
          </a:p>
        </p:txBody>
      </p:sp>
      <p:sp>
        <p:nvSpPr>
          <p:cNvPr id="18" name="Text Placeholder 8">
            <a:extLst>
              <a:ext uri="{FF2B5EF4-FFF2-40B4-BE49-F238E27FC236}">
                <a16:creationId xmlns:a16="http://schemas.microsoft.com/office/drawing/2014/main" xmlns="" id="{106AFCC2-382F-4576-9DA5-2B85A7E8D759}"/>
              </a:ext>
            </a:extLst>
          </p:cNvPr>
          <p:cNvSpPr txBox="1">
            <a:spLocks/>
          </p:cNvSpPr>
          <p:nvPr/>
        </p:nvSpPr>
        <p:spPr>
          <a:xfrm>
            <a:off x="5162549" y="5798742"/>
            <a:ext cx="6208713" cy="365126"/>
          </a:xfrm>
          <a:prstGeom prst="rect">
            <a:avLst/>
          </a:prstGeom>
        </p:spPr>
        <p:txBody>
          <a:bodyPr vert="horz" lIns="91440" tIns="45720" rIns="91440" bIns="45720" rtlCol="0">
            <a:normAutofit fontScale="92500" lnSpcReduction="20000"/>
          </a:bodyPr>
          <a:lstStyle>
            <a:lvl1pPr marL="0" indent="0" algn="r" defTabSz="914400" rtl="0" eaLnBrk="1" latinLnBrk="0" hangingPunct="1">
              <a:lnSpc>
                <a:spcPct val="112000"/>
              </a:lnSpc>
              <a:spcBef>
                <a:spcPts val="900"/>
              </a:spcBef>
              <a:buFont typeface="Arial" panose="020B0604020202020204" pitchFamily="34" charset="0"/>
              <a:buNone/>
              <a:defRPr sz="2000" kern="1200" baseline="0">
                <a:solidFill>
                  <a:schemeClr val="tx1">
                    <a:lumMod val="85000"/>
                    <a:lumOff val="15000"/>
                  </a:schemeClr>
                </a:solidFill>
                <a:latin typeface="+mn-lt"/>
                <a:ea typeface="+mn-ea"/>
                <a:cs typeface="+mn-cs"/>
              </a:defRPr>
            </a:lvl1pPr>
            <a:lvl2pPr marL="402336" indent="0" algn="r" defTabSz="914400" rtl="0" eaLnBrk="1" latinLnBrk="0" hangingPunct="1">
              <a:lnSpc>
                <a:spcPct val="112000"/>
              </a:lnSpc>
              <a:spcBef>
                <a:spcPts val="900"/>
              </a:spcBef>
              <a:buFont typeface="Corbel" panose="020B0503020204020204" pitchFamily="34" charset="0"/>
              <a:buNone/>
              <a:defRPr sz="1800" kern="1200" baseline="0">
                <a:solidFill>
                  <a:schemeClr val="tx1">
                    <a:lumMod val="85000"/>
                    <a:lumOff val="15000"/>
                  </a:schemeClr>
                </a:solidFill>
                <a:latin typeface="+mn-lt"/>
                <a:ea typeface="+mn-ea"/>
                <a:cs typeface="+mn-cs"/>
              </a:defRPr>
            </a:lvl2pPr>
            <a:lvl3pPr marL="859536" indent="0" algn="r" defTabSz="914400" rtl="0" eaLnBrk="1" latinLnBrk="0" hangingPunct="1">
              <a:lnSpc>
                <a:spcPct val="112000"/>
              </a:lnSpc>
              <a:spcBef>
                <a:spcPts val="900"/>
              </a:spcBef>
              <a:buFont typeface="Arial" panose="020B0604020202020204" pitchFamily="34" charset="0"/>
              <a:buNone/>
              <a:defRPr sz="1600" kern="1200" baseline="0">
                <a:solidFill>
                  <a:schemeClr val="tx1">
                    <a:lumMod val="85000"/>
                    <a:lumOff val="15000"/>
                  </a:schemeClr>
                </a:solidFill>
                <a:latin typeface="+mn-lt"/>
                <a:ea typeface="+mn-ea"/>
                <a:cs typeface="+mn-cs"/>
              </a:defRPr>
            </a:lvl3pPr>
            <a:lvl4pPr marL="1316736" indent="0" algn="r" defTabSz="914400" rtl="0" eaLnBrk="1" latinLnBrk="0" hangingPunct="1">
              <a:lnSpc>
                <a:spcPct val="112000"/>
              </a:lnSpc>
              <a:spcBef>
                <a:spcPts val="900"/>
              </a:spcBef>
              <a:buFont typeface="Corbel" panose="020B0503020204020204" pitchFamily="34" charset="0"/>
              <a:buNone/>
              <a:defRPr sz="1400" kern="1200" baseline="0">
                <a:solidFill>
                  <a:schemeClr val="tx1">
                    <a:lumMod val="85000"/>
                    <a:lumOff val="15000"/>
                  </a:schemeClr>
                </a:solidFill>
                <a:latin typeface="+mn-lt"/>
                <a:ea typeface="+mn-ea"/>
                <a:cs typeface="+mn-cs"/>
              </a:defRPr>
            </a:lvl4pPr>
            <a:lvl5pPr marL="1773936" indent="0" algn="r" defTabSz="914400" rtl="0" eaLnBrk="1" latinLnBrk="0" hangingPunct="1">
              <a:lnSpc>
                <a:spcPct val="112000"/>
              </a:lnSpc>
              <a:spcBef>
                <a:spcPts val="900"/>
              </a:spcBef>
              <a:buFont typeface="Arial" panose="020B0604020202020204" pitchFamily="34" charset="0"/>
              <a:buNone/>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algn="ctr"/>
            <a:r>
              <a:rPr lang="en-US" dirty="0"/>
              <a:t>You might want to consider creating a project plan</a:t>
            </a:r>
          </a:p>
        </p:txBody>
      </p:sp>
    </p:spTree>
    <p:extLst>
      <p:ext uri="{BB962C8B-B14F-4D97-AF65-F5344CB8AC3E}">
        <p14:creationId xmlns:p14="http://schemas.microsoft.com/office/powerpoint/2010/main" val="3749118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0F1026D6-32E7-46AC-9468-98DDBEB9F91B}"/>
              </a:ext>
            </a:extLst>
          </p:cNvPr>
          <p:cNvSpPr>
            <a:spLocks noGrp="1"/>
          </p:cNvSpPr>
          <p:nvPr>
            <p:ph idx="1"/>
          </p:nvPr>
        </p:nvSpPr>
        <p:spPr>
          <a:xfrm>
            <a:off x="5181600" y="1821484"/>
            <a:ext cx="6248398" cy="4402738"/>
          </a:xfrm>
        </p:spPr>
        <p:txBody>
          <a:bodyPr numCol="1">
            <a:normAutofit/>
          </a:bodyPr>
          <a:lstStyle/>
          <a:p>
            <a:r>
              <a:rPr lang="en-US" b="1" dirty="0"/>
              <a:t>Who</a:t>
            </a:r>
          </a:p>
          <a:p>
            <a:pPr lvl="1"/>
            <a:r>
              <a:rPr lang="en-US" dirty="0"/>
              <a:t>Identify who you need: internal and external expertise</a:t>
            </a:r>
          </a:p>
          <a:p>
            <a:r>
              <a:rPr lang="en-US" b="1" dirty="0"/>
              <a:t>What</a:t>
            </a:r>
          </a:p>
          <a:p>
            <a:pPr lvl="1"/>
            <a:r>
              <a:rPr lang="en-US" dirty="0"/>
              <a:t>Identify what you need: tools and resources</a:t>
            </a:r>
          </a:p>
          <a:p>
            <a:r>
              <a:rPr lang="en-US" b="1" dirty="0"/>
              <a:t>When</a:t>
            </a:r>
          </a:p>
          <a:p>
            <a:pPr lvl="1"/>
            <a:r>
              <a:rPr lang="en-US" dirty="0"/>
              <a:t>Do you have deadlines? Identify work schedule</a:t>
            </a:r>
          </a:p>
          <a:p>
            <a:r>
              <a:rPr lang="en-US" b="1" dirty="0"/>
              <a:t>How</a:t>
            </a:r>
          </a:p>
          <a:p>
            <a:pPr lvl="1"/>
            <a:r>
              <a:rPr lang="en-US" dirty="0"/>
              <a:t>Identify priorities: what will you work on first?</a:t>
            </a:r>
          </a:p>
          <a:p>
            <a:r>
              <a:rPr lang="en-US" b="1" dirty="0"/>
              <a:t>Why?</a:t>
            </a:r>
          </a:p>
          <a:p>
            <a:pPr lvl="1"/>
            <a:r>
              <a:rPr lang="en-US" dirty="0"/>
              <a:t>What goal does each priority satisfy? </a:t>
            </a:r>
          </a:p>
        </p:txBody>
      </p:sp>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21</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70644" y="1821484"/>
            <a:ext cx="3833906" cy="1385045"/>
          </a:xfrm>
        </p:spPr>
        <p:txBody>
          <a:bodyPr>
            <a:normAutofit fontScale="90000"/>
          </a:bodyPr>
          <a:lstStyle/>
          <a:p>
            <a:r>
              <a:rPr lang="en-US" dirty="0"/>
              <a:t>Purpose of a Project Plan</a:t>
            </a:r>
          </a:p>
        </p:txBody>
      </p:sp>
    </p:spTree>
    <p:extLst>
      <p:ext uri="{BB962C8B-B14F-4D97-AF65-F5344CB8AC3E}">
        <p14:creationId xmlns:p14="http://schemas.microsoft.com/office/powerpoint/2010/main" val="4277125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22</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70644" y="904974"/>
            <a:ext cx="3833906" cy="2301556"/>
          </a:xfrm>
        </p:spPr>
        <p:txBody>
          <a:bodyPr>
            <a:normAutofit/>
          </a:bodyPr>
          <a:lstStyle/>
          <a:p>
            <a:r>
              <a:rPr lang="en-US" sz="4400" dirty="0"/>
              <a:t>Assessment Questionnaire Sample</a:t>
            </a:r>
          </a:p>
        </p:txBody>
      </p:sp>
      <p:pic>
        <p:nvPicPr>
          <p:cNvPr id="9" name="Picture 8">
            <a:extLst>
              <a:ext uri="{FF2B5EF4-FFF2-40B4-BE49-F238E27FC236}">
                <a16:creationId xmlns:a16="http://schemas.microsoft.com/office/drawing/2014/main" xmlns="" id="{F1F37E27-A0EC-4D5A-93C1-69E09D18C9DF}"/>
              </a:ext>
            </a:extLst>
          </p:cNvPr>
          <p:cNvPicPr>
            <a:picLocks noChangeAspect="1"/>
          </p:cNvPicPr>
          <p:nvPr/>
        </p:nvPicPr>
        <p:blipFill>
          <a:blip r:embed="rId3"/>
          <a:stretch>
            <a:fillRect/>
          </a:stretch>
        </p:blipFill>
        <p:spPr>
          <a:xfrm>
            <a:off x="5020556" y="74407"/>
            <a:ext cx="6400800" cy="4429125"/>
          </a:xfrm>
          <a:prstGeom prst="rect">
            <a:avLst/>
          </a:prstGeom>
        </p:spPr>
      </p:pic>
      <p:pic>
        <p:nvPicPr>
          <p:cNvPr id="10" name="Picture 9">
            <a:extLst>
              <a:ext uri="{FF2B5EF4-FFF2-40B4-BE49-F238E27FC236}">
                <a16:creationId xmlns:a16="http://schemas.microsoft.com/office/drawing/2014/main" xmlns="" id="{579754C3-4DF4-4320-8DB9-2DCE4F7D7E38}"/>
              </a:ext>
            </a:extLst>
          </p:cNvPr>
          <p:cNvPicPr>
            <a:picLocks noChangeAspect="1"/>
          </p:cNvPicPr>
          <p:nvPr/>
        </p:nvPicPr>
        <p:blipFill>
          <a:blip r:embed="rId4"/>
          <a:stretch>
            <a:fillRect/>
          </a:stretch>
        </p:blipFill>
        <p:spPr>
          <a:xfrm>
            <a:off x="6058781" y="4179938"/>
            <a:ext cx="5362575" cy="2495550"/>
          </a:xfrm>
          <a:prstGeom prst="rect">
            <a:avLst/>
          </a:prstGeom>
        </p:spPr>
      </p:pic>
    </p:spTree>
    <p:extLst>
      <p:ext uri="{BB962C8B-B14F-4D97-AF65-F5344CB8AC3E}">
        <p14:creationId xmlns:p14="http://schemas.microsoft.com/office/powerpoint/2010/main" val="1367283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F35BFF-A889-4B62-BCD4-168715A631DF}"/>
              </a:ext>
            </a:extLst>
          </p:cNvPr>
          <p:cNvSpPr>
            <a:spLocks noGrp="1"/>
          </p:cNvSpPr>
          <p:nvPr>
            <p:ph type="title"/>
          </p:nvPr>
        </p:nvSpPr>
        <p:spPr>
          <a:xfrm>
            <a:off x="820737" y="2019300"/>
            <a:ext cx="3833906" cy="1561332"/>
          </a:xfrm>
        </p:spPr>
        <p:txBody>
          <a:bodyPr/>
          <a:lstStyle/>
          <a:p>
            <a:r>
              <a:rPr lang="en-ZA" dirty="0"/>
              <a:t>Scalable Project Plan</a:t>
            </a:r>
          </a:p>
        </p:txBody>
      </p:sp>
      <p:sp>
        <p:nvSpPr>
          <p:cNvPr id="19" name="Content Placeholder 18">
            <a:extLst>
              <a:ext uri="{FF2B5EF4-FFF2-40B4-BE49-F238E27FC236}">
                <a16:creationId xmlns:a16="http://schemas.microsoft.com/office/drawing/2014/main" xmlns="" id="{C8822230-E7F6-4AEC-86F1-6874B8C03BA4}"/>
              </a:ext>
            </a:extLst>
          </p:cNvPr>
          <p:cNvSpPr>
            <a:spLocks noGrp="1"/>
          </p:cNvSpPr>
          <p:nvPr>
            <p:ph idx="1"/>
          </p:nvPr>
        </p:nvSpPr>
        <p:spPr>
          <a:xfrm>
            <a:off x="5162550" y="2019300"/>
            <a:ext cx="1944000" cy="3588292"/>
          </a:xfrm>
          <a:solidFill>
            <a:schemeClr val="bg1"/>
          </a:solidFill>
        </p:spPr>
        <p:txBody>
          <a:bodyPr>
            <a:noAutofit/>
          </a:bodyPr>
          <a:lstStyle/>
          <a:p>
            <a:r>
              <a:rPr lang="en-US" dirty="0"/>
              <a:t>How many (willing) staff members are on hand to help?</a:t>
            </a:r>
          </a:p>
        </p:txBody>
      </p:sp>
      <p:sp>
        <p:nvSpPr>
          <p:cNvPr id="20" name="Text Placeholder 19">
            <a:extLst>
              <a:ext uri="{FF2B5EF4-FFF2-40B4-BE49-F238E27FC236}">
                <a16:creationId xmlns:a16="http://schemas.microsoft.com/office/drawing/2014/main" xmlns="" id="{72DB73E6-C510-4010-99CD-13C274B57E5B}"/>
              </a:ext>
            </a:extLst>
          </p:cNvPr>
          <p:cNvSpPr>
            <a:spLocks noGrp="1"/>
          </p:cNvSpPr>
          <p:nvPr>
            <p:ph type="body" sz="quarter" idx="13"/>
          </p:nvPr>
        </p:nvSpPr>
        <p:spPr>
          <a:xfrm>
            <a:off x="7295806" y="2019299"/>
            <a:ext cx="1943100" cy="3953417"/>
          </a:xfrm>
          <a:solidFill>
            <a:schemeClr val="bg1"/>
          </a:solidFill>
        </p:spPr>
        <p:txBody>
          <a:bodyPr/>
          <a:lstStyle/>
          <a:p>
            <a:r>
              <a:rPr lang="en-US" dirty="0"/>
              <a:t>How formal do you need or want your plan to be? </a:t>
            </a:r>
          </a:p>
          <a:p>
            <a:pPr marL="285750" indent="-285750" algn="l">
              <a:buFont typeface="Wingdings" panose="05000000000000000000" pitchFamily="2" charset="2"/>
              <a:buChar char="ü"/>
            </a:pPr>
            <a:r>
              <a:rPr lang="en-US" dirty="0"/>
              <a:t>Checklists?</a:t>
            </a:r>
          </a:p>
          <a:p>
            <a:pPr marL="285750" indent="-285750" algn="l">
              <a:buFont typeface="Wingdings" panose="05000000000000000000" pitchFamily="2" charset="2"/>
              <a:buChar char="ü"/>
            </a:pPr>
            <a:r>
              <a:rPr lang="en-US" dirty="0"/>
              <a:t>Detailed phases of adoption?</a:t>
            </a:r>
          </a:p>
          <a:p>
            <a:pPr marL="285750" indent="-285750" algn="l">
              <a:buFont typeface="Wingdings" panose="05000000000000000000" pitchFamily="2" charset="2"/>
              <a:buChar char="ü"/>
            </a:pPr>
            <a:r>
              <a:rPr lang="en-US" dirty="0"/>
              <a:t>Task assignments?</a:t>
            </a:r>
          </a:p>
          <a:p>
            <a:pPr marL="285750" indent="-285750" algn="l">
              <a:buFont typeface="Wingdings" panose="05000000000000000000" pitchFamily="2" charset="2"/>
              <a:buChar char="ü"/>
            </a:pPr>
            <a:r>
              <a:rPr lang="en-US" dirty="0"/>
              <a:t>Task forces?</a:t>
            </a:r>
          </a:p>
        </p:txBody>
      </p:sp>
      <p:sp>
        <p:nvSpPr>
          <p:cNvPr id="21" name="Text Placeholder 20">
            <a:extLst>
              <a:ext uri="{FF2B5EF4-FFF2-40B4-BE49-F238E27FC236}">
                <a16:creationId xmlns:a16="http://schemas.microsoft.com/office/drawing/2014/main" xmlns="" id="{F544916F-9E82-4943-9F03-05F7811ACC2E}"/>
              </a:ext>
            </a:extLst>
          </p:cNvPr>
          <p:cNvSpPr>
            <a:spLocks noGrp="1"/>
          </p:cNvSpPr>
          <p:nvPr>
            <p:ph type="body" sz="quarter" idx="14"/>
          </p:nvPr>
        </p:nvSpPr>
        <p:spPr>
          <a:xfrm>
            <a:off x="9428163" y="2019300"/>
            <a:ext cx="1943100" cy="3588292"/>
          </a:xfrm>
          <a:solidFill>
            <a:schemeClr val="bg1"/>
          </a:solidFill>
        </p:spPr>
        <p:txBody>
          <a:bodyPr/>
          <a:lstStyle/>
          <a:p>
            <a:r>
              <a:rPr lang="en-US" dirty="0"/>
              <a:t>Do you have deadlines or scheduled milestones to reach?</a:t>
            </a:r>
          </a:p>
        </p:txBody>
      </p:sp>
      <p:sp>
        <p:nvSpPr>
          <p:cNvPr id="23" name="Text Placeholder 22">
            <a:extLst>
              <a:ext uri="{FF2B5EF4-FFF2-40B4-BE49-F238E27FC236}">
                <a16:creationId xmlns:a16="http://schemas.microsoft.com/office/drawing/2014/main" xmlns="" id="{3C345EEF-8EE2-4AFF-A515-F49E6FA7CAD4}"/>
              </a:ext>
            </a:extLst>
          </p:cNvPr>
          <p:cNvSpPr>
            <a:spLocks noGrp="1"/>
          </p:cNvSpPr>
          <p:nvPr>
            <p:ph type="body" sz="quarter" idx="16"/>
          </p:nvPr>
        </p:nvSpPr>
        <p:spPr>
          <a:solidFill>
            <a:schemeClr val="bg1"/>
          </a:solidFill>
          <a:ln w="19050">
            <a:solidFill>
              <a:schemeClr val="accent1">
                <a:lumMod val="75000"/>
              </a:schemeClr>
            </a:solidFill>
          </a:ln>
        </p:spPr>
        <p:txBody>
          <a:bodyPr/>
          <a:lstStyle/>
          <a:p>
            <a:r>
              <a:rPr lang="en-ZA" dirty="0">
                <a:solidFill>
                  <a:schemeClr val="tx1"/>
                </a:solidFill>
              </a:rPr>
              <a:t>2</a:t>
            </a:r>
          </a:p>
        </p:txBody>
      </p:sp>
      <p:sp>
        <p:nvSpPr>
          <p:cNvPr id="24" name="Text Placeholder 23">
            <a:extLst>
              <a:ext uri="{FF2B5EF4-FFF2-40B4-BE49-F238E27FC236}">
                <a16:creationId xmlns:a16="http://schemas.microsoft.com/office/drawing/2014/main" xmlns="" id="{C3C9C68B-77C0-41C6-AE3E-6C1B595CDE75}"/>
              </a:ext>
            </a:extLst>
          </p:cNvPr>
          <p:cNvSpPr>
            <a:spLocks noGrp="1"/>
          </p:cNvSpPr>
          <p:nvPr>
            <p:ph type="body" sz="quarter" idx="17"/>
          </p:nvPr>
        </p:nvSpPr>
        <p:spPr>
          <a:solidFill>
            <a:schemeClr val="bg1"/>
          </a:solidFill>
          <a:ln w="19050">
            <a:solidFill>
              <a:schemeClr val="accent1">
                <a:lumMod val="75000"/>
              </a:schemeClr>
            </a:solidFill>
          </a:ln>
        </p:spPr>
        <p:txBody>
          <a:bodyPr/>
          <a:lstStyle/>
          <a:p>
            <a:r>
              <a:rPr lang="en-ZA" dirty="0">
                <a:solidFill>
                  <a:schemeClr val="tx1"/>
                </a:solidFill>
              </a:rPr>
              <a:t>3</a:t>
            </a:r>
          </a:p>
        </p:txBody>
      </p:sp>
      <p:sp>
        <p:nvSpPr>
          <p:cNvPr id="3" name="Slide Number Placeholder 2">
            <a:extLst>
              <a:ext uri="{FF2B5EF4-FFF2-40B4-BE49-F238E27FC236}">
                <a16:creationId xmlns:a16="http://schemas.microsoft.com/office/drawing/2014/main" xmlns="" id="{FC9047CD-1956-7146-971D-D05A280ACB28}"/>
              </a:ext>
            </a:extLst>
          </p:cNvPr>
          <p:cNvSpPr>
            <a:spLocks noGrp="1"/>
          </p:cNvSpPr>
          <p:nvPr>
            <p:ph type="sldNum" sz="quarter" idx="12"/>
          </p:nvPr>
        </p:nvSpPr>
        <p:spPr/>
        <p:txBody>
          <a:bodyPr/>
          <a:lstStyle/>
          <a:p>
            <a:fld id="{13D2E340-0663-474B-992C-9192B5C45E57}" type="slidenum">
              <a:rPr lang="en-ZA" smtClean="0"/>
              <a:t>23</a:t>
            </a:fld>
            <a:endParaRPr lang="en-ZA"/>
          </a:p>
        </p:txBody>
      </p:sp>
      <p:sp>
        <p:nvSpPr>
          <p:cNvPr id="13" name="Text Placeholder 22">
            <a:extLst>
              <a:ext uri="{FF2B5EF4-FFF2-40B4-BE49-F238E27FC236}">
                <a16:creationId xmlns:a16="http://schemas.microsoft.com/office/drawing/2014/main" xmlns="" id="{2AB103C8-B672-4466-9051-E0C3E10CB6AD}"/>
              </a:ext>
            </a:extLst>
          </p:cNvPr>
          <p:cNvSpPr txBox="1">
            <a:spLocks/>
          </p:cNvSpPr>
          <p:nvPr/>
        </p:nvSpPr>
        <p:spPr>
          <a:xfrm>
            <a:off x="5720550" y="2324100"/>
            <a:ext cx="828000" cy="828000"/>
          </a:xfrm>
          <a:prstGeom prst="ellipse">
            <a:avLst/>
          </a:prstGeom>
          <a:solidFill>
            <a:schemeClr val="bg1"/>
          </a:solidFill>
          <a:ln w="19050">
            <a:solidFill>
              <a:schemeClr val="accent1">
                <a:lumMod val="75000"/>
              </a:schemeClr>
            </a:solidFill>
          </a:ln>
        </p:spPr>
        <p:txBody>
          <a:bodyPr vert="horz" lIns="0" tIns="0" rIns="0" bIns="0" rtlCol="0" anchor="ctr">
            <a:normAutofit/>
          </a:bodyPr>
          <a:lstStyle>
            <a:lvl1pPr marL="0" indent="0" algn="ctr" defTabSz="914400" rtl="0" eaLnBrk="1" latinLnBrk="0" hangingPunct="1">
              <a:lnSpc>
                <a:spcPct val="112000"/>
              </a:lnSpc>
              <a:spcBef>
                <a:spcPts val="900"/>
              </a:spcBef>
              <a:buFont typeface="Arial" panose="020B0604020202020204" pitchFamily="34" charset="0"/>
              <a:buNone/>
              <a:defRPr sz="2000" i="1" kern="1200" baseline="0">
                <a:solidFill>
                  <a:schemeClr val="bg1"/>
                </a:solidFill>
                <a:latin typeface="+mj-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solidFill>
                  <a:schemeClr val="tx1"/>
                </a:solidFill>
              </a:rPr>
              <a:t>1</a:t>
            </a:r>
          </a:p>
        </p:txBody>
      </p:sp>
      <p:sp>
        <p:nvSpPr>
          <p:cNvPr id="17" name="Text Placeholder 8">
            <a:extLst>
              <a:ext uri="{FF2B5EF4-FFF2-40B4-BE49-F238E27FC236}">
                <a16:creationId xmlns:a16="http://schemas.microsoft.com/office/drawing/2014/main" xmlns="" id="{B38F766A-EC5C-4D5F-89BB-FBDDD17B9A6F}"/>
              </a:ext>
            </a:extLst>
          </p:cNvPr>
          <p:cNvSpPr txBox="1">
            <a:spLocks/>
          </p:cNvSpPr>
          <p:nvPr/>
        </p:nvSpPr>
        <p:spPr>
          <a:xfrm>
            <a:off x="738146" y="3790997"/>
            <a:ext cx="3842550" cy="1816595"/>
          </a:xfrm>
          <a:prstGeom prst="rect">
            <a:avLst/>
          </a:prstGeom>
        </p:spPr>
        <p:txBody>
          <a:bodyPr vert="horz" lIns="91440" tIns="45720" rIns="91440" bIns="45720" rtlCol="0">
            <a:normAutofit/>
          </a:bodyPr>
          <a:lstStyle>
            <a:lvl1pPr marL="0" indent="0" algn="r" defTabSz="914400" rtl="0" eaLnBrk="1" latinLnBrk="0" hangingPunct="1">
              <a:lnSpc>
                <a:spcPct val="112000"/>
              </a:lnSpc>
              <a:spcBef>
                <a:spcPts val="900"/>
              </a:spcBef>
              <a:buFont typeface="Arial" panose="020B0604020202020204" pitchFamily="34" charset="0"/>
              <a:buNone/>
              <a:defRPr sz="2000" kern="1200" baseline="0">
                <a:solidFill>
                  <a:schemeClr val="tx1">
                    <a:lumMod val="85000"/>
                    <a:lumOff val="15000"/>
                  </a:schemeClr>
                </a:solidFill>
                <a:latin typeface="+mn-lt"/>
                <a:ea typeface="+mn-ea"/>
                <a:cs typeface="+mn-cs"/>
              </a:defRPr>
            </a:lvl1pPr>
            <a:lvl2pPr marL="402336" indent="0" algn="r" defTabSz="914400" rtl="0" eaLnBrk="1" latinLnBrk="0" hangingPunct="1">
              <a:lnSpc>
                <a:spcPct val="112000"/>
              </a:lnSpc>
              <a:spcBef>
                <a:spcPts val="900"/>
              </a:spcBef>
              <a:buFont typeface="Corbel" panose="020B0503020204020204" pitchFamily="34" charset="0"/>
              <a:buNone/>
              <a:defRPr sz="1800" kern="1200" baseline="0">
                <a:solidFill>
                  <a:schemeClr val="tx1">
                    <a:lumMod val="85000"/>
                    <a:lumOff val="15000"/>
                  </a:schemeClr>
                </a:solidFill>
                <a:latin typeface="+mn-lt"/>
                <a:ea typeface="+mn-ea"/>
                <a:cs typeface="+mn-cs"/>
              </a:defRPr>
            </a:lvl2pPr>
            <a:lvl3pPr marL="859536" indent="0" algn="r" defTabSz="914400" rtl="0" eaLnBrk="1" latinLnBrk="0" hangingPunct="1">
              <a:lnSpc>
                <a:spcPct val="112000"/>
              </a:lnSpc>
              <a:spcBef>
                <a:spcPts val="900"/>
              </a:spcBef>
              <a:buFont typeface="Arial" panose="020B0604020202020204" pitchFamily="34" charset="0"/>
              <a:buNone/>
              <a:defRPr sz="1600" kern="1200" baseline="0">
                <a:solidFill>
                  <a:schemeClr val="tx1">
                    <a:lumMod val="85000"/>
                    <a:lumOff val="15000"/>
                  </a:schemeClr>
                </a:solidFill>
                <a:latin typeface="+mn-lt"/>
                <a:ea typeface="+mn-ea"/>
                <a:cs typeface="+mn-cs"/>
              </a:defRPr>
            </a:lvl3pPr>
            <a:lvl4pPr marL="1316736" indent="0" algn="r" defTabSz="914400" rtl="0" eaLnBrk="1" latinLnBrk="0" hangingPunct="1">
              <a:lnSpc>
                <a:spcPct val="112000"/>
              </a:lnSpc>
              <a:spcBef>
                <a:spcPts val="900"/>
              </a:spcBef>
              <a:buFont typeface="Corbel" panose="020B0503020204020204" pitchFamily="34" charset="0"/>
              <a:buNone/>
              <a:defRPr sz="1400" kern="1200" baseline="0">
                <a:solidFill>
                  <a:schemeClr val="tx1">
                    <a:lumMod val="85000"/>
                    <a:lumOff val="15000"/>
                  </a:schemeClr>
                </a:solidFill>
                <a:latin typeface="+mn-lt"/>
                <a:ea typeface="+mn-ea"/>
                <a:cs typeface="+mn-cs"/>
              </a:defRPr>
            </a:lvl4pPr>
            <a:lvl5pPr marL="1773936" indent="0" algn="r" defTabSz="914400" rtl="0" eaLnBrk="1" latinLnBrk="0" hangingPunct="1">
              <a:lnSpc>
                <a:spcPct val="112000"/>
              </a:lnSpc>
              <a:spcBef>
                <a:spcPts val="900"/>
              </a:spcBef>
              <a:buFont typeface="Arial" panose="020B0604020202020204" pitchFamily="34" charset="0"/>
              <a:buNone/>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US" dirty="0"/>
              <a:t>How large or small of a project plan do you need?</a:t>
            </a:r>
          </a:p>
        </p:txBody>
      </p:sp>
    </p:spTree>
    <p:extLst>
      <p:ext uri="{BB962C8B-B14F-4D97-AF65-F5344CB8AC3E}">
        <p14:creationId xmlns:p14="http://schemas.microsoft.com/office/powerpoint/2010/main" val="2467000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0F1026D6-32E7-46AC-9468-98DDBEB9F91B}"/>
              </a:ext>
            </a:extLst>
          </p:cNvPr>
          <p:cNvSpPr>
            <a:spLocks noGrp="1"/>
          </p:cNvSpPr>
          <p:nvPr>
            <p:ph idx="1"/>
          </p:nvPr>
        </p:nvSpPr>
        <p:spPr>
          <a:xfrm>
            <a:off x="5181600" y="1821484"/>
            <a:ext cx="6248398" cy="4402738"/>
          </a:xfrm>
        </p:spPr>
        <p:txBody>
          <a:bodyPr numCol="1">
            <a:normAutofit/>
          </a:bodyPr>
          <a:lstStyle/>
          <a:p>
            <a:r>
              <a:rPr lang="en-US" dirty="0"/>
              <a:t>Create a project plan</a:t>
            </a:r>
          </a:p>
          <a:p>
            <a:r>
              <a:rPr lang="en-US" dirty="0"/>
              <a:t>Write your goal statement(s) at the top of your project plan</a:t>
            </a:r>
          </a:p>
          <a:p>
            <a:r>
              <a:rPr lang="en-US" dirty="0"/>
              <a:t>Organize your project plan according to the identified priorities that support each goal </a:t>
            </a:r>
          </a:p>
          <a:p>
            <a:r>
              <a:rPr lang="en-US" dirty="0"/>
              <a:t>Identify staff or other human resources </a:t>
            </a:r>
          </a:p>
          <a:p>
            <a:pPr lvl="1"/>
            <a:r>
              <a:rPr lang="en-US" dirty="0"/>
              <a:t>Lone arrangers could look to professional chapters and similar repositories </a:t>
            </a:r>
          </a:p>
          <a:p>
            <a:r>
              <a:rPr lang="en-US" dirty="0"/>
              <a:t>Make time, meet regularly </a:t>
            </a:r>
          </a:p>
          <a:p>
            <a:pPr lvl="1"/>
            <a:r>
              <a:rPr lang="en-US" dirty="0"/>
              <a:t>If you are a lone arranger, commit yourself to a schedule </a:t>
            </a:r>
          </a:p>
        </p:txBody>
      </p:sp>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24</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70644" y="1821484"/>
            <a:ext cx="3833906" cy="1385045"/>
          </a:xfrm>
        </p:spPr>
        <p:txBody>
          <a:bodyPr>
            <a:normAutofit fontScale="90000"/>
          </a:bodyPr>
          <a:lstStyle/>
          <a:p>
            <a:r>
              <a:rPr lang="en-US" dirty="0"/>
              <a:t>Project Plan To-Dos</a:t>
            </a:r>
          </a:p>
        </p:txBody>
      </p:sp>
      <p:sp>
        <p:nvSpPr>
          <p:cNvPr id="5" name="Text Placeholder 8">
            <a:extLst>
              <a:ext uri="{FF2B5EF4-FFF2-40B4-BE49-F238E27FC236}">
                <a16:creationId xmlns:a16="http://schemas.microsoft.com/office/drawing/2014/main" xmlns="" id="{FBD631CB-2614-45D8-AE97-CB9EC84AD9C0}"/>
              </a:ext>
            </a:extLst>
          </p:cNvPr>
          <p:cNvSpPr>
            <a:spLocks noGrp="1"/>
          </p:cNvSpPr>
          <p:nvPr>
            <p:ph type="body" sz="quarter" idx="18"/>
          </p:nvPr>
        </p:nvSpPr>
        <p:spPr>
          <a:xfrm>
            <a:off x="754930" y="3429000"/>
            <a:ext cx="3842550" cy="1816595"/>
          </a:xfrm>
        </p:spPr>
        <p:txBody>
          <a:bodyPr>
            <a:normAutofit/>
          </a:bodyPr>
          <a:lstStyle/>
          <a:p>
            <a:r>
              <a:rPr lang="en-US" b="1" u="sng" dirty="0"/>
              <a:t>regardless of your answers to the questions on the previous slide:</a:t>
            </a:r>
          </a:p>
        </p:txBody>
      </p:sp>
    </p:spTree>
    <p:extLst>
      <p:ext uri="{BB962C8B-B14F-4D97-AF65-F5344CB8AC3E}">
        <p14:creationId xmlns:p14="http://schemas.microsoft.com/office/powerpoint/2010/main" val="54174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0F1026D6-32E7-46AC-9468-98DDBEB9F91B}"/>
              </a:ext>
            </a:extLst>
          </p:cNvPr>
          <p:cNvSpPr>
            <a:spLocks noGrp="1"/>
          </p:cNvSpPr>
          <p:nvPr>
            <p:ph idx="1"/>
          </p:nvPr>
        </p:nvSpPr>
        <p:spPr>
          <a:xfrm>
            <a:off x="5181600" y="1821484"/>
            <a:ext cx="6248398" cy="4402738"/>
          </a:xfrm>
        </p:spPr>
        <p:txBody>
          <a:bodyPr numCol="1">
            <a:normAutofit/>
          </a:bodyPr>
          <a:lstStyle/>
          <a:p>
            <a:r>
              <a:rPr lang="en-US" dirty="0"/>
              <a:t>Stay organized</a:t>
            </a:r>
          </a:p>
          <a:p>
            <a:r>
              <a:rPr lang="en-US" dirty="0"/>
              <a:t>Maintain momentum </a:t>
            </a:r>
          </a:p>
          <a:p>
            <a:r>
              <a:rPr lang="en-US" dirty="0"/>
              <a:t>Know where to pick up again if you have to put things on hold to work on other projects </a:t>
            </a:r>
          </a:p>
          <a:p>
            <a:r>
              <a:rPr lang="en-US" dirty="0"/>
              <a:t>Make your work visible</a:t>
            </a:r>
          </a:p>
          <a:p>
            <a:r>
              <a:rPr lang="en-US" dirty="0"/>
              <a:t>Document your decisions </a:t>
            </a:r>
          </a:p>
          <a:p>
            <a:pPr lvl="1"/>
            <a:r>
              <a:rPr lang="en-US" dirty="0"/>
              <a:t>A project plan should ultimately end in with written documentation that records your work </a:t>
            </a:r>
          </a:p>
          <a:p>
            <a:pPr lvl="1"/>
            <a:r>
              <a:rPr lang="en-US" dirty="0"/>
              <a:t>Examples: </a:t>
            </a:r>
            <a:r>
              <a:rPr lang="en-US" dirty="0">
                <a:hlinkClick r:id="rId3"/>
              </a:rPr>
              <a:t>https://www2.archivists.org/groups/collection-management-section/archivesspace</a:t>
            </a:r>
            <a:r>
              <a:rPr lang="en-US" dirty="0"/>
              <a:t> </a:t>
            </a:r>
          </a:p>
          <a:p>
            <a:pPr lvl="1"/>
            <a:endParaRPr lang="en-US" dirty="0"/>
          </a:p>
        </p:txBody>
      </p:sp>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25</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3574" y="1821484"/>
            <a:ext cx="3833906" cy="956310"/>
          </a:xfrm>
        </p:spPr>
        <p:txBody>
          <a:bodyPr>
            <a:normAutofit/>
          </a:bodyPr>
          <a:lstStyle/>
          <a:p>
            <a:r>
              <a:rPr lang="en-US" dirty="0"/>
              <a:t>Why?</a:t>
            </a:r>
          </a:p>
        </p:txBody>
      </p:sp>
    </p:spTree>
    <p:extLst>
      <p:ext uri="{BB962C8B-B14F-4D97-AF65-F5344CB8AC3E}">
        <p14:creationId xmlns:p14="http://schemas.microsoft.com/office/powerpoint/2010/main" val="241214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26</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856734" y="1821484"/>
            <a:ext cx="3739173" cy="2017348"/>
          </a:xfrm>
        </p:spPr>
        <p:txBody>
          <a:bodyPr>
            <a:normAutofit fontScale="90000"/>
          </a:bodyPr>
          <a:lstStyle/>
          <a:p>
            <a:r>
              <a:rPr lang="en-US" sz="4200" dirty="0"/>
              <a:t>SAA Collection Management Section: ArchivesSpace</a:t>
            </a:r>
          </a:p>
        </p:txBody>
      </p:sp>
      <p:sp>
        <p:nvSpPr>
          <p:cNvPr id="2" name="TextBox 1">
            <a:extLst>
              <a:ext uri="{FF2B5EF4-FFF2-40B4-BE49-F238E27FC236}">
                <a16:creationId xmlns:a16="http://schemas.microsoft.com/office/drawing/2014/main" xmlns="" id="{0262ED11-EB71-47F0-959C-A204D0A902F8}"/>
              </a:ext>
            </a:extLst>
          </p:cNvPr>
          <p:cNvSpPr txBox="1"/>
          <p:nvPr/>
        </p:nvSpPr>
        <p:spPr>
          <a:xfrm>
            <a:off x="704502" y="3911540"/>
            <a:ext cx="3898074" cy="923330"/>
          </a:xfrm>
          <a:prstGeom prst="rect">
            <a:avLst/>
          </a:prstGeom>
          <a:solidFill>
            <a:schemeClr val="bg1"/>
          </a:solidFill>
        </p:spPr>
        <p:txBody>
          <a:bodyPr wrap="square" rtlCol="0">
            <a:spAutoFit/>
          </a:bodyPr>
          <a:lstStyle/>
          <a:p>
            <a:r>
              <a:rPr lang="en-US" dirty="0">
                <a:hlinkClick r:id="rId3"/>
              </a:rPr>
              <a:t>https://www2.archivists.org/groups/collection-management-section/archivesspace</a:t>
            </a:r>
            <a:r>
              <a:rPr lang="en-US" dirty="0"/>
              <a:t> </a:t>
            </a:r>
          </a:p>
        </p:txBody>
      </p:sp>
      <p:pic>
        <p:nvPicPr>
          <p:cNvPr id="3" name="Picture 2">
            <a:extLst>
              <a:ext uri="{FF2B5EF4-FFF2-40B4-BE49-F238E27FC236}">
                <a16:creationId xmlns:a16="http://schemas.microsoft.com/office/drawing/2014/main" xmlns="" id="{1E92FB22-2129-4B92-9C33-7B5BF049A859}"/>
              </a:ext>
            </a:extLst>
          </p:cNvPr>
          <p:cNvPicPr>
            <a:picLocks noChangeAspect="1"/>
          </p:cNvPicPr>
          <p:nvPr/>
        </p:nvPicPr>
        <p:blipFill>
          <a:blip r:embed="rId4"/>
          <a:stretch>
            <a:fillRect/>
          </a:stretch>
        </p:blipFill>
        <p:spPr>
          <a:xfrm>
            <a:off x="4824919" y="0"/>
            <a:ext cx="7363145" cy="6858000"/>
          </a:xfrm>
          <a:prstGeom prst="rect">
            <a:avLst/>
          </a:prstGeom>
        </p:spPr>
      </p:pic>
    </p:spTree>
    <p:extLst>
      <p:ext uri="{BB962C8B-B14F-4D97-AF65-F5344CB8AC3E}">
        <p14:creationId xmlns:p14="http://schemas.microsoft.com/office/powerpoint/2010/main" val="2870140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4E9C710-A345-4043-94B8-9AC45F4EA272}"/>
              </a:ext>
            </a:extLst>
          </p:cNvPr>
          <p:cNvSpPr>
            <a:spLocks noGrp="1"/>
          </p:cNvSpPr>
          <p:nvPr>
            <p:ph type="body" sz="quarter" idx="18"/>
          </p:nvPr>
        </p:nvSpPr>
        <p:spPr/>
        <p:txBody>
          <a:bodyPr/>
          <a:lstStyle/>
          <a:p>
            <a:r>
              <a:rPr lang="en-US" dirty="0"/>
              <a:t>Trainings and Documentation; Implementation</a:t>
            </a:r>
          </a:p>
          <a:p>
            <a:r>
              <a:rPr lang="en-US" dirty="0">
                <a:hlinkClick r:id="rId3"/>
              </a:rPr>
              <a:t>https://github.com/archivesspace/awesome-archivesspace#trainings-and-documentation</a:t>
            </a:r>
            <a:r>
              <a:rPr lang="en-US" dirty="0"/>
              <a:t> </a:t>
            </a:r>
          </a:p>
        </p:txBody>
      </p:sp>
      <p:sp>
        <p:nvSpPr>
          <p:cNvPr id="4" name="Slide Number Placeholder 3">
            <a:extLst>
              <a:ext uri="{FF2B5EF4-FFF2-40B4-BE49-F238E27FC236}">
                <a16:creationId xmlns:a16="http://schemas.microsoft.com/office/drawing/2014/main" xmlns="" id="{77126BB1-C918-4053-86B0-6B9F37CE7588}"/>
              </a:ext>
            </a:extLst>
          </p:cNvPr>
          <p:cNvSpPr>
            <a:spLocks noGrp="1"/>
          </p:cNvSpPr>
          <p:nvPr>
            <p:ph type="sldNum" sz="quarter" idx="12"/>
          </p:nvPr>
        </p:nvSpPr>
        <p:spPr/>
        <p:txBody>
          <a:bodyPr/>
          <a:lstStyle/>
          <a:p>
            <a:fld id="{13D2E340-0663-474B-992C-9192B5C45E57}" type="slidenum">
              <a:rPr lang="en-ZA" smtClean="0"/>
              <a:t>27</a:t>
            </a:fld>
            <a:endParaRPr lang="en-ZA"/>
          </a:p>
        </p:txBody>
      </p:sp>
      <p:sp>
        <p:nvSpPr>
          <p:cNvPr id="5" name="Title 4">
            <a:extLst>
              <a:ext uri="{FF2B5EF4-FFF2-40B4-BE49-F238E27FC236}">
                <a16:creationId xmlns:a16="http://schemas.microsoft.com/office/drawing/2014/main" xmlns="" id="{E6A78785-20A3-4D6B-89A6-6F1E168A71EF}"/>
              </a:ext>
            </a:extLst>
          </p:cNvPr>
          <p:cNvSpPr>
            <a:spLocks noGrp="1"/>
          </p:cNvSpPr>
          <p:nvPr>
            <p:ph type="title"/>
          </p:nvPr>
        </p:nvSpPr>
        <p:spPr>
          <a:xfrm>
            <a:off x="184950" y="559678"/>
            <a:ext cx="4410956" cy="2335922"/>
          </a:xfrm>
        </p:spPr>
        <p:txBody>
          <a:bodyPr/>
          <a:lstStyle/>
          <a:p>
            <a:r>
              <a:rPr lang="en-US" dirty="0"/>
              <a:t>Awesome ArchivesSpace list</a:t>
            </a:r>
          </a:p>
        </p:txBody>
      </p:sp>
      <p:pic>
        <p:nvPicPr>
          <p:cNvPr id="6" name="Picture 5">
            <a:extLst>
              <a:ext uri="{FF2B5EF4-FFF2-40B4-BE49-F238E27FC236}">
                <a16:creationId xmlns:a16="http://schemas.microsoft.com/office/drawing/2014/main" xmlns="" id="{84AE75FA-4972-4274-92A2-2F8E1821D2E5}"/>
              </a:ext>
            </a:extLst>
          </p:cNvPr>
          <p:cNvPicPr>
            <a:picLocks noChangeAspect="1"/>
          </p:cNvPicPr>
          <p:nvPr/>
        </p:nvPicPr>
        <p:blipFill>
          <a:blip r:embed="rId4"/>
          <a:stretch>
            <a:fillRect/>
          </a:stretch>
        </p:blipFill>
        <p:spPr>
          <a:xfrm>
            <a:off x="4879290" y="0"/>
            <a:ext cx="7312710" cy="6858000"/>
          </a:xfrm>
          <a:prstGeom prst="rect">
            <a:avLst/>
          </a:prstGeom>
        </p:spPr>
      </p:pic>
    </p:spTree>
    <p:extLst>
      <p:ext uri="{BB962C8B-B14F-4D97-AF65-F5344CB8AC3E}">
        <p14:creationId xmlns:p14="http://schemas.microsoft.com/office/powerpoint/2010/main" val="3870645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28</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70644" y="904974"/>
            <a:ext cx="3833906" cy="2301556"/>
          </a:xfrm>
        </p:spPr>
        <p:txBody>
          <a:bodyPr>
            <a:normAutofit/>
          </a:bodyPr>
          <a:lstStyle/>
          <a:p>
            <a:r>
              <a:rPr lang="en-US" sz="4400" dirty="0"/>
              <a:t>Project Plan Example</a:t>
            </a:r>
          </a:p>
        </p:txBody>
      </p:sp>
      <p:pic>
        <p:nvPicPr>
          <p:cNvPr id="8" name="Picture 7">
            <a:extLst>
              <a:ext uri="{FF2B5EF4-FFF2-40B4-BE49-F238E27FC236}">
                <a16:creationId xmlns:a16="http://schemas.microsoft.com/office/drawing/2014/main" xmlns="" id="{18901AF5-754A-456D-A9D2-93AD7AB72919}"/>
              </a:ext>
            </a:extLst>
          </p:cNvPr>
          <p:cNvPicPr>
            <a:picLocks noChangeAspect="1"/>
          </p:cNvPicPr>
          <p:nvPr/>
        </p:nvPicPr>
        <p:blipFill>
          <a:blip r:embed="rId3"/>
          <a:stretch>
            <a:fillRect/>
          </a:stretch>
        </p:blipFill>
        <p:spPr>
          <a:xfrm>
            <a:off x="5603268" y="0"/>
            <a:ext cx="5599933" cy="6858000"/>
          </a:xfrm>
          <a:prstGeom prst="rect">
            <a:avLst/>
          </a:prstGeom>
        </p:spPr>
      </p:pic>
    </p:spTree>
    <p:extLst>
      <p:ext uri="{BB962C8B-B14F-4D97-AF65-F5344CB8AC3E}">
        <p14:creationId xmlns:p14="http://schemas.microsoft.com/office/powerpoint/2010/main" val="3949504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29</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0" y="1821484"/>
            <a:ext cx="3833906" cy="2037687"/>
          </a:xfrm>
        </p:spPr>
        <p:txBody>
          <a:bodyPr>
            <a:normAutofit fontScale="90000"/>
          </a:bodyPr>
          <a:lstStyle/>
          <a:p>
            <a:r>
              <a:rPr lang="en-US" dirty="0"/>
              <a:t>Tracking a Project Plan Progress</a:t>
            </a:r>
          </a:p>
        </p:txBody>
      </p:sp>
      <p:sp>
        <p:nvSpPr>
          <p:cNvPr id="5" name="Text Placeholder 8">
            <a:extLst>
              <a:ext uri="{FF2B5EF4-FFF2-40B4-BE49-F238E27FC236}">
                <a16:creationId xmlns:a16="http://schemas.microsoft.com/office/drawing/2014/main" xmlns="" id="{FBD631CB-2614-45D8-AE97-CB9EC84AD9C0}"/>
              </a:ext>
            </a:extLst>
          </p:cNvPr>
          <p:cNvSpPr>
            <a:spLocks noGrp="1"/>
          </p:cNvSpPr>
          <p:nvPr>
            <p:ph type="body" sz="quarter" idx="18"/>
          </p:nvPr>
        </p:nvSpPr>
        <p:spPr>
          <a:xfrm>
            <a:off x="762000" y="3992970"/>
            <a:ext cx="3842550" cy="1816595"/>
          </a:xfrm>
        </p:spPr>
        <p:txBody>
          <a:bodyPr>
            <a:normAutofit/>
          </a:bodyPr>
          <a:lstStyle/>
          <a:p>
            <a:r>
              <a:rPr lang="en-US" dirty="0"/>
              <a:t>Asana, online project management tool</a:t>
            </a:r>
          </a:p>
          <a:p>
            <a:r>
              <a:rPr lang="en-US" dirty="0">
                <a:hlinkClick r:id="rId3"/>
              </a:rPr>
              <a:t>https://app.asana.com/</a:t>
            </a:r>
            <a:endParaRPr lang="en-US" dirty="0"/>
          </a:p>
        </p:txBody>
      </p:sp>
      <p:pic>
        <p:nvPicPr>
          <p:cNvPr id="9" name="Content Placeholder 3">
            <a:extLst>
              <a:ext uri="{FF2B5EF4-FFF2-40B4-BE49-F238E27FC236}">
                <a16:creationId xmlns:a16="http://schemas.microsoft.com/office/drawing/2014/main" xmlns="" id="{70091229-53E7-4B6E-91AB-07C6CF8689EA}"/>
              </a:ext>
            </a:extLst>
          </p:cNvPr>
          <p:cNvPicPr>
            <a:picLocks noChangeAspect="1"/>
          </p:cNvPicPr>
          <p:nvPr/>
        </p:nvPicPr>
        <p:blipFill rotWithShape="1">
          <a:blip r:embed="rId4"/>
          <a:srcRect r="8302"/>
          <a:stretch/>
        </p:blipFill>
        <p:spPr>
          <a:xfrm>
            <a:off x="4916123" y="1474967"/>
            <a:ext cx="7313608" cy="3908066"/>
          </a:xfrm>
          <a:prstGeom prst="rect">
            <a:avLst/>
          </a:prstGeom>
        </p:spPr>
      </p:pic>
    </p:spTree>
    <p:extLst>
      <p:ext uri="{BB962C8B-B14F-4D97-AF65-F5344CB8AC3E}">
        <p14:creationId xmlns:p14="http://schemas.microsoft.com/office/powerpoint/2010/main" val="2869886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0F1026D6-32E7-46AC-9468-98DDBEB9F91B}"/>
              </a:ext>
            </a:extLst>
          </p:cNvPr>
          <p:cNvSpPr>
            <a:spLocks noGrp="1"/>
          </p:cNvSpPr>
          <p:nvPr>
            <p:ph idx="1"/>
          </p:nvPr>
        </p:nvSpPr>
        <p:spPr>
          <a:xfrm>
            <a:off x="5181600" y="1821484"/>
            <a:ext cx="6248398" cy="4402738"/>
          </a:xfrm>
        </p:spPr>
        <p:txBody>
          <a:bodyPr/>
          <a:lstStyle/>
          <a:p>
            <a:r>
              <a:rPr lang="en-US" dirty="0"/>
              <a:t>Getting started with an ArchivesSpace implementation</a:t>
            </a:r>
          </a:p>
          <a:p>
            <a:r>
              <a:rPr lang="en-US" dirty="0"/>
              <a:t>Creating a project plan</a:t>
            </a:r>
          </a:p>
          <a:p>
            <a:r>
              <a:rPr lang="en-US" dirty="0"/>
              <a:t>Tools for importing legacy data</a:t>
            </a:r>
          </a:p>
          <a:p>
            <a:r>
              <a:rPr lang="en-US" dirty="0"/>
              <a:t>Training resources </a:t>
            </a:r>
          </a:p>
          <a:p>
            <a:r>
              <a:rPr lang="en-US" dirty="0"/>
              <a:t>Community resources </a:t>
            </a:r>
          </a:p>
          <a:p>
            <a:endParaRPr lang="en-US" dirty="0"/>
          </a:p>
          <a:p>
            <a:pPr marL="0" indent="0" algn="ctr">
              <a:buNone/>
            </a:pPr>
            <a:r>
              <a:rPr lang="en-US" dirty="0"/>
              <a:t>Topics will be discussed in </a:t>
            </a:r>
            <a:r>
              <a:rPr lang="en-US" dirty="0" smtClean="0"/>
              <a:t>lineal </a:t>
            </a:r>
            <a:r>
              <a:rPr lang="en-US" dirty="0"/>
              <a:t>order; however, you will be working on these activities in tangent. </a:t>
            </a:r>
          </a:p>
          <a:p>
            <a:pPr marL="0" indent="0">
              <a:buNone/>
            </a:pPr>
            <a:endParaRPr lang="en-US" dirty="0"/>
          </a:p>
        </p:txBody>
      </p:sp>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3</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0" y="1821484"/>
            <a:ext cx="3833906" cy="959815"/>
          </a:xfrm>
        </p:spPr>
        <p:txBody>
          <a:bodyPr/>
          <a:lstStyle/>
          <a:p>
            <a:r>
              <a:rPr lang="en-US" dirty="0"/>
              <a:t>Agenda</a:t>
            </a:r>
          </a:p>
        </p:txBody>
      </p:sp>
    </p:spTree>
    <p:extLst>
      <p:ext uri="{BB962C8B-B14F-4D97-AF65-F5344CB8AC3E}">
        <p14:creationId xmlns:p14="http://schemas.microsoft.com/office/powerpoint/2010/main" val="2871382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30</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0" y="1821484"/>
            <a:ext cx="3833906" cy="2037687"/>
          </a:xfrm>
        </p:spPr>
        <p:txBody>
          <a:bodyPr>
            <a:normAutofit fontScale="90000"/>
          </a:bodyPr>
          <a:lstStyle/>
          <a:p>
            <a:r>
              <a:rPr lang="en-US" dirty="0"/>
              <a:t>Tracking a Project Plan Progress</a:t>
            </a:r>
          </a:p>
        </p:txBody>
      </p:sp>
      <p:sp>
        <p:nvSpPr>
          <p:cNvPr id="5" name="Text Placeholder 8">
            <a:extLst>
              <a:ext uri="{FF2B5EF4-FFF2-40B4-BE49-F238E27FC236}">
                <a16:creationId xmlns:a16="http://schemas.microsoft.com/office/drawing/2014/main" xmlns="" id="{FBD631CB-2614-45D8-AE97-CB9EC84AD9C0}"/>
              </a:ext>
            </a:extLst>
          </p:cNvPr>
          <p:cNvSpPr>
            <a:spLocks noGrp="1"/>
          </p:cNvSpPr>
          <p:nvPr>
            <p:ph type="body" sz="quarter" idx="18"/>
          </p:nvPr>
        </p:nvSpPr>
        <p:spPr>
          <a:xfrm>
            <a:off x="762000" y="3992970"/>
            <a:ext cx="3842550" cy="1816595"/>
          </a:xfrm>
        </p:spPr>
        <p:txBody>
          <a:bodyPr>
            <a:normAutofit/>
          </a:bodyPr>
          <a:lstStyle/>
          <a:p>
            <a:r>
              <a:rPr lang="en-US" dirty="0"/>
              <a:t>Asana, online project management tool</a:t>
            </a:r>
          </a:p>
          <a:p>
            <a:r>
              <a:rPr lang="en-US" dirty="0">
                <a:hlinkClick r:id="rId3"/>
              </a:rPr>
              <a:t>https://app.asana.com/</a:t>
            </a:r>
            <a:endParaRPr lang="en-US" dirty="0"/>
          </a:p>
        </p:txBody>
      </p:sp>
      <p:pic>
        <p:nvPicPr>
          <p:cNvPr id="6" name="Picture 5">
            <a:extLst>
              <a:ext uri="{FF2B5EF4-FFF2-40B4-BE49-F238E27FC236}">
                <a16:creationId xmlns:a16="http://schemas.microsoft.com/office/drawing/2014/main" xmlns="" id="{2B62F809-16C8-4F4E-ABA1-5D589778ED9E}"/>
              </a:ext>
            </a:extLst>
          </p:cNvPr>
          <p:cNvPicPr>
            <a:picLocks noChangeAspect="1"/>
          </p:cNvPicPr>
          <p:nvPr/>
        </p:nvPicPr>
        <p:blipFill rotWithShape="1">
          <a:blip r:embed="rId4"/>
          <a:srcRect l="1552" r="1558"/>
          <a:stretch/>
        </p:blipFill>
        <p:spPr>
          <a:xfrm>
            <a:off x="4951010" y="1703203"/>
            <a:ext cx="7240990" cy="3451594"/>
          </a:xfrm>
          <a:prstGeom prst="rect">
            <a:avLst/>
          </a:prstGeom>
        </p:spPr>
      </p:pic>
    </p:spTree>
    <p:extLst>
      <p:ext uri="{BB962C8B-B14F-4D97-AF65-F5344CB8AC3E}">
        <p14:creationId xmlns:p14="http://schemas.microsoft.com/office/powerpoint/2010/main" val="2775273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AAD93F-8D9B-4859-992D-CF0D542E25B2}"/>
              </a:ext>
            </a:extLst>
          </p:cNvPr>
          <p:cNvSpPr>
            <a:spLocks noGrp="1"/>
          </p:cNvSpPr>
          <p:nvPr>
            <p:ph type="title"/>
          </p:nvPr>
        </p:nvSpPr>
        <p:spPr/>
        <p:txBody>
          <a:bodyPr>
            <a:normAutofit/>
          </a:bodyPr>
          <a:lstStyle/>
          <a:p>
            <a:r>
              <a:rPr lang="en-US" dirty="0"/>
              <a:t>Tools for Importing Legacy Data</a:t>
            </a:r>
          </a:p>
        </p:txBody>
      </p:sp>
      <p:sp>
        <p:nvSpPr>
          <p:cNvPr id="4" name="Slide Number Placeholder 3">
            <a:extLst>
              <a:ext uri="{FF2B5EF4-FFF2-40B4-BE49-F238E27FC236}">
                <a16:creationId xmlns:a16="http://schemas.microsoft.com/office/drawing/2014/main" xmlns="" id="{B9C44B14-C688-46E6-A4E7-50CF127A8EC3}"/>
              </a:ext>
            </a:extLst>
          </p:cNvPr>
          <p:cNvSpPr>
            <a:spLocks noGrp="1"/>
          </p:cNvSpPr>
          <p:nvPr>
            <p:ph type="sldNum" sz="quarter" idx="12"/>
          </p:nvPr>
        </p:nvSpPr>
        <p:spPr/>
        <p:txBody>
          <a:bodyPr/>
          <a:lstStyle/>
          <a:p>
            <a:fld id="{13D2E340-0663-474B-992C-9192B5C45E57}" type="slidenum">
              <a:rPr lang="en-ZA" smtClean="0"/>
              <a:t>31</a:t>
            </a:fld>
            <a:endParaRPr lang="en-ZA"/>
          </a:p>
        </p:txBody>
      </p:sp>
    </p:spTree>
    <p:extLst>
      <p:ext uri="{BB962C8B-B14F-4D97-AF65-F5344CB8AC3E}">
        <p14:creationId xmlns:p14="http://schemas.microsoft.com/office/powerpoint/2010/main" val="3666858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A00B74-5475-4C20-9E4F-D93144C702EA}"/>
              </a:ext>
            </a:extLst>
          </p:cNvPr>
          <p:cNvSpPr>
            <a:spLocks noGrp="1"/>
          </p:cNvSpPr>
          <p:nvPr>
            <p:ph type="title"/>
          </p:nvPr>
        </p:nvSpPr>
        <p:spPr>
          <a:xfrm>
            <a:off x="842853" y="1712376"/>
            <a:ext cx="3833906" cy="1562638"/>
          </a:xfrm>
        </p:spPr>
        <p:txBody>
          <a:bodyPr/>
          <a:lstStyle/>
          <a:p>
            <a:r>
              <a:rPr lang="en-ZA" dirty="0"/>
              <a:t>Importing Legacy Data</a:t>
            </a:r>
          </a:p>
        </p:txBody>
      </p:sp>
      <p:sp>
        <p:nvSpPr>
          <p:cNvPr id="3" name="Text Placeholder 2">
            <a:extLst>
              <a:ext uri="{FF2B5EF4-FFF2-40B4-BE49-F238E27FC236}">
                <a16:creationId xmlns:a16="http://schemas.microsoft.com/office/drawing/2014/main" xmlns="" id="{A70F1B58-257D-4779-A040-5E1616327E2D}"/>
              </a:ext>
            </a:extLst>
          </p:cNvPr>
          <p:cNvSpPr>
            <a:spLocks noGrp="1"/>
          </p:cNvSpPr>
          <p:nvPr>
            <p:ph type="body" sz="quarter" idx="18"/>
          </p:nvPr>
        </p:nvSpPr>
        <p:spPr>
          <a:xfrm>
            <a:off x="838531" y="3582986"/>
            <a:ext cx="3842550" cy="1178396"/>
          </a:xfrm>
        </p:spPr>
        <p:txBody>
          <a:bodyPr/>
          <a:lstStyle/>
          <a:p>
            <a:r>
              <a:rPr lang="en-ZA" dirty="0"/>
              <a:t>Before you begin, consider the following</a:t>
            </a:r>
          </a:p>
        </p:txBody>
      </p:sp>
      <p:sp>
        <p:nvSpPr>
          <p:cNvPr id="5" name="Content Placeholder 4">
            <a:extLst>
              <a:ext uri="{FF2B5EF4-FFF2-40B4-BE49-F238E27FC236}">
                <a16:creationId xmlns:a16="http://schemas.microsoft.com/office/drawing/2014/main" xmlns="" id="{085B3B5D-2D70-464D-97D7-2F81F133EFA7}"/>
              </a:ext>
            </a:extLst>
          </p:cNvPr>
          <p:cNvSpPr>
            <a:spLocks noGrp="1"/>
          </p:cNvSpPr>
          <p:nvPr>
            <p:ph idx="1"/>
          </p:nvPr>
        </p:nvSpPr>
        <p:spPr>
          <a:xfrm>
            <a:off x="5162550" y="544340"/>
            <a:ext cx="1944000" cy="2730675"/>
          </a:xfrm>
          <a:noFill/>
        </p:spPr>
        <p:txBody>
          <a:bodyPr tIns="1554480">
            <a:spAutoFit/>
          </a:bodyPr>
          <a:lstStyle/>
          <a:p>
            <a:r>
              <a:rPr lang="en-ZA" dirty="0"/>
              <a:t>What kinds of data can your legacy system export? For example, XML, CSV, other?</a:t>
            </a:r>
          </a:p>
        </p:txBody>
      </p:sp>
      <p:sp>
        <p:nvSpPr>
          <p:cNvPr id="4" name="Slide Number Placeholder 3">
            <a:extLst>
              <a:ext uri="{FF2B5EF4-FFF2-40B4-BE49-F238E27FC236}">
                <a16:creationId xmlns:a16="http://schemas.microsoft.com/office/drawing/2014/main" xmlns="" id="{BF38360A-177E-E146-99A7-581A782814CE}"/>
              </a:ext>
            </a:extLst>
          </p:cNvPr>
          <p:cNvSpPr>
            <a:spLocks noGrp="1"/>
          </p:cNvSpPr>
          <p:nvPr>
            <p:ph type="sldNum" sz="quarter" idx="12"/>
          </p:nvPr>
        </p:nvSpPr>
        <p:spPr/>
        <p:txBody>
          <a:bodyPr/>
          <a:lstStyle/>
          <a:p>
            <a:fld id="{13D2E340-0663-474B-992C-9192B5C45E57}" type="slidenum">
              <a:rPr lang="en-ZA" smtClean="0"/>
              <a:t>32</a:t>
            </a:fld>
            <a:endParaRPr lang="en-ZA"/>
          </a:p>
        </p:txBody>
      </p:sp>
      <p:sp>
        <p:nvSpPr>
          <p:cNvPr id="23" name="Text Placeholder 22">
            <a:extLst>
              <a:ext uri="{FF2B5EF4-FFF2-40B4-BE49-F238E27FC236}">
                <a16:creationId xmlns:a16="http://schemas.microsoft.com/office/drawing/2014/main" xmlns="" id="{A1B1354B-4860-4775-88A7-42D15134821A}"/>
              </a:ext>
            </a:extLst>
          </p:cNvPr>
          <p:cNvSpPr txBox="1">
            <a:spLocks/>
          </p:cNvSpPr>
          <p:nvPr/>
        </p:nvSpPr>
        <p:spPr>
          <a:xfrm>
            <a:off x="5682000" y="1134658"/>
            <a:ext cx="828000" cy="828000"/>
          </a:xfrm>
          <a:prstGeom prst="ellipse">
            <a:avLst/>
          </a:prstGeom>
          <a:noFill/>
          <a:ln w="19050">
            <a:solidFill>
              <a:schemeClr val="accent1">
                <a:lumMod val="75000"/>
              </a:schemeClr>
            </a:solidFill>
          </a:ln>
        </p:spPr>
        <p:txBody>
          <a:bodyPr vert="horz" lIns="0" tIns="0" rIns="0" bIns="0" rtlCol="0" anchor="ctr">
            <a:normAutofit/>
          </a:bodyPr>
          <a:lstStyle>
            <a:lvl1pPr marL="0" indent="0" algn="ctr" defTabSz="914400" rtl="0" eaLnBrk="1" latinLnBrk="0" hangingPunct="1">
              <a:lnSpc>
                <a:spcPct val="112000"/>
              </a:lnSpc>
              <a:spcBef>
                <a:spcPts val="900"/>
              </a:spcBef>
              <a:buFont typeface="Arial" panose="020B0604020202020204" pitchFamily="34" charset="0"/>
              <a:buNone/>
              <a:defRPr sz="2000" i="1" kern="1200" baseline="0">
                <a:solidFill>
                  <a:schemeClr val="bg1"/>
                </a:solidFill>
                <a:latin typeface="+mj-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solidFill>
                  <a:schemeClr val="tx1"/>
                </a:solidFill>
              </a:rPr>
              <a:t>1</a:t>
            </a:r>
          </a:p>
        </p:txBody>
      </p:sp>
      <p:sp>
        <p:nvSpPr>
          <p:cNvPr id="29" name="Content Placeholder 4">
            <a:extLst>
              <a:ext uri="{FF2B5EF4-FFF2-40B4-BE49-F238E27FC236}">
                <a16:creationId xmlns:a16="http://schemas.microsoft.com/office/drawing/2014/main" xmlns="" id="{747277BF-3769-4688-AEFC-D14557BBE792}"/>
              </a:ext>
            </a:extLst>
          </p:cNvPr>
          <p:cNvSpPr txBox="1">
            <a:spLocks/>
          </p:cNvSpPr>
          <p:nvPr/>
        </p:nvSpPr>
        <p:spPr>
          <a:xfrm>
            <a:off x="7295356" y="544340"/>
            <a:ext cx="1944000" cy="2730674"/>
          </a:xfrm>
          <a:prstGeom prst="rect">
            <a:avLst/>
          </a:prstGeom>
          <a:noFill/>
        </p:spPr>
        <p:txBody>
          <a:bodyPr vert="horz" lIns="0" tIns="1554480" rIns="0" bIns="72000" rtlCol="0" anchor="ctr">
            <a:normAutofit/>
          </a:bodyPr>
          <a:lstStyle>
            <a:lvl1pPr marL="0" indent="0" algn="ctr" defTabSz="914400" rtl="0" eaLnBrk="1" latinLnBrk="0" hangingPunct="1">
              <a:lnSpc>
                <a:spcPct val="112000"/>
              </a:lnSpc>
              <a:spcBef>
                <a:spcPts val="900"/>
              </a:spcBef>
              <a:buFont typeface="Arial" panose="020B0604020202020204" pitchFamily="34" charset="0"/>
              <a:buNone/>
              <a:defRPr sz="16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t>Is your data normalized or messy? For example, dates or names?</a:t>
            </a:r>
          </a:p>
        </p:txBody>
      </p:sp>
      <p:sp>
        <p:nvSpPr>
          <p:cNvPr id="31" name="Text Placeholder 22">
            <a:extLst>
              <a:ext uri="{FF2B5EF4-FFF2-40B4-BE49-F238E27FC236}">
                <a16:creationId xmlns:a16="http://schemas.microsoft.com/office/drawing/2014/main" xmlns="" id="{423710E1-FE31-4904-9403-31802DA5C397}"/>
              </a:ext>
            </a:extLst>
          </p:cNvPr>
          <p:cNvSpPr txBox="1">
            <a:spLocks/>
          </p:cNvSpPr>
          <p:nvPr/>
        </p:nvSpPr>
        <p:spPr>
          <a:xfrm>
            <a:off x="7853581" y="1127289"/>
            <a:ext cx="828000" cy="828000"/>
          </a:xfrm>
          <a:prstGeom prst="ellipse">
            <a:avLst/>
          </a:prstGeom>
          <a:noFill/>
          <a:ln w="19050">
            <a:solidFill>
              <a:schemeClr val="accent1">
                <a:lumMod val="75000"/>
              </a:schemeClr>
            </a:solidFill>
          </a:ln>
        </p:spPr>
        <p:txBody>
          <a:bodyPr vert="horz" lIns="0" tIns="0" rIns="0" bIns="0" rtlCol="0" anchor="ctr">
            <a:normAutofit/>
          </a:bodyPr>
          <a:lstStyle>
            <a:lvl1pPr marL="0" indent="0" algn="ctr" defTabSz="914400" rtl="0" eaLnBrk="1" latinLnBrk="0" hangingPunct="1">
              <a:lnSpc>
                <a:spcPct val="112000"/>
              </a:lnSpc>
              <a:spcBef>
                <a:spcPts val="900"/>
              </a:spcBef>
              <a:buFont typeface="Arial" panose="020B0604020202020204" pitchFamily="34" charset="0"/>
              <a:buNone/>
              <a:defRPr sz="2000" i="1" kern="1200" baseline="0">
                <a:solidFill>
                  <a:schemeClr val="bg1"/>
                </a:solidFill>
                <a:latin typeface="+mj-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solidFill>
                  <a:schemeClr val="tx1"/>
                </a:solidFill>
              </a:rPr>
              <a:t>2</a:t>
            </a:r>
          </a:p>
        </p:txBody>
      </p:sp>
      <p:sp>
        <p:nvSpPr>
          <p:cNvPr id="34" name="Content Placeholder 4">
            <a:extLst>
              <a:ext uri="{FF2B5EF4-FFF2-40B4-BE49-F238E27FC236}">
                <a16:creationId xmlns:a16="http://schemas.microsoft.com/office/drawing/2014/main" xmlns="" id="{681D6FDC-14D5-4134-AF14-0BFA4791A261}"/>
              </a:ext>
            </a:extLst>
          </p:cNvPr>
          <p:cNvSpPr txBox="1">
            <a:spLocks/>
          </p:cNvSpPr>
          <p:nvPr/>
        </p:nvSpPr>
        <p:spPr>
          <a:xfrm>
            <a:off x="9428162" y="544340"/>
            <a:ext cx="1944000" cy="2730674"/>
          </a:xfrm>
          <a:prstGeom prst="rect">
            <a:avLst/>
          </a:prstGeom>
          <a:noFill/>
        </p:spPr>
        <p:txBody>
          <a:bodyPr vert="horz" lIns="0" tIns="1554480" rIns="0" bIns="72000" rtlCol="0" anchor="ctr">
            <a:normAutofit/>
          </a:bodyPr>
          <a:lstStyle>
            <a:lvl1pPr marL="0" indent="0" algn="ctr" defTabSz="914400" rtl="0" eaLnBrk="1" latinLnBrk="0" hangingPunct="1">
              <a:lnSpc>
                <a:spcPct val="112000"/>
              </a:lnSpc>
              <a:spcBef>
                <a:spcPts val="900"/>
              </a:spcBef>
              <a:buFont typeface="Arial" panose="020B0604020202020204" pitchFamily="34" charset="0"/>
              <a:buNone/>
              <a:defRPr sz="16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t>If messy, do you plan to perform clean-up prior to migration or after?</a:t>
            </a:r>
          </a:p>
        </p:txBody>
      </p:sp>
      <p:sp>
        <p:nvSpPr>
          <p:cNvPr id="35" name="Text Placeholder 22">
            <a:extLst>
              <a:ext uri="{FF2B5EF4-FFF2-40B4-BE49-F238E27FC236}">
                <a16:creationId xmlns:a16="http://schemas.microsoft.com/office/drawing/2014/main" xmlns="" id="{95D0E329-544C-4FF7-A799-8EC9870FE1ED}"/>
              </a:ext>
            </a:extLst>
          </p:cNvPr>
          <p:cNvSpPr txBox="1">
            <a:spLocks/>
          </p:cNvSpPr>
          <p:nvPr/>
        </p:nvSpPr>
        <p:spPr>
          <a:xfrm>
            <a:off x="9986162" y="1081677"/>
            <a:ext cx="828000" cy="828000"/>
          </a:xfrm>
          <a:prstGeom prst="ellipse">
            <a:avLst/>
          </a:prstGeom>
          <a:noFill/>
          <a:ln w="19050">
            <a:solidFill>
              <a:schemeClr val="accent1">
                <a:lumMod val="75000"/>
              </a:schemeClr>
            </a:solidFill>
          </a:ln>
        </p:spPr>
        <p:txBody>
          <a:bodyPr vert="horz" lIns="0" tIns="0" rIns="0" bIns="0" rtlCol="0" anchor="ctr">
            <a:normAutofit/>
          </a:bodyPr>
          <a:lstStyle>
            <a:lvl1pPr marL="0" indent="0" algn="ctr" defTabSz="914400" rtl="0" eaLnBrk="1" latinLnBrk="0" hangingPunct="1">
              <a:lnSpc>
                <a:spcPct val="112000"/>
              </a:lnSpc>
              <a:spcBef>
                <a:spcPts val="900"/>
              </a:spcBef>
              <a:buFont typeface="Arial" panose="020B0604020202020204" pitchFamily="34" charset="0"/>
              <a:buNone/>
              <a:defRPr sz="2000" i="1" kern="1200" baseline="0">
                <a:solidFill>
                  <a:schemeClr val="bg1"/>
                </a:solidFill>
                <a:latin typeface="+mj-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solidFill>
                  <a:schemeClr val="tx1"/>
                </a:solidFill>
              </a:rPr>
              <a:t>3</a:t>
            </a:r>
          </a:p>
        </p:txBody>
      </p:sp>
      <p:sp>
        <p:nvSpPr>
          <p:cNvPr id="48" name="Content Placeholder 4">
            <a:extLst>
              <a:ext uri="{FF2B5EF4-FFF2-40B4-BE49-F238E27FC236}">
                <a16:creationId xmlns:a16="http://schemas.microsoft.com/office/drawing/2014/main" xmlns="" id="{E8518B42-26FA-44F2-86E5-87C425D6571E}"/>
              </a:ext>
            </a:extLst>
          </p:cNvPr>
          <p:cNvSpPr txBox="1">
            <a:spLocks/>
          </p:cNvSpPr>
          <p:nvPr/>
        </p:nvSpPr>
        <p:spPr>
          <a:xfrm>
            <a:off x="6329000" y="3582986"/>
            <a:ext cx="1944000" cy="2730674"/>
          </a:xfrm>
          <a:prstGeom prst="rect">
            <a:avLst/>
          </a:prstGeom>
          <a:noFill/>
        </p:spPr>
        <p:txBody>
          <a:bodyPr vert="horz" lIns="0" tIns="914400" rIns="0" bIns="72000" rtlCol="0" anchor="ctr">
            <a:normAutofit/>
          </a:bodyPr>
          <a:lstStyle>
            <a:lvl1pPr marL="0" indent="0" algn="ctr" defTabSz="914400" rtl="0" eaLnBrk="1" latinLnBrk="0" hangingPunct="1">
              <a:lnSpc>
                <a:spcPct val="112000"/>
              </a:lnSpc>
              <a:spcBef>
                <a:spcPts val="900"/>
              </a:spcBef>
              <a:buFont typeface="Arial" panose="020B0604020202020204" pitchFamily="34" charset="0"/>
              <a:buNone/>
              <a:defRPr sz="16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t>Do you have backup copies of your legacy system or data?</a:t>
            </a:r>
          </a:p>
        </p:txBody>
      </p:sp>
      <p:sp>
        <p:nvSpPr>
          <p:cNvPr id="49" name="Content Placeholder 4">
            <a:extLst>
              <a:ext uri="{FF2B5EF4-FFF2-40B4-BE49-F238E27FC236}">
                <a16:creationId xmlns:a16="http://schemas.microsoft.com/office/drawing/2014/main" xmlns="" id="{45B2FB89-1251-4F88-9770-3295E01EA46C}"/>
              </a:ext>
            </a:extLst>
          </p:cNvPr>
          <p:cNvSpPr txBox="1">
            <a:spLocks/>
          </p:cNvSpPr>
          <p:nvPr/>
        </p:nvSpPr>
        <p:spPr>
          <a:xfrm>
            <a:off x="8456162" y="3582986"/>
            <a:ext cx="1944000" cy="2730674"/>
          </a:xfrm>
          <a:prstGeom prst="rect">
            <a:avLst/>
          </a:prstGeom>
          <a:noFill/>
        </p:spPr>
        <p:txBody>
          <a:bodyPr vert="horz" lIns="0" tIns="914400" rIns="0" bIns="72000" rtlCol="0" anchor="ctr">
            <a:normAutofit/>
          </a:bodyPr>
          <a:lstStyle>
            <a:lvl1pPr marL="0" indent="0" algn="ctr" defTabSz="914400" rtl="0" eaLnBrk="1" latinLnBrk="0" hangingPunct="1">
              <a:lnSpc>
                <a:spcPct val="112000"/>
              </a:lnSpc>
              <a:spcBef>
                <a:spcPts val="900"/>
              </a:spcBef>
              <a:buFont typeface="Arial" panose="020B0604020202020204" pitchFamily="34" charset="0"/>
              <a:buNone/>
              <a:defRPr sz="16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t>Document the plan, phases or timelines for the project.</a:t>
            </a:r>
          </a:p>
        </p:txBody>
      </p:sp>
      <p:sp>
        <p:nvSpPr>
          <p:cNvPr id="50" name="Text Placeholder 22">
            <a:extLst>
              <a:ext uri="{FF2B5EF4-FFF2-40B4-BE49-F238E27FC236}">
                <a16:creationId xmlns:a16="http://schemas.microsoft.com/office/drawing/2014/main" xmlns="" id="{8D776A79-F68E-4848-8FCF-7AB7521B6657}"/>
              </a:ext>
            </a:extLst>
          </p:cNvPr>
          <p:cNvSpPr txBox="1">
            <a:spLocks/>
          </p:cNvSpPr>
          <p:nvPr/>
        </p:nvSpPr>
        <p:spPr>
          <a:xfrm>
            <a:off x="6881356" y="3905715"/>
            <a:ext cx="828000" cy="828000"/>
          </a:xfrm>
          <a:prstGeom prst="ellipse">
            <a:avLst/>
          </a:prstGeom>
          <a:noFill/>
          <a:ln w="19050">
            <a:solidFill>
              <a:schemeClr val="accent1">
                <a:lumMod val="75000"/>
              </a:schemeClr>
            </a:solidFill>
          </a:ln>
        </p:spPr>
        <p:txBody>
          <a:bodyPr vert="horz" lIns="0" tIns="0" rIns="0" bIns="0" rtlCol="0" anchor="ctr">
            <a:normAutofit/>
          </a:bodyPr>
          <a:lstStyle>
            <a:lvl1pPr marL="0" indent="0" algn="ctr" defTabSz="914400" rtl="0" eaLnBrk="1" latinLnBrk="0" hangingPunct="1">
              <a:lnSpc>
                <a:spcPct val="112000"/>
              </a:lnSpc>
              <a:spcBef>
                <a:spcPts val="900"/>
              </a:spcBef>
              <a:buFont typeface="Arial" panose="020B0604020202020204" pitchFamily="34" charset="0"/>
              <a:buNone/>
              <a:defRPr sz="2000" i="1" kern="1200" baseline="0">
                <a:solidFill>
                  <a:schemeClr val="bg1"/>
                </a:solidFill>
                <a:latin typeface="+mj-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solidFill>
                  <a:schemeClr val="tx1"/>
                </a:solidFill>
              </a:rPr>
              <a:t>4</a:t>
            </a:r>
          </a:p>
        </p:txBody>
      </p:sp>
      <p:sp>
        <p:nvSpPr>
          <p:cNvPr id="51" name="Text Placeholder 22">
            <a:extLst>
              <a:ext uri="{FF2B5EF4-FFF2-40B4-BE49-F238E27FC236}">
                <a16:creationId xmlns:a16="http://schemas.microsoft.com/office/drawing/2014/main" xmlns="" id="{C3B54158-17BC-40C0-821F-97C609A1300B}"/>
              </a:ext>
            </a:extLst>
          </p:cNvPr>
          <p:cNvSpPr txBox="1">
            <a:spLocks/>
          </p:cNvSpPr>
          <p:nvPr/>
        </p:nvSpPr>
        <p:spPr>
          <a:xfrm>
            <a:off x="9014162" y="3859632"/>
            <a:ext cx="828000" cy="828000"/>
          </a:xfrm>
          <a:prstGeom prst="ellipse">
            <a:avLst/>
          </a:prstGeom>
          <a:noFill/>
          <a:ln w="19050">
            <a:solidFill>
              <a:schemeClr val="accent1">
                <a:lumMod val="75000"/>
              </a:schemeClr>
            </a:solidFill>
          </a:ln>
        </p:spPr>
        <p:txBody>
          <a:bodyPr vert="horz" lIns="0" tIns="0" rIns="0" bIns="0" rtlCol="0" anchor="ctr">
            <a:normAutofit/>
          </a:bodyPr>
          <a:lstStyle>
            <a:lvl1pPr marL="0" indent="0" algn="ctr" defTabSz="914400" rtl="0" eaLnBrk="1" latinLnBrk="0" hangingPunct="1">
              <a:lnSpc>
                <a:spcPct val="112000"/>
              </a:lnSpc>
              <a:spcBef>
                <a:spcPts val="900"/>
              </a:spcBef>
              <a:buFont typeface="Arial" panose="020B0604020202020204" pitchFamily="34" charset="0"/>
              <a:buNone/>
              <a:defRPr sz="2000" i="1" kern="1200" baseline="0">
                <a:solidFill>
                  <a:schemeClr val="bg1"/>
                </a:solidFill>
                <a:latin typeface="+mj-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solidFill>
                  <a:schemeClr val="tx1"/>
                </a:solidFill>
              </a:rPr>
              <a:t>5</a:t>
            </a:r>
          </a:p>
        </p:txBody>
      </p:sp>
    </p:spTree>
    <p:extLst>
      <p:ext uri="{BB962C8B-B14F-4D97-AF65-F5344CB8AC3E}">
        <p14:creationId xmlns:p14="http://schemas.microsoft.com/office/powerpoint/2010/main" val="4149113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0F1026D6-32E7-46AC-9468-98DDBEB9F91B}"/>
              </a:ext>
            </a:extLst>
          </p:cNvPr>
          <p:cNvSpPr>
            <a:spLocks noGrp="1"/>
          </p:cNvSpPr>
          <p:nvPr>
            <p:ph idx="1"/>
          </p:nvPr>
        </p:nvSpPr>
        <p:spPr>
          <a:xfrm>
            <a:off x="5181600" y="1821484"/>
            <a:ext cx="6248398" cy="4402738"/>
          </a:xfrm>
        </p:spPr>
        <p:txBody>
          <a:bodyPr numCol="1">
            <a:normAutofit fontScale="92500" lnSpcReduction="20000"/>
          </a:bodyPr>
          <a:lstStyle/>
          <a:p>
            <a:r>
              <a:rPr lang="en-US" dirty="0"/>
              <a:t>Archon or Archivists’ Toolkit users can explore the migration tools, instructions, and mapping documents at: </a:t>
            </a:r>
            <a:r>
              <a:rPr lang="en-US" dirty="0">
                <a:hlinkClick r:id="rId3"/>
              </a:rPr>
              <a:t>http://archivesspace.org/using-archivesspace/migration-tools-and-data-mapping</a:t>
            </a:r>
            <a:r>
              <a:rPr lang="en-US" dirty="0"/>
              <a:t> </a:t>
            </a:r>
          </a:p>
          <a:p>
            <a:pPr lvl="1"/>
            <a:r>
              <a:rPr lang="en-US" dirty="0"/>
              <a:t>Yale University migration example: </a:t>
            </a:r>
            <a:r>
              <a:rPr lang="en-US" dirty="0">
                <a:hlinkClick r:id="rId4"/>
              </a:rPr>
              <a:t>https://campuspress.yale.edu/yalearchivesspace/2015/06/14/migration-step-by-step/</a:t>
            </a:r>
            <a:r>
              <a:rPr lang="en-US" dirty="0"/>
              <a:t> </a:t>
            </a:r>
          </a:p>
          <a:p>
            <a:r>
              <a:rPr lang="en-US" dirty="0"/>
              <a:t>Data import maps for other legacy data: </a:t>
            </a:r>
            <a:r>
              <a:rPr lang="en-US" dirty="0">
                <a:hlinkClick r:id="rId3"/>
              </a:rPr>
              <a:t>http://archivesspace.org/using-archivesspace/migration-tools-and-data-mapping</a:t>
            </a:r>
            <a:r>
              <a:rPr lang="en-US" dirty="0"/>
              <a:t> </a:t>
            </a:r>
          </a:p>
          <a:p>
            <a:pPr lvl="1"/>
            <a:r>
              <a:rPr lang="en-US" dirty="0"/>
              <a:t>Accession, assessment, and digital object records can be imported as CSV files</a:t>
            </a:r>
          </a:p>
          <a:p>
            <a:pPr lvl="1"/>
            <a:r>
              <a:rPr lang="en-US" dirty="0"/>
              <a:t>Resource records can be imported as </a:t>
            </a:r>
            <a:r>
              <a:rPr lang="en-US" dirty="0" err="1"/>
              <a:t>EADXML</a:t>
            </a:r>
            <a:r>
              <a:rPr lang="en-US" dirty="0"/>
              <a:t> and </a:t>
            </a:r>
            <a:r>
              <a:rPr lang="en-US" dirty="0" err="1"/>
              <a:t>MARCXML</a:t>
            </a:r>
            <a:r>
              <a:rPr lang="en-US" dirty="0"/>
              <a:t> files </a:t>
            </a:r>
          </a:p>
        </p:txBody>
      </p:sp>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33</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2" y="1821484"/>
            <a:ext cx="3833906" cy="2037687"/>
          </a:xfrm>
        </p:spPr>
        <p:txBody>
          <a:bodyPr>
            <a:normAutofit fontScale="90000"/>
          </a:bodyPr>
          <a:lstStyle/>
          <a:p>
            <a:r>
              <a:rPr lang="en-US" dirty="0"/>
              <a:t>Community-supported Tools</a:t>
            </a:r>
          </a:p>
        </p:txBody>
      </p:sp>
      <p:sp>
        <p:nvSpPr>
          <p:cNvPr id="5" name="Text Placeholder 8">
            <a:extLst>
              <a:ext uri="{FF2B5EF4-FFF2-40B4-BE49-F238E27FC236}">
                <a16:creationId xmlns:a16="http://schemas.microsoft.com/office/drawing/2014/main" xmlns="" id="{FBD631CB-2614-45D8-AE97-CB9EC84AD9C0}"/>
              </a:ext>
            </a:extLst>
          </p:cNvPr>
          <p:cNvSpPr>
            <a:spLocks noGrp="1"/>
          </p:cNvSpPr>
          <p:nvPr>
            <p:ph type="body" sz="quarter" idx="18"/>
          </p:nvPr>
        </p:nvSpPr>
        <p:spPr>
          <a:xfrm>
            <a:off x="753358" y="3859171"/>
            <a:ext cx="3842550" cy="1816595"/>
          </a:xfrm>
        </p:spPr>
        <p:txBody>
          <a:bodyPr>
            <a:normAutofit/>
          </a:bodyPr>
          <a:lstStyle/>
          <a:p>
            <a:r>
              <a:rPr lang="en-US" dirty="0"/>
              <a:t>developed, sustained, and updated by the ArchivesSpace program</a:t>
            </a:r>
          </a:p>
        </p:txBody>
      </p:sp>
    </p:spTree>
    <p:extLst>
      <p:ext uri="{BB962C8B-B14F-4D97-AF65-F5344CB8AC3E}">
        <p14:creationId xmlns:p14="http://schemas.microsoft.com/office/powerpoint/2010/main" val="342501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0F1026D6-32E7-46AC-9468-98DDBEB9F91B}"/>
              </a:ext>
            </a:extLst>
          </p:cNvPr>
          <p:cNvSpPr>
            <a:spLocks noGrp="1"/>
          </p:cNvSpPr>
          <p:nvPr>
            <p:ph idx="1"/>
          </p:nvPr>
        </p:nvSpPr>
        <p:spPr>
          <a:xfrm>
            <a:off x="5124091" y="1190446"/>
            <a:ext cx="6305907" cy="5033776"/>
          </a:xfrm>
        </p:spPr>
        <p:txBody>
          <a:bodyPr numCol="1">
            <a:normAutofit/>
          </a:bodyPr>
          <a:lstStyle/>
          <a:p>
            <a:r>
              <a:rPr lang="en-US" dirty="0"/>
              <a:t>Harvard University “</a:t>
            </a:r>
            <a:r>
              <a:rPr lang="en-US" dirty="0" err="1"/>
              <a:t>aspace</a:t>
            </a:r>
            <a:r>
              <a:rPr lang="en-US" dirty="0"/>
              <a:t>-import-excel” plugin: </a:t>
            </a:r>
            <a:r>
              <a:rPr lang="en-US" dirty="0">
                <a:hlinkClick r:id="rId3"/>
              </a:rPr>
              <a:t>https://github.com/harvard-library/aspace-import-excel</a:t>
            </a:r>
            <a:r>
              <a:rPr lang="en-US" dirty="0"/>
              <a:t> </a:t>
            </a:r>
          </a:p>
          <a:p>
            <a:pPr lvl="1"/>
            <a:r>
              <a:rPr lang="en-US" dirty="0"/>
              <a:t>Supports the bulk uploading of resources and archival objects into ArchivesSpace using an Excel spreadsheet</a:t>
            </a:r>
          </a:p>
          <a:p>
            <a:r>
              <a:rPr lang="en-US" dirty="0"/>
              <a:t>Steady is an open-source, Ruby on Rails application developed by Jason </a:t>
            </a:r>
            <a:r>
              <a:rPr lang="en-US" dirty="0" err="1"/>
              <a:t>Ronallo</a:t>
            </a:r>
            <a:r>
              <a:rPr lang="en-US" dirty="0"/>
              <a:t> as part of </a:t>
            </a:r>
            <a:r>
              <a:rPr lang="en-US" dirty="0" err="1"/>
              <a:t>NCSU</a:t>
            </a:r>
            <a:r>
              <a:rPr lang="en-US" dirty="0"/>
              <a:t> Libraries: </a:t>
            </a:r>
            <a:r>
              <a:rPr lang="en-US" dirty="0">
                <a:hlinkClick r:id="rId4"/>
              </a:rPr>
              <a:t>http://steady2.herokuapp.com/#about</a:t>
            </a:r>
            <a:r>
              <a:rPr lang="en-US" dirty="0"/>
              <a:t> </a:t>
            </a:r>
            <a:endParaRPr lang="en-US" dirty="0">
              <a:hlinkClick r:id="rId4"/>
            </a:endParaRPr>
          </a:p>
          <a:p>
            <a:pPr lvl="1"/>
            <a:r>
              <a:rPr lang="en-US" dirty="0"/>
              <a:t>Allows users to convert CSV files into EAD for import</a:t>
            </a:r>
          </a:p>
          <a:p>
            <a:r>
              <a:rPr lang="en-US" dirty="0"/>
              <a:t>Awesome ArchivesSpace – Migrations list: </a:t>
            </a:r>
            <a:r>
              <a:rPr lang="en-US" dirty="0">
                <a:hlinkClick r:id="rId5"/>
              </a:rPr>
              <a:t>https://github.com/archivesspace/awesome-archivesspace#migrations</a:t>
            </a:r>
            <a:r>
              <a:rPr lang="en-US" dirty="0"/>
              <a:t> </a:t>
            </a:r>
          </a:p>
        </p:txBody>
      </p:sp>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34</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2" y="2226365"/>
            <a:ext cx="3833906" cy="1632806"/>
          </a:xfrm>
        </p:spPr>
        <p:txBody>
          <a:bodyPr>
            <a:normAutofit/>
          </a:bodyPr>
          <a:lstStyle/>
          <a:p>
            <a:r>
              <a:rPr lang="en-US" dirty="0"/>
              <a:t>Third-party Tools</a:t>
            </a:r>
          </a:p>
        </p:txBody>
      </p:sp>
      <p:sp>
        <p:nvSpPr>
          <p:cNvPr id="5" name="Text Placeholder 8">
            <a:extLst>
              <a:ext uri="{FF2B5EF4-FFF2-40B4-BE49-F238E27FC236}">
                <a16:creationId xmlns:a16="http://schemas.microsoft.com/office/drawing/2014/main" xmlns="" id="{FBD631CB-2614-45D8-AE97-CB9EC84AD9C0}"/>
              </a:ext>
            </a:extLst>
          </p:cNvPr>
          <p:cNvSpPr>
            <a:spLocks noGrp="1"/>
          </p:cNvSpPr>
          <p:nvPr>
            <p:ph type="body" sz="quarter" idx="18"/>
          </p:nvPr>
        </p:nvSpPr>
        <p:spPr>
          <a:xfrm>
            <a:off x="753358" y="3859171"/>
            <a:ext cx="3842550" cy="1816595"/>
          </a:xfrm>
        </p:spPr>
        <p:txBody>
          <a:bodyPr>
            <a:normAutofit/>
          </a:bodyPr>
          <a:lstStyle/>
          <a:p>
            <a:r>
              <a:rPr lang="en-US" dirty="0"/>
              <a:t>developed by members of the ArchivesSpace community, or other open-source contributions</a:t>
            </a:r>
          </a:p>
        </p:txBody>
      </p:sp>
    </p:spTree>
    <p:extLst>
      <p:ext uri="{BB962C8B-B14F-4D97-AF65-F5344CB8AC3E}">
        <p14:creationId xmlns:p14="http://schemas.microsoft.com/office/powerpoint/2010/main" val="14267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0F1026D6-32E7-46AC-9468-98DDBEB9F91B}"/>
              </a:ext>
            </a:extLst>
          </p:cNvPr>
          <p:cNvSpPr>
            <a:spLocks noGrp="1"/>
          </p:cNvSpPr>
          <p:nvPr>
            <p:ph idx="1"/>
          </p:nvPr>
        </p:nvSpPr>
        <p:spPr>
          <a:xfrm>
            <a:off x="5181600" y="914400"/>
            <a:ext cx="6248398" cy="5309822"/>
          </a:xfrm>
        </p:spPr>
        <p:txBody>
          <a:bodyPr numCol="1">
            <a:normAutofit fontScale="85000" lnSpcReduction="10000"/>
          </a:bodyPr>
          <a:lstStyle/>
          <a:p>
            <a:r>
              <a:rPr lang="en-US" dirty="0"/>
              <a:t>Application Programming Interface (API) – interact with the ArchivesSpace back end for data cleanup projects: </a:t>
            </a:r>
            <a:r>
              <a:rPr lang="en-US" dirty="0">
                <a:hlinkClick r:id="rId3"/>
              </a:rPr>
              <a:t>https://archivesspace.github.io/archivesspace/api/</a:t>
            </a:r>
            <a:r>
              <a:rPr lang="en-US" dirty="0"/>
              <a:t>  </a:t>
            </a:r>
          </a:p>
          <a:p>
            <a:pPr lvl="1"/>
            <a:r>
              <a:rPr lang="en-US" dirty="0"/>
              <a:t>Must be an authenticated user to make requests</a:t>
            </a:r>
          </a:p>
          <a:p>
            <a:pPr lvl="1"/>
            <a:r>
              <a:rPr lang="en-US" dirty="0"/>
              <a:t>Bentley Historical Library: </a:t>
            </a:r>
            <a:r>
              <a:rPr lang="en-US" dirty="0">
                <a:hlinkClick r:id="rId4"/>
              </a:rPr>
              <a:t>http://archival-integration.blogspot.com/2015/09/the-archivesspace-api.html</a:t>
            </a:r>
            <a:r>
              <a:rPr lang="en-US" dirty="0"/>
              <a:t> </a:t>
            </a:r>
          </a:p>
          <a:p>
            <a:pPr lvl="1"/>
            <a:r>
              <a:rPr lang="en-US" dirty="0"/>
              <a:t>Duke University: </a:t>
            </a:r>
            <a:r>
              <a:rPr lang="en-US" dirty="0">
                <a:hlinkClick r:id="rId5"/>
              </a:rPr>
              <a:t>https://blogs.library.duke.edu/bitstreams/2016/09/21/archivesspace-api-fun/</a:t>
            </a:r>
            <a:r>
              <a:rPr lang="en-US" dirty="0"/>
              <a:t> </a:t>
            </a:r>
          </a:p>
          <a:p>
            <a:pPr lvl="1"/>
            <a:r>
              <a:rPr lang="en-US" dirty="0"/>
              <a:t>Awesome ArchivesSpace: </a:t>
            </a:r>
            <a:r>
              <a:rPr lang="en-US" dirty="0">
                <a:hlinkClick r:id="rId6"/>
              </a:rPr>
              <a:t>https://github.com/archivesspace/awesome-archivesspace#apis-and-scripts</a:t>
            </a:r>
            <a:r>
              <a:rPr lang="en-US" dirty="0"/>
              <a:t> </a:t>
            </a:r>
          </a:p>
          <a:p>
            <a:r>
              <a:rPr lang="en-US" dirty="0"/>
              <a:t>Hire an independent consultant </a:t>
            </a:r>
            <a:endParaRPr lang="en-US" dirty="0">
              <a:hlinkClick r:id="rId7"/>
            </a:endParaRPr>
          </a:p>
          <a:p>
            <a:pPr lvl="1"/>
            <a:r>
              <a:rPr lang="en-US" dirty="0">
                <a:hlinkClick r:id="rId8"/>
              </a:rPr>
              <a:t>http://archivesspace.org/using-archivesspace/independent-consultants</a:t>
            </a:r>
            <a:r>
              <a:rPr lang="en-US" dirty="0"/>
              <a:t> </a:t>
            </a:r>
          </a:p>
          <a:p>
            <a:r>
              <a:rPr lang="en-US" dirty="0"/>
              <a:t>Registered service providers:</a:t>
            </a:r>
          </a:p>
          <a:p>
            <a:pPr lvl="1"/>
            <a:r>
              <a:rPr lang="en-US" dirty="0">
                <a:hlinkClick r:id="rId9"/>
              </a:rPr>
              <a:t>https://archivesspace.org/registered-service-providers/current-rsps</a:t>
            </a:r>
            <a:r>
              <a:rPr lang="en-US" dirty="0"/>
              <a:t> </a:t>
            </a:r>
          </a:p>
          <a:p>
            <a:pPr marL="402336" lvl="1" indent="0">
              <a:buNone/>
            </a:pPr>
            <a:endParaRPr lang="en-US" dirty="0"/>
          </a:p>
        </p:txBody>
      </p:sp>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35</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2" y="1821484"/>
            <a:ext cx="3833906" cy="2023055"/>
          </a:xfrm>
        </p:spPr>
        <p:txBody>
          <a:bodyPr>
            <a:normAutofit fontScale="90000"/>
          </a:bodyPr>
          <a:lstStyle/>
          <a:p>
            <a:r>
              <a:rPr lang="en-US" dirty="0"/>
              <a:t>Additional Migration Resources</a:t>
            </a:r>
          </a:p>
        </p:txBody>
      </p:sp>
    </p:spTree>
    <p:extLst>
      <p:ext uri="{BB962C8B-B14F-4D97-AF65-F5344CB8AC3E}">
        <p14:creationId xmlns:p14="http://schemas.microsoft.com/office/powerpoint/2010/main" val="407688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86F441A-17D5-45C2-A457-77A45DC54115}"/>
              </a:ext>
            </a:extLst>
          </p:cNvPr>
          <p:cNvSpPr>
            <a:spLocks noGrp="1"/>
          </p:cNvSpPr>
          <p:nvPr>
            <p:ph idx="1"/>
          </p:nvPr>
        </p:nvSpPr>
        <p:spPr>
          <a:xfrm>
            <a:off x="5181600" y="2233274"/>
            <a:ext cx="6248398" cy="3088534"/>
          </a:xfrm>
        </p:spPr>
        <p:txBody>
          <a:bodyPr/>
          <a:lstStyle/>
          <a:p>
            <a:r>
              <a:rPr lang="en-US" dirty="0"/>
              <a:t>Everything is in one place and accessible to your researchers and your staff</a:t>
            </a:r>
          </a:p>
          <a:p>
            <a:r>
              <a:rPr lang="en-US" dirty="0"/>
              <a:t>Opportunity to clean up data</a:t>
            </a:r>
          </a:p>
          <a:p>
            <a:r>
              <a:rPr lang="en-US" dirty="0"/>
              <a:t>Opportunity to standardize description and best practices going forward</a:t>
            </a:r>
          </a:p>
          <a:p>
            <a:endParaRPr lang="en-US" dirty="0"/>
          </a:p>
        </p:txBody>
      </p:sp>
      <p:sp>
        <p:nvSpPr>
          <p:cNvPr id="4" name="Slide Number Placeholder 3">
            <a:extLst>
              <a:ext uri="{FF2B5EF4-FFF2-40B4-BE49-F238E27FC236}">
                <a16:creationId xmlns:a16="http://schemas.microsoft.com/office/drawing/2014/main" xmlns="" id="{E388678D-7CC1-4FE2-84E7-B79951DBD402}"/>
              </a:ext>
            </a:extLst>
          </p:cNvPr>
          <p:cNvSpPr>
            <a:spLocks noGrp="1"/>
          </p:cNvSpPr>
          <p:nvPr>
            <p:ph type="sldNum" sz="quarter" idx="12"/>
          </p:nvPr>
        </p:nvSpPr>
        <p:spPr/>
        <p:txBody>
          <a:bodyPr/>
          <a:lstStyle/>
          <a:p>
            <a:fld id="{13D2E340-0663-474B-992C-9192B5C45E57}" type="slidenum">
              <a:rPr lang="en-ZA" smtClean="0"/>
              <a:t>36</a:t>
            </a:fld>
            <a:endParaRPr lang="en-ZA"/>
          </a:p>
        </p:txBody>
      </p:sp>
      <p:sp>
        <p:nvSpPr>
          <p:cNvPr id="5" name="Title 4">
            <a:extLst>
              <a:ext uri="{FF2B5EF4-FFF2-40B4-BE49-F238E27FC236}">
                <a16:creationId xmlns:a16="http://schemas.microsoft.com/office/drawing/2014/main" xmlns="" id="{C8FA858F-49C0-4559-A0A6-6AEC85B4A1DD}"/>
              </a:ext>
            </a:extLst>
          </p:cNvPr>
          <p:cNvSpPr>
            <a:spLocks noGrp="1"/>
          </p:cNvSpPr>
          <p:nvPr>
            <p:ph type="title"/>
          </p:nvPr>
        </p:nvSpPr>
        <p:spPr>
          <a:xfrm>
            <a:off x="753358" y="1065689"/>
            <a:ext cx="3833906" cy="2221622"/>
          </a:xfrm>
        </p:spPr>
        <p:txBody>
          <a:bodyPr/>
          <a:lstStyle/>
          <a:p>
            <a:r>
              <a:rPr lang="en-US" dirty="0"/>
              <a:t>Benefits of Importing Legacy Data</a:t>
            </a:r>
          </a:p>
        </p:txBody>
      </p:sp>
      <p:sp>
        <p:nvSpPr>
          <p:cNvPr id="6" name="Text Placeholder 8">
            <a:extLst>
              <a:ext uri="{FF2B5EF4-FFF2-40B4-BE49-F238E27FC236}">
                <a16:creationId xmlns:a16="http://schemas.microsoft.com/office/drawing/2014/main" xmlns="" id="{7D862C09-A9CF-47C2-AD3F-342A15777F0F}"/>
              </a:ext>
            </a:extLst>
          </p:cNvPr>
          <p:cNvSpPr>
            <a:spLocks noGrp="1"/>
          </p:cNvSpPr>
          <p:nvPr>
            <p:ph type="body" sz="quarter" idx="18"/>
          </p:nvPr>
        </p:nvSpPr>
        <p:spPr>
          <a:xfrm>
            <a:off x="753358" y="3570689"/>
            <a:ext cx="3842550" cy="1816595"/>
          </a:xfrm>
        </p:spPr>
        <p:txBody>
          <a:bodyPr>
            <a:normAutofit/>
          </a:bodyPr>
          <a:lstStyle/>
          <a:p>
            <a:r>
              <a:rPr lang="en-US" dirty="0"/>
              <a:t>Enjoying the fruits of your labor</a:t>
            </a:r>
          </a:p>
        </p:txBody>
      </p:sp>
    </p:spTree>
    <p:extLst>
      <p:ext uri="{BB962C8B-B14F-4D97-AF65-F5344CB8AC3E}">
        <p14:creationId xmlns:p14="http://schemas.microsoft.com/office/powerpoint/2010/main" val="404098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0F1026D6-32E7-46AC-9468-98DDBEB9F91B}"/>
              </a:ext>
            </a:extLst>
          </p:cNvPr>
          <p:cNvSpPr>
            <a:spLocks noGrp="1"/>
          </p:cNvSpPr>
          <p:nvPr>
            <p:ph idx="1"/>
          </p:nvPr>
        </p:nvSpPr>
        <p:spPr>
          <a:xfrm>
            <a:off x="5181599" y="1609344"/>
            <a:ext cx="6602411" cy="4614878"/>
          </a:xfrm>
        </p:spPr>
        <p:txBody>
          <a:bodyPr numCol="1">
            <a:normAutofit fontScale="92500" lnSpcReduction="20000"/>
          </a:bodyPr>
          <a:lstStyle/>
          <a:p>
            <a:r>
              <a:rPr lang="en-US" dirty="0"/>
              <a:t>Rapid Data Entry (</a:t>
            </a:r>
            <a:r>
              <a:rPr lang="en-US" dirty="0" err="1"/>
              <a:t>RDE</a:t>
            </a:r>
            <a:r>
              <a:rPr lang="en-US" dirty="0"/>
              <a:t>) supports repeated entry of resource component records at the same level </a:t>
            </a:r>
          </a:p>
          <a:p>
            <a:pPr lvl="1"/>
            <a:r>
              <a:rPr lang="en-US" dirty="0"/>
              <a:t>For example, RDE can be used to populate multiple components of the same level (series, sub-series, folder, etc.) with basic data (title, date, extent, etc.) one after another</a:t>
            </a:r>
          </a:p>
          <a:p>
            <a:pPr lvl="1"/>
            <a:r>
              <a:rPr lang="en-US" dirty="0"/>
              <a:t>Watch the “Use the Rapid Data Entry (RDE) Tool to Create Resource Components” video located in the ArchivesSpace Help Center </a:t>
            </a:r>
            <a:r>
              <a:rPr lang="en-US" dirty="0">
                <a:hlinkClick r:id="rId3"/>
              </a:rPr>
              <a:t>https://www.youtube.com/watch?v=ZL50NGOZ_Jg&amp;feature=emb_logo</a:t>
            </a:r>
            <a:r>
              <a:rPr lang="en-US" dirty="0"/>
              <a:t> </a:t>
            </a:r>
          </a:p>
          <a:p>
            <a:r>
              <a:rPr lang="en-US" dirty="0"/>
              <a:t>Set the Default Values field for repetitive data that is used frequently across the same records</a:t>
            </a:r>
            <a:endParaRPr lang="en-US" dirty="0">
              <a:hlinkClick r:id="rId4"/>
            </a:endParaRPr>
          </a:p>
          <a:p>
            <a:pPr lvl="1"/>
            <a:r>
              <a:rPr lang="en-US" dirty="0"/>
              <a:t>For example, a repository identifier set as a default value for an accession or resource identifier will populate that identifier field in the accession or resource record whenever a new one is created</a:t>
            </a:r>
          </a:p>
        </p:txBody>
      </p:sp>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37</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2" y="1821484"/>
            <a:ext cx="3833906" cy="1465828"/>
          </a:xfrm>
        </p:spPr>
        <p:txBody>
          <a:bodyPr>
            <a:normAutofit fontScale="90000"/>
          </a:bodyPr>
          <a:lstStyle/>
          <a:p>
            <a:r>
              <a:rPr lang="en-US" dirty="0"/>
              <a:t>Starting from Scratch</a:t>
            </a:r>
          </a:p>
        </p:txBody>
      </p:sp>
      <p:sp>
        <p:nvSpPr>
          <p:cNvPr id="5" name="Text Placeholder 8">
            <a:extLst>
              <a:ext uri="{FF2B5EF4-FFF2-40B4-BE49-F238E27FC236}">
                <a16:creationId xmlns:a16="http://schemas.microsoft.com/office/drawing/2014/main" xmlns="" id="{FBD631CB-2614-45D8-AE97-CB9EC84AD9C0}"/>
              </a:ext>
            </a:extLst>
          </p:cNvPr>
          <p:cNvSpPr>
            <a:spLocks noGrp="1"/>
          </p:cNvSpPr>
          <p:nvPr>
            <p:ph type="body" sz="quarter" idx="18"/>
          </p:nvPr>
        </p:nvSpPr>
        <p:spPr>
          <a:xfrm>
            <a:off x="753358" y="3570689"/>
            <a:ext cx="3842550" cy="1816595"/>
          </a:xfrm>
        </p:spPr>
        <p:txBody>
          <a:bodyPr>
            <a:normAutofit/>
          </a:bodyPr>
          <a:lstStyle/>
          <a:p>
            <a:r>
              <a:rPr lang="en-US" dirty="0"/>
              <a:t>using tools native to the ArchivesSpace software </a:t>
            </a:r>
          </a:p>
        </p:txBody>
      </p:sp>
    </p:spTree>
    <p:extLst>
      <p:ext uri="{BB962C8B-B14F-4D97-AF65-F5344CB8AC3E}">
        <p14:creationId xmlns:p14="http://schemas.microsoft.com/office/powerpoint/2010/main" val="225743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AAD93F-8D9B-4859-992D-CF0D542E25B2}"/>
              </a:ext>
            </a:extLst>
          </p:cNvPr>
          <p:cNvSpPr>
            <a:spLocks noGrp="1"/>
          </p:cNvSpPr>
          <p:nvPr>
            <p:ph type="title"/>
          </p:nvPr>
        </p:nvSpPr>
        <p:spPr/>
        <p:txBody>
          <a:bodyPr>
            <a:normAutofit/>
          </a:bodyPr>
          <a:lstStyle/>
          <a:p>
            <a:r>
              <a:rPr lang="en-US" dirty="0"/>
              <a:t>Training Resources</a:t>
            </a:r>
          </a:p>
        </p:txBody>
      </p:sp>
      <p:sp>
        <p:nvSpPr>
          <p:cNvPr id="4" name="Slide Number Placeholder 3">
            <a:extLst>
              <a:ext uri="{FF2B5EF4-FFF2-40B4-BE49-F238E27FC236}">
                <a16:creationId xmlns:a16="http://schemas.microsoft.com/office/drawing/2014/main" xmlns="" id="{B9C44B14-C688-46E6-A4E7-50CF127A8EC3}"/>
              </a:ext>
            </a:extLst>
          </p:cNvPr>
          <p:cNvSpPr>
            <a:spLocks noGrp="1"/>
          </p:cNvSpPr>
          <p:nvPr>
            <p:ph type="sldNum" sz="quarter" idx="12"/>
          </p:nvPr>
        </p:nvSpPr>
        <p:spPr/>
        <p:txBody>
          <a:bodyPr/>
          <a:lstStyle/>
          <a:p>
            <a:fld id="{13D2E340-0663-474B-992C-9192B5C45E57}" type="slidenum">
              <a:rPr lang="en-ZA" smtClean="0"/>
              <a:t>38</a:t>
            </a:fld>
            <a:endParaRPr lang="en-ZA"/>
          </a:p>
        </p:txBody>
      </p:sp>
    </p:spTree>
    <p:extLst>
      <p:ext uri="{BB962C8B-B14F-4D97-AF65-F5344CB8AC3E}">
        <p14:creationId xmlns:p14="http://schemas.microsoft.com/office/powerpoint/2010/main" val="3762998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A00B74-5475-4C20-9E4F-D93144C702EA}"/>
              </a:ext>
            </a:extLst>
          </p:cNvPr>
          <p:cNvSpPr>
            <a:spLocks noGrp="1"/>
          </p:cNvSpPr>
          <p:nvPr>
            <p:ph type="title"/>
          </p:nvPr>
        </p:nvSpPr>
        <p:spPr>
          <a:xfrm>
            <a:off x="842853" y="1712376"/>
            <a:ext cx="3833906" cy="1562638"/>
          </a:xfrm>
        </p:spPr>
        <p:txBody>
          <a:bodyPr/>
          <a:lstStyle/>
          <a:p>
            <a:r>
              <a:rPr lang="en-ZA" dirty="0"/>
              <a:t>Training</a:t>
            </a:r>
          </a:p>
        </p:txBody>
      </p:sp>
      <p:sp>
        <p:nvSpPr>
          <p:cNvPr id="3" name="Text Placeholder 2">
            <a:extLst>
              <a:ext uri="{FF2B5EF4-FFF2-40B4-BE49-F238E27FC236}">
                <a16:creationId xmlns:a16="http://schemas.microsoft.com/office/drawing/2014/main" xmlns="" id="{A70F1B58-257D-4779-A040-5E1616327E2D}"/>
              </a:ext>
            </a:extLst>
          </p:cNvPr>
          <p:cNvSpPr>
            <a:spLocks noGrp="1"/>
          </p:cNvSpPr>
          <p:nvPr>
            <p:ph type="body" sz="quarter" idx="18"/>
          </p:nvPr>
        </p:nvSpPr>
        <p:spPr>
          <a:xfrm>
            <a:off x="838531" y="3582986"/>
            <a:ext cx="3842550" cy="1178396"/>
          </a:xfrm>
        </p:spPr>
        <p:txBody>
          <a:bodyPr/>
          <a:lstStyle/>
          <a:p>
            <a:r>
              <a:rPr lang="en-ZA" dirty="0"/>
              <a:t>Before you begin, consider the following</a:t>
            </a:r>
          </a:p>
        </p:txBody>
      </p:sp>
      <p:sp>
        <p:nvSpPr>
          <p:cNvPr id="5" name="Content Placeholder 4">
            <a:extLst>
              <a:ext uri="{FF2B5EF4-FFF2-40B4-BE49-F238E27FC236}">
                <a16:creationId xmlns:a16="http://schemas.microsoft.com/office/drawing/2014/main" xmlns="" id="{085B3B5D-2D70-464D-97D7-2F81F133EFA7}"/>
              </a:ext>
            </a:extLst>
          </p:cNvPr>
          <p:cNvSpPr>
            <a:spLocks noGrp="1"/>
          </p:cNvSpPr>
          <p:nvPr>
            <p:ph idx="1"/>
          </p:nvPr>
        </p:nvSpPr>
        <p:spPr>
          <a:xfrm>
            <a:off x="6118241" y="544340"/>
            <a:ext cx="1944000" cy="2730675"/>
          </a:xfrm>
          <a:noFill/>
        </p:spPr>
        <p:txBody>
          <a:bodyPr tIns="1554480">
            <a:spAutoFit/>
          </a:bodyPr>
          <a:lstStyle/>
          <a:p>
            <a:r>
              <a:rPr lang="en-ZA" dirty="0"/>
              <a:t>How many people (staff, students, other) will be using ArchivesSpace? </a:t>
            </a:r>
          </a:p>
        </p:txBody>
      </p:sp>
      <p:sp>
        <p:nvSpPr>
          <p:cNvPr id="4" name="Slide Number Placeholder 3">
            <a:extLst>
              <a:ext uri="{FF2B5EF4-FFF2-40B4-BE49-F238E27FC236}">
                <a16:creationId xmlns:a16="http://schemas.microsoft.com/office/drawing/2014/main" xmlns="" id="{BF38360A-177E-E146-99A7-581A782814CE}"/>
              </a:ext>
            </a:extLst>
          </p:cNvPr>
          <p:cNvSpPr>
            <a:spLocks noGrp="1"/>
          </p:cNvSpPr>
          <p:nvPr>
            <p:ph type="sldNum" sz="quarter" idx="12"/>
          </p:nvPr>
        </p:nvSpPr>
        <p:spPr/>
        <p:txBody>
          <a:bodyPr/>
          <a:lstStyle/>
          <a:p>
            <a:fld id="{13D2E340-0663-474B-992C-9192B5C45E57}" type="slidenum">
              <a:rPr lang="en-ZA" smtClean="0"/>
              <a:t>39</a:t>
            </a:fld>
            <a:endParaRPr lang="en-ZA"/>
          </a:p>
        </p:txBody>
      </p:sp>
      <p:sp>
        <p:nvSpPr>
          <p:cNvPr id="23" name="Text Placeholder 22">
            <a:extLst>
              <a:ext uri="{FF2B5EF4-FFF2-40B4-BE49-F238E27FC236}">
                <a16:creationId xmlns:a16="http://schemas.microsoft.com/office/drawing/2014/main" xmlns="" id="{A1B1354B-4860-4775-88A7-42D15134821A}"/>
              </a:ext>
            </a:extLst>
          </p:cNvPr>
          <p:cNvSpPr txBox="1">
            <a:spLocks/>
          </p:cNvSpPr>
          <p:nvPr/>
        </p:nvSpPr>
        <p:spPr>
          <a:xfrm>
            <a:off x="6676241" y="1087919"/>
            <a:ext cx="828000" cy="828000"/>
          </a:xfrm>
          <a:prstGeom prst="ellipse">
            <a:avLst/>
          </a:prstGeom>
          <a:noFill/>
          <a:ln w="19050">
            <a:solidFill>
              <a:schemeClr val="accent1">
                <a:lumMod val="75000"/>
              </a:schemeClr>
            </a:solidFill>
          </a:ln>
        </p:spPr>
        <p:txBody>
          <a:bodyPr vert="horz" lIns="0" tIns="0" rIns="0" bIns="0" rtlCol="0" anchor="ctr">
            <a:normAutofit/>
          </a:bodyPr>
          <a:lstStyle>
            <a:lvl1pPr marL="0" indent="0" algn="ctr" defTabSz="914400" rtl="0" eaLnBrk="1" latinLnBrk="0" hangingPunct="1">
              <a:lnSpc>
                <a:spcPct val="112000"/>
              </a:lnSpc>
              <a:spcBef>
                <a:spcPts val="900"/>
              </a:spcBef>
              <a:buFont typeface="Arial" panose="020B0604020202020204" pitchFamily="34" charset="0"/>
              <a:buNone/>
              <a:defRPr sz="2000" i="1" kern="1200" baseline="0">
                <a:solidFill>
                  <a:schemeClr val="bg1"/>
                </a:solidFill>
                <a:latin typeface="+mj-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solidFill>
                  <a:schemeClr val="tx1"/>
                </a:solidFill>
              </a:rPr>
              <a:t>1</a:t>
            </a:r>
          </a:p>
        </p:txBody>
      </p:sp>
      <p:sp>
        <p:nvSpPr>
          <p:cNvPr id="29" name="Content Placeholder 4">
            <a:extLst>
              <a:ext uri="{FF2B5EF4-FFF2-40B4-BE49-F238E27FC236}">
                <a16:creationId xmlns:a16="http://schemas.microsoft.com/office/drawing/2014/main" xmlns="" id="{747277BF-3769-4688-AEFC-D14557BBE792}"/>
              </a:ext>
            </a:extLst>
          </p:cNvPr>
          <p:cNvSpPr txBox="1">
            <a:spLocks/>
          </p:cNvSpPr>
          <p:nvPr/>
        </p:nvSpPr>
        <p:spPr>
          <a:xfrm>
            <a:off x="9073304" y="544340"/>
            <a:ext cx="1944000" cy="6105508"/>
          </a:xfrm>
          <a:prstGeom prst="rect">
            <a:avLst/>
          </a:prstGeom>
          <a:noFill/>
        </p:spPr>
        <p:txBody>
          <a:bodyPr vert="horz" lIns="0" tIns="365760" rIns="0" bIns="72000" rtlCol="0" anchor="ctr">
            <a:spAutoFit/>
          </a:bodyPr>
          <a:lstStyle>
            <a:lvl1pPr marL="0" indent="0" algn="ctr" defTabSz="914400" rtl="0" eaLnBrk="1" latinLnBrk="0" hangingPunct="1">
              <a:lnSpc>
                <a:spcPct val="112000"/>
              </a:lnSpc>
              <a:spcBef>
                <a:spcPts val="900"/>
              </a:spcBef>
              <a:buFont typeface="Arial" panose="020B0604020202020204" pitchFamily="34" charset="0"/>
              <a:buNone/>
              <a:defRPr sz="16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endParaRPr lang="en-ZA" dirty="0"/>
          </a:p>
          <a:p>
            <a:endParaRPr lang="en-ZA" dirty="0"/>
          </a:p>
          <a:p>
            <a:endParaRPr lang="en-ZA" dirty="0"/>
          </a:p>
          <a:p>
            <a:r>
              <a:rPr lang="en-ZA" dirty="0"/>
              <a:t>What are your training or learning preferences?</a:t>
            </a:r>
          </a:p>
          <a:p>
            <a:pPr marL="285750" indent="-285750" algn="l">
              <a:lnSpc>
                <a:spcPct val="100000"/>
              </a:lnSpc>
              <a:spcBef>
                <a:spcPts val="0"/>
              </a:spcBef>
              <a:buFont typeface="Wingdings" panose="05000000000000000000" pitchFamily="2" charset="2"/>
              <a:buChar char="ü"/>
            </a:pPr>
            <a:r>
              <a:rPr lang="en-ZA" sz="1400" dirty="0"/>
              <a:t>Self-guided, using written documentation and video resources</a:t>
            </a:r>
          </a:p>
          <a:p>
            <a:pPr marL="285750" indent="-285750" algn="l">
              <a:lnSpc>
                <a:spcPct val="100000"/>
              </a:lnSpc>
              <a:spcBef>
                <a:spcPts val="0"/>
              </a:spcBef>
              <a:buFont typeface="Wingdings" panose="05000000000000000000" pitchFamily="2" charset="2"/>
              <a:buChar char="ü"/>
            </a:pPr>
            <a:r>
              <a:rPr lang="en-ZA" sz="1400" dirty="0"/>
              <a:t>Online training</a:t>
            </a:r>
          </a:p>
          <a:p>
            <a:pPr marL="285750" indent="-285750" algn="l">
              <a:lnSpc>
                <a:spcPct val="100000"/>
              </a:lnSpc>
              <a:spcBef>
                <a:spcPts val="0"/>
              </a:spcBef>
              <a:buFont typeface="Wingdings" panose="05000000000000000000" pitchFamily="2" charset="2"/>
              <a:buChar char="ü"/>
            </a:pPr>
            <a:r>
              <a:rPr lang="en-ZA" sz="1400" dirty="0"/>
              <a:t>In-person training</a:t>
            </a:r>
          </a:p>
          <a:p>
            <a:pPr marL="285750" indent="-285750" algn="l">
              <a:lnSpc>
                <a:spcPct val="100000"/>
              </a:lnSpc>
              <a:spcBef>
                <a:spcPts val="0"/>
              </a:spcBef>
              <a:buFont typeface="Wingdings" panose="05000000000000000000" pitchFamily="2" charset="2"/>
              <a:buChar char="ü"/>
            </a:pPr>
            <a:r>
              <a:rPr lang="en-ZA" sz="1400" dirty="0"/>
              <a:t>Conducting staff training </a:t>
            </a:r>
            <a:r>
              <a:rPr lang="en-ZA" sz="1400" dirty="0" err="1"/>
              <a:t>en</a:t>
            </a:r>
            <a:r>
              <a:rPr lang="en-ZA" sz="1400" dirty="0"/>
              <a:t> masse</a:t>
            </a:r>
          </a:p>
          <a:p>
            <a:pPr marL="285750" indent="-285750" algn="l">
              <a:lnSpc>
                <a:spcPct val="100000"/>
              </a:lnSpc>
              <a:spcBef>
                <a:spcPts val="0"/>
              </a:spcBef>
              <a:buFont typeface="Wingdings" panose="05000000000000000000" pitchFamily="2" charset="2"/>
              <a:buChar char="ü"/>
            </a:pPr>
            <a:r>
              <a:rPr lang="en-ZA" sz="1400" dirty="0"/>
              <a:t>“Train the trainer” – train key staff members, who would train others as needed</a:t>
            </a:r>
          </a:p>
          <a:p>
            <a:pPr marL="285750" indent="-285750" algn="l">
              <a:lnSpc>
                <a:spcPct val="100000"/>
              </a:lnSpc>
              <a:spcBef>
                <a:spcPts val="0"/>
              </a:spcBef>
              <a:buFont typeface="Wingdings" panose="05000000000000000000" pitchFamily="2" charset="2"/>
              <a:buChar char="ü"/>
            </a:pPr>
            <a:r>
              <a:rPr lang="en-ZA" sz="1400" dirty="0"/>
              <a:t>Creating documentation for specific description practices and workflows</a:t>
            </a:r>
          </a:p>
        </p:txBody>
      </p:sp>
      <p:sp>
        <p:nvSpPr>
          <p:cNvPr id="31" name="Text Placeholder 22">
            <a:extLst>
              <a:ext uri="{FF2B5EF4-FFF2-40B4-BE49-F238E27FC236}">
                <a16:creationId xmlns:a16="http://schemas.microsoft.com/office/drawing/2014/main" xmlns="" id="{423710E1-FE31-4904-9403-31802DA5C397}"/>
              </a:ext>
            </a:extLst>
          </p:cNvPr>
          <p:cNvSpPr txBox="1">
            <a:spLocks/>
          </p:cNvSpPr>
          <p:nvPr/>
        </p:nvSpPr>
        <p:spPr>
          <a:xfrm>
            <a:off x="9623353" y="1087919"/>
            <a:ext cx="828000" cy="828000"/>
          </a:xfrm>
          <a:prstGeom prst="ellipse">
            <a:avLst/>
          </a:prstGeom>
          <a:noFill/>
          <a:ln w="19050">
            <a:solidFill>
              <a:schemeClr val="accent1">
                <a:lumMod val="75000"/>
              </a:schemeClr>
            </a:solidFill>
          </a:ln>
        </p:spPr>
        <p:txBody>
          <a:bodyPr vert="horz" lIns="0" tIns="0" rIns="0" bIns="0" rtlCol="0" anchor="ctr">
            <a:normAutofit/>
          </a:bodyPr>
          <a:lstStyle>
            <a:lvl1pPr marL="0" indent="0" algn="ctr" defTabSz="914400" rtl="0" eaLnBrk="1" latinLnBrk="0" hangingPunct="1">
              <a:lnSpc>
                <a:spcPct val="112000"/>
              </a:lnSpc>
              <a:spcBef>
                <a:spcPts val="900"/>
              </a:spcBef>
              <a:buFont typeface="Arial" panose="020B0604020202020204" pitchFamily="34" charset="0"/>
              <a:buNone/>
              <a:defRPr sz="2000" i="1" kern="1200" baseline="0">
                <a:solidFill>
                  <a:schemeClr val="bg1"/>
                </a:solidFill>
                <a:latin typeface="+mj-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solidFill>
                  <a:schemeClr val="tx1"/>
                </a:solidFill>
              </a:rPr>
              <a:t>2</a:t>
            </a:r>
          </a:p>
        </p:txBody>
      </p:sp>
    </p:spTree>
    <p:extLst>
      <p:ext uri="{BB962C8B-B14F-4D97-AF65-F5344CB8AC3E}">
        <p14:creationId xmlns:p14="http://schemas.microsoft.com/office/powerpoint/2010/main" val="3579107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F8216-8F19-4BA9-BB85-3415D5DCD414}"/>
              </a:ext>
            </a:extLst>
          </p:cNvPr>
          <p:cNvSpPr>
            <a:spLocks noGrp="1"/>
          </p:cNvSpPr>
          <p:nvPr>
            <p:ph type="title"/>
          </p:nvPr>
        </p:nvSpPr>
        <p:spPr/>
        <p:txBody>
          <a:bodyPr/>
          <a:lstStyle/>
          <a:p>
            <a:r>
              <a:rPr lang="en-US" dirty="0"/>
              <a:t>The ArchivesSpace System</a:t>
            </a:r>
          </a:p>
        </p:txBody>
      </p:sp>
      <p:sp>
        <p:nvSpPr>
          <p:cNvPr id="4" name="Slide Number Placeholder 3">
            <a:extLst>
              <a:ext uri="{FF2B5EF4-FFF2-40B4-BE49-F238E27FC236}">
                <a16:creationId xmlns:a16="http://schemas.microsoft.com/office/drawing/2014/main" xmlns="" id="{9CF2364F-5B4D-4839-9C92-B87D659582A3}"/>
              </a:ext>
            </a:extLst>
          </p:cNvPr>
          <p:cNvSpPr>
            <a:spLocks noGrp="1"/>
          </p:cNvSpPr>
          <p:nvPr>
            <p:ph type="sldNum" sz="quarter" idx="12"/>
          </p:nvPr>
        </p:nvSpPr>
        <p:spPr/>
        <p:txBody>
          <a:bodyPr/>
          <a:lstStyle/>
          <a:p>
            <a:fld id="{13D2E340-0663-474B-992C-9192B5C45E57}" type="slidenum">
              <a:rPr lang="en-ZA" smtClean="0"/>
              <a:t>4</a:t>
            </a:fld>
            <a:endParaRPr lang="en-ZA"/>
          </a:p>
        </p:txBody>
      </p:sp>
    </p:spTree>
    <p:extLst>
      <p:ext uri="{BB962C8B-B14F-4D97-AF65-F5344CB8AC3E}">
        <p14:creationId xmlns:p14="http://schemas.microsoft.com/office/powerpoint/2010/main" val="2953435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A00B74-5475-4C20-9E4F-D93144C702EA}"/>
              </a:ext>
            </a:extLst>
          </p:cNvPr>
          <p:cNvSpPr>
            <a:spLocks noGrp="1"/>
          </p:cNvSpPr>
          <p:nvPr>
            <p:ph type="title"/>
          </p:nvPr>
        </p:nvSpPr>
        <p:spPr>
          <a:xfrm>
            <a:off x="842853" y="1712376"/>
            <a:ext cx="3833906" cy="1562638"/>
          </a:xfrm>
        </p:spPr>
        <p:txBody>
          <a:bodyPr/>
          <a:lstStyle/>
          <a:p>
            <a:r>
              <a:rPr lang="en-ZA" dirty="0"/>
              <a:t>Training</a:t>
            </a:r>
          </a:p>
        </p:txBody>
      </p:sp>
      <p:sp>
        <p:nvSpPr>
          <p:cNvPr id="3" name="Text Placeholder 2">
            <a:extLst>
              <a:ext uri="{FF2B5EF4-FFF2-40B4-BE49-F238E27FC236}">
                <a16:creationId xmlns:a16="http://schemas.microsoft.com/office/drawing/2014/main" xmlns="" id="{A70F1B58-257D-4779-A040-5E1616327E2D}"/>
              </a:ext>
            </a:extLst>
          </p:cNvPr>
          <p:cNvSpPr>
            <a:spLocks noGrp="1"/>
          </p:cNvSpPr>
          <p:nvPr>
            <p:ph type="body" sz="quarter" idx="18"/>
          </p:nvPr>
        </p:nvSpPr>
        <p:spPr>
          <a:xfrm>
            <a:off x="838531" y="3582986"/>
            <a:ext cx="3842550" cy="1178396"/>
          </a:xfrm>
        </p:spPr>
        <p:txBody>
          <a:bodyPr/>
          <a:lstStyle/>
          <a:p>
            <a:r>
              <a:rPr lang="en-ZA" dirty="0"/>
              <a:t>Before you begin, consider the following</a:t>
            </a:r>
          </a:p>
        </p:txBody>
      </p:sp>
      <p:sp>
        <p:nvSpPr>
          <p:cNvPr id="4" name="Slide Number Placeholder 3">
            <a:extLst>
              <a:ext uri="{FF2B5EF4-FFF2-40B4-BE49-F238E27FC236}">
                <a16:creationId xmlns:a16="http://schemas.microsoft.com/office/drawing/2014/main" xmlns="" id="{BF38360A-177E-E146-99A7-581A782814CE}"/>
              </a:ext>
            </a:extLst>
          </p:cNvPr>
          <p:cNvSpPr>
            <a:spLocks noGrp="1"/>
          </p:cNvSpPr>
          <p:nvPr>
            <p:ph type="sldNum" sz="quarter" idx="12"/>
          </p:nvPr>
        </p:nvSpPr>
        <p:spPr/>
        <p:txBody>
          <a:bodyPr/>
          <a:lstStyle/>
          <a:p>
            <a:fld id="{13D2E340-0663-474B-992C-9192B5C45E57}" type="slidenum">
              <a:rPr lang="en-ZA" smtClean="0"/>
              <a:t>40</a:t>
            </a:fld>
            <a:endParaRPr lang="en-ZA"/>
          </a:p>
        </p:txBody>
      </p:sp>
      <p:sp>
        <p:nvSpPr>
          <p:cNvPr id="34" name="Content Placeholder 4">
            <a:extLst>
              <a:ext uri="{FF2B5EF4-FFF2-40B4-BE49-F238E27FC236}">
                <a16:creationId xmlns:a16="http://schemas.microsoft.com/office/drawing/2014/main" xmlns="" id="{681D6FDC-14D5-4134-AF14-0BFA4791A261}"/>
              </a:ext>
            </a:extLst>
          </p:cNvPr>
          <p:cNvSpPr txBox="1">
            <a:spLocks/>
          </p:cNvSpPr>
          <p:nvPr/>
        </p:nvSpPr>
        <p:spPr>
          <a:xfrm>
            <a:off x="5934345" y="2493695"/>
            <a:ext cx="1944000" cy="2730674"/>
          </a:xfrm>
          <a:prstGeom prst="rect">
            <a:avLst/>
          </a:prstGeom>
          <a:noFill/>
        </p:spPr>
        <p:txBody>
          <a:bodyPr vert="horz" lIns="0" tIns="457200" rIns="0" bIns="72000" rtlCol="0" anchor="ctr">
            <a:normAutofit/>
          </a:bodyPr>
          <a:lstStyle>
            <a:lvl1pPr marL="0" indent="0" algn="ctr" defTabSz="914400" rtl="0" eaLnBrk="1" latinLnBrk="0" hangingPunct="1">
              <a:lnSpc>
                <a:spcPct val="112000"/>
              </a:lnSpc>
              <a:spcBef>
                <a:spcPts val="900"/>
              </a:spcBef>
              <a:buFont typeface="Arial" panose="020B0604020202020204" pitchFamily="34" charset="0"/>
              <a:buNone/>
              <a:defRPr sz="16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t>Who will be responsible for training new staff?</a:t>
            </a:r>
          </a:p>
        </p:txBody>
      </p:sp>
      <p:sp>
        <p:nvSpPr>
          <p:cNvPr id="35" name="Text Placeholder 22">
            <a:extLst>
              <a:ext uri="{FF2B5EF4-FFF2-40B4-BE49-F238E27FC236}">
                <a16:creationId xmlns:a16="http://schemas.microsoft.com/office/drawing/2014/main" xmlns="" id="{95D0E329-544C-4FF7-A799-8EC9870FE1ED}"/>
              </a:ext>
            </a:extLst>
          </p:cNvPr>
          <p:cNvSpPr txBox="1">
            <a:spLocks/>
          </p:cNvSpPr>
          <p:nvPr/>
        </p:nvSpPr>
        <p:spPr>
          <a:xfrm>
            <a:off x="6492345" y="2495151"/>
            <a:ext cx="828000" cy="828000"/>
          </a:xfrm>
          <a:prstGeom prst="ellipse">
            <a:avLst/>
          </a:prstGeom>
          <a:noFill/>
          <a:ln w="19050">
            <a:solidFill>
              <a:schemeClr val="accent1">
                <a:lumMod val="75000"/>
              </a:schemeClr>
            </a:solidFill>
          </a:ln>
        </p:spPr>
        <p:txBody>
          <a:bodyPr vert="horz" lIns="0" tIns="0" rIns="0" bIns="0" rtlCol="0" anchor="ctr">
            <a:normAutofit/>
          </a:bodyPr>
          <a:lstStyle>
            <a:lvl1pPr marL="0" indent="0" algn="ctr" defTabSz="914400" rtl="0" eaLnBrk="1" latinLnBrk="0" hangingPunct="1">
              <a:lnSpc>
                <a:spcPct val="112000"/>
              </a:lnSpc>
              <a:spcBef>
                <a:spcPts val="900"/>
              </a:spcBef>
              <a:buFont typeface="Arial" panose="020B0604020202020204" pitchFamily="34" charset="0"/>
              <a:buNone/>
              <a:defRPr sz="2000" i="1" kern="1200" baseline="0">
                <a:solidFill>
                  <a:schemeClr val="bg1"/>
                </a:solidFill>
                <a:latin typeface="+mj-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solidFill>
                  <a:schemeClr val="tx1"/>
                </a:solidFill>
              </a:rPr>
              <a:t>3</a:t>
            </a:r>
          </a:p>
        </p:txBody>
      </p:sp>
      <p:sp>
        <p:nvSpPr>
          <p:cNvPr id="48" name="Content Placeholder 4">
            <a:extLst>
              <a:ext uri="{FF2B5EF4-FFF2-40B4-BE49-F238E27FC236}">
                <a16:creationId xmlns:a16="http://schemas.microsoft.com/office/drawing/2014/main" xmlns="" id="{E8518B42-26FA-44F2-86E5-87C425D6571E}"/>
              </a:ext>
            </a:extLst>
          </p:cNvPr>
          <p:cNvSpPr txBox="1">
            <a:spLocks/>
          </p:cNvSpPr>
          <p:nvPr/>
        </p:nvSpPr>
        <p:spPr>
          <a:xfrm>
            <a:off x="9135931" y="2493695"/>
            <a:ext cx="1944000" cy="2730674"/>
          </a:xfrm>
          <a:prstGeom prst="rect">
            <a:avLst/>
          </a:prstGeom>
          <a:noFill/>
        </p:spPr>
        <p:txBody>
          <a:bodyPr vert="horz" lIns="0" tIns="457200" rIns="0" bIns="72000" rtlCol="0" anchor="ctr">
            <a:normAutofit/>
          </a:bodyPr>
          <a:lstStyle>
            <a:lvl1pPr marL="0" indent="0" algn="ctr" defTabSz="914400" rtl="0" eaLnBrk="1" latinLnBrk="0" hangingPunct="1">
              <a:lnSpc>
                <a:spcPct val="112000"/>
              </a:lnSpc>
              <a:spcBef>
                <a:spcPts val="900"/>
              </a:spcBef>
              <a:buFont typeface="Arial" panose="020B0604020202020204" pitchFamily="34" charset="0"/>
              <a:buNone/>
              <a:defRPr sz="16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t>Who will maintain documentation and changes to processes?</a:t>
            </a:r>
          </a:p>
        </p:txBody>
      </p:sp>
      <p:sp>
        <p:nvSpPr>
          <p:cNvPr id="50" name="Text Placeholder 22">
            <a:extLst>
              <a:ext uri="{FF2B5EF4-FFF2-40B4-BE49-F238E27FC236}">
                <a16:creationId xmlns:a16="http://schemas.microsoft.com/office/drawing/2014/main" xmlns="" id="{8D776A79-F68E-4848-8FCF-7AB7521B6657}"/>
              </a:ext>
            </a:extLst>
          </p:cNvPr>
          <p:cNvSpPr txBox="1">
            <a:spLocks/>
          </p:cNvSpPr>
          <p:nvPr/>
        </p:nvSpPr>
        <p:spPr>
          <a:xfrm>
            <a:off x="9693931" y="2493695"/>
            <a:ext cx="828000" cy="828000"/>
          </a:xfrm>
          <a:prstGeom prst="ellipse">
            <a:avLst/>
          </a:prstGeom>
          <a:noFill/>
          <a:ln w="19050">
            <a:solidFill>
              <a:schemeClr val="accent1">
                <a:lumMod val="75000"/>
              </a:schemeClr>
            </a:solidFill>
          </a:ln>
        </p:spPr>
        <p:txBody>
          <a:bodyPr vert="horz" lIns="0" tIns="0" rIns="0" bIns="0" rtlCol="0" anchor="ctr">
            <a:normAutofit/>
          </a:bodyPr>
          <a:lstStyle>
            <a:lvl1pPr marL="0" indent="0" algn="ctr" defTabSz="914400" rtl="0" eaLnBrk="1" latinLnBrk="0" hangingPunct="1">
              <a:lnSpc>
                <a:spcPct val="112000"/>
              </a:lnSpc>
              <a:spcBef>
                <a:spcPts val="900"/>
              </a:spcBef>
              <a:buFont typeface="Arial" panose="020B0604020202020204" pitchFamily="34" charset="0"/>
              <a:buNone/>
              <a:defRPr sz="2000" i="1" kern="1200" baseline="0">
                <a:solidFill>
                  <a:schemeClr val="bg1"/>
                </a:solidFill>
                <a:latin typeface="+mj-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solidFill>
                  <a:schemeClr val="tx1"/>
                </a:solidFill>
              </a:rPr>
              <a:t>4</a:t>
            </a:r>
          </a:p>
        </p:txBody>
      </p:sp>
    </p:spTree>
    <p:extLst>
      <p:ext uri="{BB962C8B-B14F-4D97-AF65-F5344CB8AC3E}">
        <p14:creationId xmlns:p14="http://schemas.microsoft.com/office/powerpoint/2010/main" val="197091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41</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2" y="1821484"/>
            <a:ext cx="3833906" cy="1465828"/>
          </a:xfrm>
        </p:spPr>
        <p:txBody>
          <a:bodyPr>
            <a:normAutofit/>
          </a:bodyPr>
          <a:lstStyle/>
          <a:p>
            <a:r>
              <a:rPr lang="en-US" dirty="0"/>
              <a:t>Training Resources </a:t>
            </a:r>
          </a:p>
        </p:txBody>
      </p:sp>
      <p:sp>
        <p:nvSpPr>
          <p:cNvPr id="10" name="Text Placeholder 2">
            <a:extLst>
              <a:ext uri="{FF2B5EF4-FFF2-40B4-BE49-F238E27FC236}">
                <a16:creationId xmlns:a16="http://schemas.microsoft.com/office/drawing/2014/main" xmlns="" id="{696557E9-DDE1-4B55-AD69-4D97A7E73F98}"/>
              </a:ext>
            </a:extLst>
          </p:cNvPr>
          <p:cNvSpPr>
            <a:spLocks noGrp="1"/>
          </p:cNvSpPr>
          <p:nvPr>
            <p:ph type="body" sz="quarter" idx="18"/>
          </p:nvPr>
        </p:nvSpPr>
        <p:spPr>
          <a:xfrm>
            <a:off x="492369" y="3582986"/>
            <a:ext cx="4188712" cy="1178396"/>
          </a:xfrm>
        </p:spPr>
        <p:txBody>
          <a:bodyPr>
            <a:normAutofit/>
          </a:bodyPr>
          <a:lstStyle/>
          <a:p>
            <a:r>
              <a:rPr lang="en-ZA" dirty="0"/>
              <a:t>ArchivesSpace Help </a:t>
            </a:r>
            <a:r>
              <a:rPr lang="en-ZA" dirty="0" err="1"/>
              <a:t>Center</a:t>
            </a:r>
            <a:r>
              <a:rPr lang="en-ZA" dirty="0"/>
              <a:t> </a:t>
            </a:r>
            <a:r>
              <a:rPr lang="en-ZA" sz="1800" dirty="0">
                <a:hlinkClick r:id="rId3"/>
              </a:rPr>
              <a:t>https://archivesspace.atlassian.net/wiki/spaces/ArchivesSpaceUserManual/overview</a:t>
            </a:r>
            <a:r>
              <a:rPr lang="en-ZA" sz="1800" dirty="0"/>
              <a:t> </a:t>
            </a:r>
          </a:p>
        </p:txBody>
      </p:sp>
      <p:pic>
        <p:nvPicPr>
          <p:cNvPr id="2" name="Picture 1">
            <a:extLst>
              <a:ext uri="{FF2B5EF4-FFF2-40B4-BE49-F238E27FC236}">
                <a16:creationId xmlns:a16="http://schemas.microsoft.com/office/drawing/2014/main" xmlns="" id="{67F99E5F-AF92-4561-9415-7E7220F906AD}"/>
              </a:ext>
            </a:extLst>
          </p:cNvPr>
          <p:cNvPicPr>
            <a:picLocks noChangeAspect="1"/>
          </p:cNvPicPr>
          <p:nvPr/>
        </p:nvPicPr>
        <p:blipFill>
          <a:blip r:embed="rId4"/>
          <a:stretch>
            <a:fillRect/>
          </a:stretch>
        </p:blipFill>
        <p:spPr>
          <a:xfrm>
            <a:off x="4893371" y="1114425"/>
            <a:ext cx="7298629" cy="5200650"/>
          </a:xfrm>
          <a:prstGeom prst="rect">
            <a:avLst/>
          </a:prstGeom>
        </p:spPr>
      </p:pic>
    </p:spTree>
    <p:extLst>
      <p:ext uri="{BB962C8B-B14F-4D97-AF65-F5344CB8AC3E}">
        <p14:creationId xmlns:p14="http://schemas.microsoft.com/office/powerpoint/2010/main" val="2700315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0F1026D6-32E7-46AC-9468-98DDBEB9F91B}"/>
              </a:ext>
            </a:extLst>
          </p:cNvPr>
          <p:cNvSpPr>
            <a:spLocks noGrp="1"/>
          </p:cNvSpPr>
          <p:nvPr>
            <p:ph idx="1"/>
          </p:nvPr>
        </p:nvSpPr>
        <p:spPr>
          <a:xfrm>
            <a:off x="5181600" y="1821484"/>
            <a:ext cx="6248398" cy="4402738"/>
          </a:xfrm>
        </p:spPr>
        <p:txBody>
          <a:bodyPr numCol="1">
            <a:normAutofit lnSpcReduction="10000"/>
          </a:bodyPr>
          <a:lstStyle/>
          <a:p>
            <a:r>
              <a:rPr lang="en-US" dirty="0"/>
              <a:t>SAA Collection Management Section (ArchivesSpace)</a:t>
            </a:r>
          </a:p>
          <a:p>
            <a:pPr lvl="1"/>
            <a:r>
              <a:rPr lang="en-US" dirty="0">
                <a:hlinkClick r:id="rId3"/>
              </a:rPr>
              <a:t>https://www2.archivists.org/groups/collection-management-section/archivesspace</a:t>
            </a:r>
            <a:r>
              <a:rPr lang="en-US" dirty="0"/>
              <a:t> </a:t>
            </a:r>
          </a:p>
          <a:p>
            <a:r>
              <a:rPr lang="en-US" dirty="0"/>
              <a:t>Host an ArchivesSpace workshop</a:t>
            </a:r>
          </a:p>
          <a:p>
            <a:pPr lvl="1"/>
            <a:r>
              <a:rPr lang="en-US" dirty="0">
                <a:hlinkClick r:id="rId4"/>
              </a:rPr>
              <a:t>http://archivesspace.org/using-archivesspace/trainings</a:t>
            </a:r>
            <a:r>
              <a:rPr lang="en-US" dirty="0"/>
              <a:t> </a:t>
            </a:r>
          </a:p>
          <a:p>
            <a:r>
              <a:rPr lang="en-US" dirty="0"/>
              <a:t>Hire an independent consultant/trainer </a:t>
            </a:r>
          </a:p>
          <a:p>
            <a:pPr lvl="1"/>
            <a:r>
              <a:rPr lang="en-US" dirty="0">
                <a:hlinkClick r:id="rId5"/>
              </a:rPr>
              <a:t>http://archivesspace.org/using-archivesspace/independent-consultants</a:t>
            </a:r>
            <a:r>
              <a:rPr lang="en-US" dirty="0"/>
              <a:t> </a:t>
            </a:r>
          </a:p>
          <a:p>
            <a:r>
              <a:rPr lang="en-US" dirty="0"/>
              <a:t>Registered service providers:</a:t>
            </a:r>
          </a:p>
          <a:p>
            <a:pPr lvl="1"/>
            <a:r>
              <a:rPr lang="en-US" dirty="0">
                <a:hlinkClick r:id="rId6"/>
              </a:rPr>
              <a:t>https://archivesspace.org/registered-service-providers/current-rsps</a:t>
            </a:r>
            <a:r>
              <a:rPr lang="en-US" dirty="0"/>
              <a:t> </a:t>
            </a:r>
          </a:p>
          <a:p>
            <a:pPr lvl="1"/>
            <a:endParaRPr lang="en-US" dirty="0"/>
          </a:p>
        </p:txBody>
      </p:sp>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42</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2" y="1821484"/>
            <a:ext cx="3833906" cy="1465828"/>
          </a:xfrm>
        </p:spPr>
        <p:txBody>
          <a:bodyPr>
            <a:normAutofit/>
          </a:bodyPr>
          <a:lstStyle/>
          <a:p>
            <a:r>
              <a:rPr lang="en-US" dirty="0"/>
              <a:t>Training Resources </a:t>
            </a:r>
          </a:p>
        </p:txBody>
      </p:sp>
    </p:spTree>
    <p:extLst>
      <p:ext uri="{BB962C8B-B14F-4D97-AF65-F5344CB8AC3E}">
        <p14:creationId xmlns:p14="http://schemas.microsoft.com/office/powerpoint/2010/main" val="1012675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AAD93F-8D9B-4859-992D-CF0D542E25B2}"/>
              </a:ext>
            </a:extLst>
          </p:cNvPr>
          <p:cNvSpPr>
            <a:spLocks noGrp="1"/>
          </p:cNvSpPr>
          <p:nvPr>
            <p:ph type="title"/>
          </p:nvPr>
        </p:nvSpPr>
        <p:spPr/>
        <p:txBody>
          <a:bodyPr>
            <a:normAutofit/>
          </a:bodyPr>
          <a:lstStyle/>
          <a:p>
            <a:r>
              <a:rPr lang="en-US" dirty="0"/>
              <a:t>Community Resources</a:t>
            </a:r>
          </a:p>
        </p:txBody>
      </p:sp>
      <p:sp>
        <p:nvSpPr>
          <p:cNvPr id="4" name="Slide Number Placeholder 3">
            <a:extLst>
              <a:ext uri="{FF2B5EF4-FFF2-40B4-BE49-F238E27FC236}">
                <a16:creationId xmlns:a16="http://schemas.microsoft.com/office/drawing/2014/main" xmlns="" id="{B9C44B14-C688-46E6-A4E7-50CF127A8EC3}"/>
              </a:ext>
            </a:extLst>
          </p:cNvPr>
          <p:cNvSpPr>
            <a:spLocks noGrp="1"/>
          </p:cNvSpPr>
          <p:nvPr>
            <p:ph type="sldNum" sz="quarter" idx="12"/>
          </p:nvPr>
        </p:nvSpPr>
        <p:spPr/>
        <p:txBody>
          <a:bodyPr/>
          <a:lstStyle/>
          <a:p>
            <a:fld id="{13D2E340-0663-474B-992C-9192B5C45E57}" type="slidenum">
              <a:rPr lang="en-ZA" smtClean="0"/>
              <a:t>43</a:t>
            </a:fld>
            <a:endParaRPr lang="en-ZA"/>
          </a:p>
        </p:txBody>
      </p:sp>
    </p:spTree>
    <p:extLst>
      <p:ext uri="{BB962C8B-B14F-4D97-AF65-F5344CB8AC3E}">
        <p14:creationId xmlns:p14="http://schemas.microsoft.com/office/powerpoint/2010/main" val="1403964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44</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2" y="1821484"/>
            <a:ext cx="3833906" cy="1465828"/>
          </a:xfrm>
        </p:spPr>
        <p:txBody>
          <a:bodyPr>
            <a:normAutofit/>
          </a:bodyPr>
          <a:lstStyle/>
          <a:p>
            <a:r>
              <a:rPr lang="en-US" dirty="0"/>
              <a:t>Community Resources </a:t>
            </a:r>
          </a:p>
        </p:txBody>
      </p:sp>
      <p:sp>
        <p:nvSpPr>
          <p:cNvPr id="5" name="Text Placeholder 8">
            <a:extLst>
              <a:ext uri="{FF2B5EF4-FFF2-40B4-BE49-F238E27FC236}">
                <a16:creationId xmlns:a16="http://schemas.microsoft.com/office/drawing/2014/main" xmlns="" id="{FBD631CB-2614-45D8-AE97-CB9EC84AD9C0}"/>
              </a:ext>
            </a:extLst>
          </p:cNvPr>
          <p:cNvSpPr>
            <a:spLocks noGrp="1"/>
          </p:cNvSpPr>
          <p:nvPr>
            <p:ph type="body" sz="quarter" idx="18"/>
          </p:nvPr>
        </p:nvSpPr>
        <p:spPr>
          <a:xfrm>
            <a:off x="753358" y="3570689"/>
            <a:ext cx="3842550" cy="1816595"/>
          </a:xfrm>
        </p:spPr>
        <p:txBody>
          <a:bodyPr>
            <a:normAutofit/>
          </a:bodyPr>
          <a:lstStyle/>
          <a:p>
            <a:r>
              <a:rPr lang="en-US" dirty="0"/>
              <a:t>Awesome ArchivesSpace</a:t>
            </a:r>
          </a:p>
        </p:txBody>
      </p:sp>
      <p:pic>
        <p:nvPicPr>
          <p:cNvPr id="6" name="Picture 5">
            <a:hlinkClick r:id="rId3"/>
            <a:extLst>
              <a:ext uri="{FF2B5EF4-FFF2-40B4-BE49-F238E27FC236}">
                <a16:creationId xmlns:a16="http://schemas.microsoft.com/office/drawing/2014/main" xmlns="" id="{157C5241-9960-47D9-96CC-CAEB2EAE4305}"/>
              </a:ext>
            </a:extLst>
          </p:cNvPr>
          <p:cNvPicPr>
            <a:picLocks noChangeAspect="1"/>
          </p:cNvPicPr>
          <p:nvPr/>
        </p:nvPicPr>
        <p:blipFill rotWithShape="1">
          <a:blip r:embed="rId4"/>
          <a:srcRect l="1478" r="1955"/>
          <a:stretch/>
        </p:blipFill>
        <p:spPr>
          <a:xfrm>
            <a:off x="4929011" y="94134"/>
            <a:ext cx="7136091" cy="5293150"/>
          </a:xfrm>
          <a:prstGeom prst="rect">
            <a:avLst/>
          </a:prstGeom>
        </p:spPr>
      </p:pic>
      <p:sp>
        <p:nvSpPr>
          <p:cNvPr id="9" name="TextBox 8">
            <a:extLst>
              <a:ext uri="{FF2B5EF4-FFF2-40B4-BE49-F238E27FC236}">
                <a16:creationId xmlns:a16="http://schemas.microsoft.com/office/drawing/2014/main" xmlns="" id="{1A1CA767-07C3-4352-B674-56F640FDD283}"/>
              </a:ext>
            </a:extLst>
          </p:cNvPr>
          <p:cNvSpPr txBox="1"/>
          <p:nvPr/>
        </p:nvSpPr>
        <p:spPr>
          <a:xfrm>
            <a:off x="5181428" y="5972717"/>
            <a:ext cx="6631258" cy="369332"/>
          </a:xfrm>
          <a:prstGeom prst="rect">
            <a:avLst/>
          </a:prstGeom>
          <a:noFill/>
        </p:spPr>
        <p:txBody>
          <a:bodyPr wrap="square" rtlCol="0">
            <a:spAutoFit/>
          </a:bodyPr>
          <a:lstStyle/>
          <a:p>
            <a:pPr algn="ctr"/>
            <a:r>
              <a:rPr lang="en-US" dirty="0">
                <a:hlinkClick r:id="rId3"/>
              </a:rPr>
              <a:t>https://github.com/archivesspace/awesome-archivesspace</a:t>
            </a:r>
            <a:r>
              <a:rPr lang="en-US" dirty="0"/>
              <a:t> </a:t>
            </a:r>
          </a:p>
        </p:txBody>
      </p:sp>
    </p:spTree>
    <p:extLst>
      <p:ext uri="{BB962C8B-B14F-4D97-AF65-F5344CB8AC3E}">
        <p14:creationId xmlns:p14="http://schemas.microsoft.com/office/powerpoint/2010/main" val="1601994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45</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2" y="1821484"/>
            <a:ext cx="3833906" cy="1465828"/>
          </a:xfrm>
        </p:spPr>
        <p:txBody>
          <a:bodyPr>
            <a:normAutofit/>
          </a:bodyPr>
          <a:lstStyle/>
          <a:p>
            <a:r>
              <a:rPr lang="en-US" dirty="0"/>
              <a:t>Community Resources </a:t>
            </a:r>
          </a:p>
        </p:txBody>
      </p:sp>
      <p:sp>
        <p:nvSpPr>
          <p:cNvPr id="5" name="Text Placeholder 8">
            <a:extLst>
              <a:ext uri="{FF2B5EF4-FFF2-40B4-BE49-F238E27FC236}">
                <a16:creationId xmlns:a16="http://schemas.microsoft.com/office/drawing/2014/main" xmlns="" id="{FBD631CB-2614-45D8-AE97-CB9EC84AD9C0}"/>
              </a:ext>
            </a:extLst>
          </p:cNvPr>
          <p:cNvSpPr>
            <a:spLocks noGrp="1"/>
          </p:cNvSpPr>
          <p:nvPr>
            <p:ph type="body" sz="quarter" idx="18"/>
          </p:nvPr>
        </p:nvSpPr>
        <p:spPr>
          <a:xfrm>
            <a:off x="753358" y="3570689"/>
            <a:ext cx="3842550" cy="1816595"/>
          </a:xfrm>
        </p:spPr>
        <p:txBody>
          <a:bodyPr>
            <a:normAutofit/>
          </a:bodyPr>
          <a:lstStyle/>
          <a:p>
            <a:r>
              <a:rPr lang="en-US" dirty="0"/>
              <a:t>Awesome ArchivesSpace</a:t>
            </a:r>
          </a:p>
        </p:txBody>
      </p:sp>
      <p:sp>
        <p:nvSpPr>
          <p:cNvPr id="9" name="TextBox 8">
            <a:extLst>
              <a:ext uri="{FF2B5EF4-FFF2-40B4-BE49-F238E27FC236}">
                <a16:creationId xmlns:a16="http://schemas.microsoft.com/office/drawing/2014/main" xmlns="" id="{1A1CA767-07C3-4352-B674-56F640FDD283}"/>
              </a:ext>
            </a:extLst>
          </p:cNvPr>
          <p:cNvSpPr txBox="1"/>
          <p:nvPr/>
        </p:nvSpPr>
        <p:spPr>
          <a:xfrm>
            <a:off x="5181428" y="5972717"/>
            <a:ext cx="6631258" cy="369332"/>
          </a:xfrm>
          <a:prstGeom prst="rect">
            <a:avLst/>
          </a:prstGeom>
          <a:noFill/>
        </p:spPr>
        <p:txBody>
          <a:bodyPr wrap="square" rtlCol="0">
            <a:spAutoFit/>
          </a:bodyPr>
          <a:lstStyle/>
          <a:p>
            <a:pPr algn="ctr"/>
            <a:r>
              <a:rPr lang="en-US" dirty="0">
                <a:hlinkClick r:id="rId3"/>
              </a:rPr>
              <a:t>https://github.com/archivesspace/awesome-archivesspace</a:t>
            </a:r>
            <a:r>
              <a:rPr lang="en-US" dirty="0"/>
              <a:t> </a:t>
            </a:r>
          </a:p>
        </p:txBody>
      </p:sp>
      <p:pic>
        <p:nvPicPr>
          <p:cNvPr id="8" name="Picture 7">
            <a:extLst>
              <a:ext uri="{FF2B5EF4-FFF2-40B4-BE49-F238E27FC236}">
                <a16:creationId xmlns:a16="http://schemas.microsoft.com/office/drawing/2014/main" xmlns="" id="{3066093C-02AE-4E81-95E8-9E86EFD1389F}"/>
              </a:ext>
            </a:extLst>
          </p:cNvPr>
          <p:cNvPicPr>
            <a:picLocks noChangeAspect="1"/>
          </p:cNvPicPr>
          <p:nvPr/>
        </p:nvPicPr>
        <p:blipFill rotWithShape="1">
          <a:blip r:embed="rId4"/>
          <a:srcRect l="3212" r="3529"/>
          <a:stretch/>
        </p:blipFill>
        <p:spPr>
          <a:xfrm>
            <a:off x="4941029" y="292231"/>
            <a:ext cx="7112056" cy="4524334"/>
          </a:xfrm>
          <a:prstGeom prst="rect">
            <a:avLst/>
          </a:prstGeom>
        </p:spPr>
      </p:pic>
    </p:spTree>
    <p:extLst>
      <p:ext uri="{BB962C8B-B14F-4D97-AF65-F5344CB8AC3E}">
        <p14:creationId xmlns:p14="http://schemas.microsoft.com/office/powerpoint/2010/main" val="3191397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46</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2" y="1821484"/>
            <a:ext cx="3833906" cy="1465828"/>
          </a:xfrm>
        </p:spPr>
        <p:txBody>
          <a:bodyPr>
            <a:normAutofit/>
          </a:bodyPr>
          <a:lstStyle/>
          <a:p>
            <a:r>
              <a:rPr lang="en-US" dirty="0"/>
              <a:t>Community Resources </a:t>
            </a:r>
          </a:p>
        </p:txBody>
      </p:sp>
      <p:sp>
        <p:nvSpPr>
          <p:cNvPr id="5" name="Text Placeholder 8">
            <a:extLst>
              <a:ext uri="{FF2B5EF4-FFF2-40B4-BE49-F238E27FC236}">
                <a16:creationId xmlns:a16="http://schemas.microsoft.com/office/drawing/2014/main" xmlns="" id="{FBD631CB-2614-45D8-AE97-CB9EC84AD9C0}"/>
              </a:ext>
            </a:extLst>
          </p:cNvPr>
          <p:cNvSpPr>
            <a:spLocks noGrp="1"/>
          </p:cNvSpPr>
          <p:nvPr>
            <p:ph type="body" sz="quarter" idx="18"/>
          </p:nvPr>
        </p:nvSpPr>
        <p:spPr>
          <a:xfrm>
            <a:off x="753358" y="3570689"/>
            <a:ext cx="3842550" cy="1816595"/>
          </a:xfrm>
        </p:spPr>
        <p:txBody>
          <a:bodyPr>
            <a:normAutofit/>
          </a:bodyPr>
          <a:lstStyle/>
          <a:p>
            <a:r>
              <a:rPr lang="en-US" dirty="0"/>
              <a:t>Awesome ArchivesSpace</a:t>
            </a:r>
          </a:p>
        </p:txBody>
      </p:sp>
      <p:sp>
        <p:nvSpPr>
          <p:cNvPr id="9" name="TextBox 8">
            <a:extLst>
              <a:ext uri="{FF2B5EF4-FFF2-40B4-BE49-F238E27FC236}">
                <a16:creationId xmlns:a16="http://schemas.microsoft.com/office/drawing/2014/main" xmlns="" id="{1A1CA767-07C3-4352-B674-56F640FDD283}"/>
              </a:ext>
            </a:extLst>
          </p:cNvPr>
          <p:cNvSpPr txBox="1"/>
          <p:nvPr/>
        </p:nvSpPr>
        <p:spPr>
          <a:xfrm>
            <a:off x="5181428" y="5972717"/>
            <a:ext cx="6631258" cy="369332"/>
          </a:xfrm>
          <a:prstGeom prst="rect">
            <a:avLst/>
          </a:prstGeom>
          <a:noFill/>
        </p:spPr>
        <p:txBody>
          <a:bodyPr wrap="square" rtlCol="0">
            <a:spAutoFit/>
          </a:bodyPr>
          <a:lstStyle/>
          <a:p>
            <a:pPr algn="ctr"/>
            <a:r>
              <a:rPr lang="en-US" dirty="0">
                <a:hlinkClick r:id="rId3"/>
              </a:rPr>
              <a:t>https://github.com/archivesspace/awesome-archivesspace</a:t>
            </a:r>
            <a:r>
              <a:rPr lang="en-US" dirty="0"/>
              <a:t> </a:t>
            </a:r>
          </a:p>
        </p:txBody>
      </p:sp>
      <p:pic>
        <p:nvPicPr>
          <p:cNvPr id="10" name="Picture 9">
            <a:extLst>
              <a:ext uri="{FF2B5EF4-FFF2-40B4-BE49-F238E27FC236}">
                <a16:creationId xmlns:a16="http://schemas.microsoft.com/office/drawing/2014/main" xmlns="" id="{BEDB5941-FA7A-4A67-A486-C62E8A14AFC2}"/>
              </a:ext>
            </a:extLst>
          </p:cNvPr>
          <p:cNvPicPr>
            <a:picLocks noChangeAspect="1"/>
          </p:cNvPicPr>
          <p:nvPr/>
        </p:nvPicPr>
        <p:blipFill rotWithShape="1">
          <a:blip r:embed="rId4"/>
          <a:srcRect l="2644" r="3534"/>
          <a:stretch/>
        </p:blipFill>
        <p:spPr>
          <a:xfrm>
            <a:off x="5023848" y="662687"/>
            <a:ext cx="6946418" cy="4629252"/>
          </a:xfrm>
          <a:prstGeom prst="rect">
            <a:avLst/>
          </a:prstGeom>
        </p:spPr>
      </p:pic>
    </p:spTree>
    <p:extLst>
      <p:ext uri="{BB962C8B-B14F-4D97-AF65-F5344CB8AC3E}">
        <p14:creationId xmlns:p14="http://schemas.microsoft.com/office/powerpoint/2010/main" val="3835176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47</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2" y="1821484"/>
            <a:ext cx="3833906" cy="1465828"/>
          </a:xfrm>
        </p:spPr>
        <p:txBody>
          <a:bodyPr>
            <a:normAutofit/>
          </a:bodyPr>
          <a:lstStyle/>
          <a:p>
            <a:r>
              <a:rPr lang="en-US" dirty="0"/>
              <a:t>Community Resources </a:t>
            </a:r>
          </a:p>
        </p:txBody>
      </p:sp>
      <p:sp>
        <p:nvSpPr>
          <p:cNvPr id="5" name="Text Placeholder 8">
            <a:extLst>
              <a:ext uri="{FF2B5EF4-FFF2-40B4-BE49-F238E27FC236}">
                <a16:creationId xmlns:a16="http://schemas.microsoft.com/office/drawing/2014/main" xmlns="" id="{FBD631CB-2614-45D8-AE97-CB9EC84AD9C0}"/>
              </a:ext>
            </a:extLst>
          </p:cNvPr>
          <p:cNvSpPr>
            <a:spLocks noGrp="1"/>
          </p:cNvSpPr>
          <p:nvPr>
            <p:ph type="body" sz="quarter" idx="18"/>
          </p:nvPr>
        </p:nvSpPr>
        <p:spPr>
          <a:xfrm>
            <a:off x="753358" y="3570689"/>
            <a:ext cx="3842550" cy="1816595"/>
          </a:xfrm>
        </p:spPr>
        <p:txBody>
          <a:bodyPr>
            <a:normAutofit/>
          </a:bodyPr>
          <a:lstStyle/>
          <a:p>
            <a:r>
              <a:rPr lang="en-US" dirty="0"/>
              <a:t>Awesome ArchivesSpace List</a:t>
            </a:r>
          </a:p>
        </p:txBody>
      </p:sp>
      <p:sp>
        <p:nvSpPr>
          <p:cNvPr id="9" name="TextBox 8">
            <a:extLst>
              <a:ext uri="{FF2B5EF4-FFF2-40B4-BE49-F238E27FC236}">
                <a16:creationId xmlns:a16="http://schemas.microsoft.com/office/drawing/2014/main" xmlns="" id="{1A1CA767-07C3-4352-B674-56F640FDD283}"/>
              </a:ext>
            </a:extLst>
          </p:cNvPr>
          <p:cNvSpPr txBox="1"/>
          <p:nvPr/>
        </p:nvSpPr>
        <p:spPr>
          <a:xfrm>
            <a:off x="5181428" y="5972717"/>
            <a:ext cx="6631258" cy="369332"/>
          </a:xfrm>
          <a:prstGeom prst="rect">
            <a:avLst/>
          </a:prstGeom>
          <a:noFill/>
        </p:spPr>
        <p:txBody>
          <a:bodyPr wrap="square" rtlCol="0">
            <a:spAutoFit/>
          </a:bodyPr>
          <a:lstStyle/>
          <a:p>
            <a:pPr algn="ctr"/>
            <a:r>
              <a:rPr lang="en-US" dirty="0">
                <a:hlinkClick r:id="rId3"/>
              </a:rPr>
              <a:t>https://github.com/archivesspace/awesome-archivesspace</a:t>
            </a:r>
            <a:r>
              <a:rPr lang="en-US" dirty="0"/>
              <a:t> </a:t>
            </a:r>
          </a:p>
        </p:txBody>
      </p:sp>
      <p:pic>
        <p:nvPicPr>
          <p:cNvPr id="8" name="Picture 7">
            <a:extLst>
              <a:ext uri="{FF2B5EF4-FFF2-40B4-BE49-F238E27FC236}">
                <a16:creationId xmlns:a16="http://schemas.microsoft.com/office/drawing/2014/main" xmlns="" id="{F205C2FE-33EE-4901-8319-66DDE6ABCB85}"/>
              </a:ext>
            </a:extLst>
          </p:cNvPr>
          <p:cNvPicPr>
            <a:picLocks noChangeAspect="1"/>
          </p:cNvPicPr>
          <p:nvPr/>
        </p:nvPicPr>
        <p:blipFill rotWithShape="1">
          <a:blip r:embed="rId4"/>
          <a:srcRect l="3401" r="3919"/>
          <a:stretch/>
        </p:blipFill>
        <p:spPr>
          <a:xfrm>
            <a:off x="4984366" y="2412959"/>
            <a:ext cx="7025382" cy="1748706"/>
          </a:xfrm>
          <a:prstGeom prst="rect">
            <a:avLst/>
          </a:prstGeom>
        </p:spPr>
      </p:pic>
    </p:spTree>
    <p:extLst>
      <p:ext uri="{BB962C8B-B14F-4D97-AF65-F5344CB8AC3E}">
        <p14:creationId xmlns:p14="http://schemas.microsoft.com/office/powerpoint/2010/main" val="2190300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0F1026D6-32E7-46AC-9468-98DDBEB9F91B}"/>
              </a:ext>
            </a:extLst>
          </p:cNvPr>
          <p:cNvSpPr>
            <a:spLocks noGrp="1"/>
          </p:cNvSpPr>
          <p:nvPr>
            <p:ph idx="1"/>
          </p:nvPr>
        </p:nvSpPr>
        <p:spPr>
          <a:xfrm>
            <a:off x="5181600" y="1821484"/>
            <a:ext cx="6248398" cy="4402738"/>
          </a:xfrm>
        </p:spPr>
        <p:txBody>
          <a:bodyPr numCol="1">
            <a:normAutofit/>
          </a:bodyPr>
          <a:lstStyle/>
          <a:p>
            <a:r>
              <a:rPr lang="en-US" dirty="0"/>
              <a:t>JIRA is an online “issue and project tracking” system</a:t>
            </a:r>
          </a:p>
          <a:p>
            <a:r>
              <a:rPr lang="en-US" dirty="0"/>
              <a:t>The ArchivesSpace program uses it to record bugs and product improvement requests </a:t>
            </a:r>
          </a:p>
          <a:p>
            <a:r>
              <a:rPr lang="en-US" dirty="0">
                <a:hlinkClick r:id="rId3"/>
              </a:rPr>
              <a:t>https://archivesspace.atlassian.net/secure/Dashboard.jspa?selectPageId=10000</a:t>
            </a:r>
            <a:r>
              <a:rPr lang="en-US" dirty="0"/>
              <a:t> </a:t>
            </a:r>
          </a:p>
        </p:txBody>
      </p:sp>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48</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2" y="1821484"/>
            <a:ext cx="3833906" cy="1465828"/>
          </a:xfrm>
        </p:spPr>
        <p:txBody>
          <a:bodyPr>
            <a:normAutofit/>
          </a:bodyPr>
          <a:lstStyle/>
          <a:p>
            <a:r>
              <a:rPr lang="en-US" dirty="0"/>
              <a:t>Community Resources </a:t>
            </a:r>
          </a:p>
        </p:txBody>
      </p:sp>
      <p:sp>
        <p:nvSpPr>
          <p:cNvPr id="5" name="Text Placeholder 8">
            <a:extLst>
              <a:ext uri="{FF2B5EF4-FFF2-40B4-BE49-F238E27FC236}">
                <a16:creationId xmlns:a16="http://schemas.microsoft.com/office/drawing/2014/main" xmlns="" id="{FBD631CB-2614-45D8-AE97-CB9EC84AD9C0}"/>
              </a:ext>
            </a:extLst>
          </p:cNvPr>
          <p:cNvSpPr>
            <a:spLocks noGrp="1"/>
          </p:cNvSpPr>
          <p:nvPr>
            <p:ph type="body" sz="quarter" idx="18"/>
          </p:nvPr>
        </p:nvSpPr>
        <p:spPr>
          <a:xfrm>
            <a:off x="753358" y="3570689"/>
            <a:ext cx="3842550" cy="1816595"/>
          </a:xfrm>
        </p:spPr>
        <p:txBody>
          <a:bodyPr>
            <a:normAutofit/>
          </a:bodyPr>
          <a:lstStyle/>
          <a:p>
            <a:r>
              <a:rPr lang="en-US" dirty="0"/>
              <a:t>ArchivesSpace JIRA</a:t>
            </a:r>
          </a:p>
        </p:txBody>
      </p:sp>
    </p:spTree>
    <p:extLst>
      <p:ext uri="{BB962C8B-B14F-4D97-AF65-F5344CB8AC3E}">
        <p14:creationId xmlns:p14="http://schemas.microsoft.com/office/powerpoint/2010/main" val="733390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0F1026D6-32E7-46AC-9468-98DDBEB9F91B}"/>
              </a:ext>
            </a:extLst>
          </p:cNvPr>
          <p:cNvSpPr>
            <a:spLocks noGrp="1"/>
          </p:cNvSpPr>
          <p:nvPr>
            <p:ph idx="1"/>
          </p:nvPr>
        </p:nvSpPr>
        <p:spPr>
          <a:xfrm>
            <a:off x="5181600" y="1821484"/>
            <a:ext cx="6248398" cy="4402738"/>
          </a:xfrm>
        </p:spPr>
        <p:txBody>
          <a:bodyPr numCol="1">
            <a:normAutofit/>
          </a:bodyPr>
          <a:lstStyle/>
          <a:p>
            <a:r>
              <a:rPr lang="en-US" dirty="0"/>
              <a:t>How to report a bug: </a:t>
            </a:r>
            <a:r>
              <a:rPr lang="en-US" dirty="0">
                <a:hlinkClick r:id="rId3"/>
              </a:rPr>
              <a:t>https://archivesspace.atlassian.net/wiki/display/ADC/How+to+Report+a+Bug</a:t>
            </a:r>
            <a:endParaRPr lang="en-US" dirty="0"/>
          </a:p>
          <a:p>
            <a:r>
              <a:rPr lang="en-US" dirty="0"/>
              <a:t>How to submit a product improvement request: </a:t>
            </a:r>
            <a:r>
              <a:rPr lang="en-US" dirty="0">
                <a:hlinkClick r:id="rId4"/>
              </a:rPr>
              <a:t>https://archivesspace.atlassian.net/wiki/display/ADC/How+to+Request+a+New+Feature</a:t>
            </a:r>
            <a:r>
              <a:rPr lang="en-US" dirty="0"/>
              <a:t> </a:t>
            </a:r>
          </a:p>
        </p:txBody>
      </p:sp>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49</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2" y="1821484"/>
            <a:ext cx="3833906" cy="1465828"/>
          </a:xfrm>
        </p:spPr>
        <p:txBody>
          <a:bodyPr>
            <a:normAutofit/>
          </a:bodyPr>
          <a:lstStyle/>
          <a:p>
            <a:r>
              <a:rPr lang="en-US" dirty="0"/>
              <a:t>Community Resources </a:t>
            </a:r>
          </a:p>
        </p:txBody>
      </p:sp>
      <p:sp>
        <p:nvSpPr>
          <p:cNvPr id="5" name="Text Placeholder 8">
            <a:extLst>
              <a:ext uri="{FF2B5EF4-FFF2-40B4-BE49-F238E27FC236}">
                <a16:creationId xmlns:a16="http://schemas.microsoft.com/office/drawing/2014/main" xmlns="" id="{FBD631CB-2614-45D8-AE97-CB9EC84AD9C0}"/>
              </a:ext>
            </a:extLst>
          </p:cNvPr>
          <p:cNvSpPr>
            <a:spLocks noGrp="1"/>
          </p:cNvSpPr>
          <p:nvPr>
            <p:ph type="body" sz="quarter" idx="18"/>
          </p:nvPr>
        </p:nvSpPr>
        <p:spPr>
          <a:xfrm>
            <a:off x="753358" y="3570689"/>
            <a:ext cx="3842550" cy="1816595"/>
          </a:xfrm>
        </p:spPr>
        <p:txBody>
          <a:bodyPr>
            <a:normAutofit/>
          </a:bodyPr>
          <a:lstStyle/>
          <a:p>
            <a:r>
              <a:rPr lang="en-US" dirty="0"/>
              <a:t>JIRA Resources </a:t>
            </a:r>
          </a:p>
        </p:txBody>
      </p:sp>
    </p:spTree>
    <p:extLst>
      <p:ext uri="{BB962C8B-B14F-4D97-AF65-F5344CB8AC3E}">
        <p14:creationId xmlns:p14="http://schemas.microsoft.com/office/powerpoint/2010/main" val="2382673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F361E28-1BE8-4905-92E2-D52D96D949AF}"/>
              </a:ext>
            </a:extLst>
          </p:cNvPr>
          <p:cNvSpPr>
            <a:spLocks noGrp="1"/>
          </p:cNvSpPr>
          <p:nvPr>
            <p:ph idx="1"/>
          </p:nvPr>
        </p:nvSpPr>
        <p:spPr>
          <a:xfrm>
            <a:off x="5181601" y="1660739"/>
            <a:ext cx="6480515" cy="4149218"/>
          </a:xfrm>
        </p:spPr>
        <p:txBody>
          <a:bodyPr>
            <a:normAutofit/>
          </a:bodyPr>
          <a:lstStyle/>
          <a:p>
            <a:r>
              <a:rPr lang="en-US" dirty="0"/>
              <a:t>ArchivesSpace is open-source. It can be downloaded from: </a:t>
            </a:r>
            <a:r>
              <a:rPr lang="en-US" dirty="0">
                <a:hlinkClick r:id="rId3"/>
              </a:rPr>
              <a:t>https://github.com/archivesspace/archivesspace/releases</a:t>
            </a:r>
            <a:r>
              <a:rPr lang="en-US" dirty="0"/>
              <a:t> </a:t>
            </a:r>
          </a:p>
          <a:p>
            <a:r>
              <a:rPr lang="en-US" dirty="0"/>
              <a:t>ArchivesSpace is installed on a machine or server.</a:t>
            </a:r>
          </a:p>
          <a:p>
            <a:pPr lvl="1"/>
            <a:r>
              <a:rPr lang="en-US" dirty="0"/>
              <a:t>The staff user interface is accessed via a browser using a staff user account</a:t>
            </a:r>
          </a:p>
          <a:p>
            <a:pPr lvl="1"/>
            <a:r>
              <a:rPr lang="en-US" dirty="0"/>
              <a:t>The public user interface (PUI) is accessed </a:t>
            </a:r>
            <a:r>
              <a:rPr lang="en-US" dirty="0" smtClean="0"/>
              <a:t>via </a:t>
            </a:r>
            <a:r>
              <a:rPr lang="en-US" dirty="0"/>
              <a:t>a browser</a:t>
            </a:r>
          </a:p>
          <a:p>
            <a:pPr lvl="1"/>
            <a:r>
              <a:rPr lang="en-US" dirty="0"/>
              <a:t>All of the data is stored in a database</a:t>
            </a:r>
          </a:p>
          <a:p>
            <a:pPr lvl="1"/>
            <a:r>
              <a:rPr lang="en-US" dirty="0"/>
              <a:t>You can also access the data using the ArchivesSpace API (application programming interface)</a:t>
            </a:r>
          </a:p>
          <a:p>
            <a:pPr marL="859536" lvl="2" indent="0">
              <a:buNone/>
            </a:pPr>
            <a:endParaRPr lang="en-US" dirty="0"/>
          </a:p>
          <a:p>
            <a:pPr marL="402336" lvl="1" indent="0">
              <a:buNone/>
            </a:pPr>
            <a:endParaRPr lang="en-US" dirty="0"/>
          </a:p>
          <a:p>
            <a:pPr marL="402336" lvl="1" indent="0">
              <a:buNone/>
            </a:pPr>
            <a:endParaRPr lang="en-US" dirty="0"/>
          </a:p>
          <a:p>
            <a:endParaRPr lang="en-US" dirty="0"/>
          </a:p>
        </p:txBody>
      </p:sp>
      <p:sp>
        <p:nvSpPr>
          <p:cNvPr id="4" name="Slide Number Placeholder 3">
            <a:extLst>
              <a:ext uri="{FF2B5EF4-FFF2-40B4-BE49-F238E27FC236}">
                <a16:creationId xmlns:a16="http://schemas.microsoft.com/office/drawing/2014/main" xmlns="" id="{378026AB-B0C0-436C-9E81-1425D155800C}"/>
              </a:ext>
            </a:extLst>
          </p:cNvPr>
          <p:cNvSpPr>
            <a:spLocks noGrp="1"/>
          </p:cNvSpPr>
          <p:nvPr>
            <p:ph type="sldNum" sz="quarter" idx="12"/>
          </p:nvPr>
        </p:nvSpPr>
        <p:spPr/>
        <p:txBody>
          <a:bodyPr/>
          <a:lstStyle/>
          <a:p>
            <a:fld id="{13D2E340-0663-474B-992C-9192B5C45E57}" type="slidenum">
              <a:rPr lang="en-ZA" smtClean="0"/>
              <a:t>5</a:t>
            </a:fld>
            <a:endParaRPr lang="en-ZA"/>
          </a:p>
        </p:txBody>
      </p:sp>
      <p:sp>
        <p:nvSpPr>
          <p:cNvPr id="5" name="Title 4">
            <a:extLst>
              <a:ext uri="{FF2B5EF4-FFF2-40B4-BE49-F238E27FC236}">
                <a16:creationId xmlns:a16="http://schemas.microsoft.com/office/drawing/2014/main" xmlns="" id="{ED694794-198C-46FE-99B3-32553A8DBABF}"/>
              </a:ext>
            </a:extLst>
          </p:cNvPr>
          <p:cNvSpPr>
            <a:spLocks noGrp="1"/>
          </p:cNvSpPr>
          <p:nvPr>
            <p:ph type="title"/>
          </p:nvPr>
        </p:nvSpPr>
        <p:spPr>
          <a:xfrm>
            <a:off x="184948" y="559678"/>
            <a:ext cx="4410958" cy="2335922"/>
          </a:xfrm>
        </p:spPr>
        <p:txBody>
          <a:bodyPr/>
          <a:lstStyle/>
          <a:p>
            <a:r>
              <a:rPr lang="en-US" dirty="0"/>
              <a:t>About ArchivesSpace</a:t>
            </a:r>
          </a:p>
        </p:txBody>
      </p:sp>
    </p:spTree>
    <p:extLst>
      <p:ext uri="{BB962C8B-B14F-4D97-AF65-F5344CB8AC3E}">
        <p14:creationId xmlns:p14="http://schemas.microsoft.com/office/powerpoint/2010/main" val="4021181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8FE5A1E-B3D7-44AC-A23F-446B4B45CFB5}"/>
              </a:ext>
            </a:extLst>
          </p:cNvPr>
          <p:cNvSpPr>
            <a:spLocks noGrp="1"/>
          </p:cNvSpPr>
          <p:nvPr>
            <p:ph type="sldNum" sz="quarter" idx="12"/>
          </p:nvPr>
        </p:nvSpPr>
        <p:spPr/>
        <p:txBody>
          <a:bodyPr/>
          <a:lstStyle/>
          <a:p>
            <a:fld id="{13D2E340-0663-474B-992C-9192B5C45E57}" type="slidenum">
              <a:rPr lang="en-ZA" smtClean="0"/>
              <a:t>50</a:t>
            </a:fld>
            <a:endParaRPr lang="en-ZA"/>
          </a:p>
        </p:txBody>
      </p:sp>
      <p:sp>
        <p:nvSpPr>
          <p:cNvPr id="3" name="Text Placeholder 8">
            <a:extLst>
              <a:ext uri="{FF2B5EF4-FFF2-40B4-BE49-F238E27FC236}">
                <a16:creationId xmlns:a16="http://schemas.microsoft.com/office/drawing/2014/main" xmlns="" id="{C70DE072-19AF-4B7C-BEE1-76F450F877F1}"/>
              </a:ext>
            </a:extLst>
          </p:cNvPr>
          <p:cNvSpPr txBox="1">
            <a:spLocks/>
          </p:cNvSpPr>
          <p:nvPr/>
        </p:nvSpPr>
        <p:spPr>
          <a:xfrm>
            <a:off x="0" y="129906"/>
            <a:ext cx="4421171" cy="445130"/>
          </a:xfrm>
          <a:prstGeom prst="rect">
            <a:avLst/>
          </a:prstGeom>
        </p:spPr>
        <p:txBody>
          <a:bodyPr>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buNone/>
            </a:pPr>
            <a:r>
              <a:rPr lang="en-US" dirty="0"/>
              <a:t>ArchivesSpace JIRA System Dashboard</a:t>
            </a:r>
          </a:p>
        </p:txBody>
      </p:sp>
      <p:pic>
        <p:nvPicPr>
          <p:cNvPr id="4" name="Picture 3">
            <a:extLst>
              <a:ext uri="{FF2B5EF4-FFF2-40B4-BE49-F238E27FC236}">
                <a16:creationId xmlns:a16="http://schemas.microsoft.com/office/drawing/2014/main" xmlns="" id="{4697C8EB-4D88-4CD8-BBD9-6C5E571AD02C}"/>
              </a:ext>
            </a:extLst>
          </p:cNvPr>
          <p:cNvPicPr>
            <a:picLocks noChangeAspect="1"/>
          </p:cNvPicPr>
          <p:nvPr/>
        </p:nvPicPr>
        <p:blipFill>
          <a:blip r:embed="rId3"/>
          <a:stretch>
            <a:fillRect/>
          </a:stretch>
        </p:blipFill>
        <p:spPr>
          <a:xfrm>
            <a:off x="0" y="952500"/>
            <a:ext cx="12192000" cy="4953000"/>
          </a:xfrm>
          <a:prstGeom prst="rect">
            <a:avLst/>
          </a:prstGeom>
        </p:spPr>
      </p:pic>
    </p:spTree>
    <p:extLst>
      <p:ext uri="{BB962C8B-B14F-4D97-AF65-F5344CB8AC3E}">
        <p14:creationId xmlns:p14="http://schemas.microsoft.com/office/powerpoint/2010/main" val="37294245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8FE5A1E-B3D7-44AC-A23F-446B4B45CFB5}"/>
              </a:ext>
            </a:extLst>
          </p:cNvPr>
          <p:cNvSpPr>
            <a:spLocks noGrp="1"/>
          </p:cNvSpPr>
          <p:nvPr>
            <p:ph type="sldNum" sz="quarter" idx="12"/>
          </p:nvPr>
        </p:nvSpPr>
        <p:spPr/>
        <p:txBody>
          <a:bodyPr/>
          <a:lstStyle/>
          <a:p>
            <a:fld id="{13D2E340-0663-474B-992C-9192B5C45E57}" type="slidenum">
              <a:rPr lang="en-ZA" smtClean="0"/>
              <a:t>51</a:t>
            </a:fld>
            <a:endParaRPr lang="en-ZA"/>
          </a:p>
        </p:txBody>
      </p:sp>
      <p:pic>
        <p:nvPicPr>
          <p:cNvPr id="5" name="Picture 4">
            <a:extLst>
              <a:ext uri="{FF2B5EF4-FFF2-40B4-BE49-F238E27FC236}">
                <a16:creationId xmlns:a16="http://schemas.microsoft.com/office/drawing/2014/main" xmlns="" id="{25BCC429-0E5E-4BA8-BE10-4B1BE224F6C3}"/>
              </a:ext>
            </a:extLst>
          </p:cNvPr>
          <p:cNvPicPr>
            <a:picLocks noChangeAspect="1"/>
          </p:cNvPicPr>
          <p:nvPr/>
        </p:nvPicPr>
        <p:blipFill>
          <a:blip r:embed="rId3"/>
          <a:stretch>
            <a:fillRect/>
          </a:stretch>
        </p:blipFill>
        <p:spPr>
          <a:xfrm>
            <a:off x="0" y="0"/>
            <a:ext cx="12137366" cy="6858000"/>
          </a:xfrm>
          <a:prstGeom prst="rect">
            <a:avLst/>
          </a:prstGeom>
        </p:spPr>
      </p:pic>
    </p:spTree>
    <p:extLst>
      <p:ext uri="{BB962C8B-B14F-4D97-AF65-F5344CB8AC3E}">
        <p14:creationId xmlns:p14="http://schemas.microsoft.com/office/powerpoint/2010/main" val="2017816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8FE5A1E-B3D7-44AC-A23F-446B4B45CFB5}"/>
              </a:ext>
            </a:extLst>
          </p:cNvPr>
          <p:cNvSpPr>
            <a:spLocks noGrp="1"/>
          </p:cNvSpPr>
          <p:nvPr>
            <p:ph type="sldNum" sz="quarter" idx="12"/>
          </p:nvPr>
        </p:nvSpPr>
        <p:spPr/>
        <p:txBody>
          <a:bodyPr/>
          <a:lstStyle/>
          <a:p>
            <a:fld id="{13D2E340-0663-474B-992C-9192B5C45E57}" type="slidenum">
              <a:rPr lang="en-ZA" smtClean="0"/>
              <a:t>52</a:t>
            </a:fld>
            <a:endParaRPr lang="en-ZA"/>
          </a:p>
        </p:txBody>
      </p:sp>
      <p:pic>
        <p:nvPicPr>
          <p:cNvPr id="4" name="Picture 3">
            <a:extLst>
              <a:ext uri="{FF2B5EF4-FFF2-40B4-BE49-F238E27FC236}">
                <a16:creationId xmlns:a16="http://schemas.microsoft.com/office/drawing/2014/main" xmlns="" id="{B73432E1-E12A-46F5-A4E6-6E91389B0F5D}"/>
              </a:ext>
            </a:extLst>
          </p:cNvPr>
          <p:cNvPicPr>
            <a:picLocks noChangeAspect="1"/>
          </p:cNvPicPr>
          <p:nvPr/>
        </p:nvPicPr>
        <p:blipFill>
          <a:blip r:embed="rId3"/>
          <a:stretch>
            <a:fillRect/>
          </a:stretch>
        </p:blipFill>
        <p:spPr>
          <a:xfrm>
            <a:off x="0" y="522617"/>
            <a:ext cx="12192000" cy="5812765"/>
          </a:xfrm>
          <a:prstGeom prst="rect">
            <a:avLst/>
          </a:prstGeom>
        </p:spPr>
      </p:pic>
    </p:spTree>
    <p:extLst>
      <p:ext uri="{BB962C8B-B14F-4D97-AF65-F5344CB8AC3E}">
        <p14:creationId xmlns:p14="http://schemas.microsoft.com/office/powerpoint/2010/main" val="28253201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8FE5A1E-B3D7-44AC-A23F-446B4B45CFB5}"/>
              </a:ext>
            </a:extLst>
          </p:cNvPr>
          <p:cNvSpPr>
            <a:spLocks noGrp="1"/>
          </p:cNvSpPr>
          <p:nvPr>
            <p:ph type="sldNum" sz="quarter" idx="12"/>
          </p:nvPr>
        </p:nvSpPr>
        <p:spPr/>
        <p:txBody>
          <a:bodyPr/>
          <a:lstStyle/>
          <a:p>
            <a:fld id="{13D2E340-0663-474B-992C-9192B5C45E57}" type="slidenum">
              <a:rPr lang="en-ZA" smtClean="0"/>
              <a:t>53</a:t>
            </a:fld>
            <a:endParaRPr lang="en-ZA"/>
          </a:p>
        </p:txBody>
      </p:sp>
      <p:pic>
        <p:nvPicPr>
          <p:cNvPr id="5" name="Picture 4">
            <a:extLst>
              <a:ext uri="{FF2B5EF4-FFF2-40B4-BE49-F238E27FC236}">
                <a16:creationId xmlns:a16="http://schemas.microsoft.com/office/drawing/2014/main" xmlns="" id="{59158DC1-9796-4BF5-91C8-C10D58AA82EB}"/>
              </a:ext>
            </a:extLst>
          </p:cNvPr>
          <p:cNvPicPr>
            <a:picLocks noChangeAspect="1"/>
          </p:cNvPicPr>
          <p:nvPr/>
        </p:nvPicPr>
        <p:blipFill rotWithShape="1">
          <a:blip r:embed="rId3"/>
          <a:srcRect l="804" t="5464" b="8499"/>
          <a:stretch/>
        </p:blipFill>
        <p:spPr>
          <a:xfrm>
            <a:off x="744717" y="1838227"/>
            <a:ext cx="10790057" cy="3073138"/>
          </a:xfrm>
          <a:prstGeom prst="rect">
            <a:avLst/>
          </a:prstGeom>
        </p:spPr>
      </p:pic>
    </p:spTree>
    <p:extLst>
      <p:ext uri="{BB962C8B-B14F-4D97-AF65-F5344CB8AC3E}">
        <p14:creationId xmlns:p14="http://schemas.microsoft.com/office/powerpoint/2010/main" val="1528050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0F1026D6-32E7-46AC-9468-98DDBEB9F91B}"/>
              </a:ext>
            </a:extLst>
          </p:cNvPr>
          <p:cNvSpPr>
            <a:spLocks noGrp="1"/>
          </p:cNvSpPr>
          <p:nvPr>
            <p:ph idx="1"/>
          </p:nvPr>
        </p:nvSpPr>
        <p:spPr>
          <a:xfrm>
            <a:off x="5181600" y="1026942"/>
            <a:ext cx="6328528" cy="5197280"/>
          </a:xfrm>
        </p:spPr>
        <p:txBody>
          <a:bodyPr numCol="1">
            <a:normAutofit/>
          </a:bodyPr>
          <a:lstStyle/>
          <a:p>
            <a:r>
              <a:rPr lang="en-US" dirty="0"/>
              <a:t>ArchivesSpace PUI editing: </a:t>
            </a:r>
            <a:r>
              <a:rPr lang="en-US" dirty="0">
                <a:hlinkClick r:id="rId3"/>
              </a:rPr>
              <a:t>http://archivesspace.github.io/archivesspace/user/the-archivesspace-public-user-interface/</a:t>
            </a:r>
            <a:r>
              <a:rPr lang="en-US" dirty="0"/>
              <a:t> </a:t>
            </a:r>
          </a:p>
          <a:p>
            <a:r>
              <a:rPr lang="en-US" dirty="0"/>
              <a:t>ArchivesSpace theming and branding: </a:t>
            </a:r>
            <a:r>
              <a:rPr lang="en-US" dirty="0">
                <a:hlinkClick r:id="rId4"/>
              </a:rPr>
              <a:t>http://archivesspace.github.io/archivesspace/user/theming-archivesspace/</a:t>
            </a:r>
            <a:r>
              <a:rPr lang="en-US" dirty="0"/>
              <a:t> </a:t>
            </a:r>
          </a:p>
          <a:p>
            <a:r>
              <a:rPr lang="en-US" dirty="0"/>
              <a:t>Mark Custer, Pre-launch checklist: </a:t>
            </a:r>
            <a:r>
              <a:rPr lang="en-US" dirty="0">
                <a:hlinkClick r:id="rId5"/>
              </a:rPr>
              <a:t>https://archivesspace.atlassian.net/wiki/spaces/ADC/pages/103526318/PUI+pre-launch+checklist</a:t>
            </a:r>
            <a:r>
              <a:rPr lang="en-US" dirty="0"/>
              <a:t> </a:t>
            </a:r>
          </a:p>
          <a:p>
            <a:r>
              <a:rPr lang="en-US" dirty="0"/>
              <a:t>Rachel Trent, George Washington University, Implementing PUI (11/15/2018): </a:t>
            </a:r>
            <a:r>
              <a:rPr lang="en-US" dirty="0">
                <a:hlinkClick r:id="rId6"/>
              </a:rPr>
              <a:t>http://lyralists.lyrasis.org/mailman/htdig/archivesspace_users_group/2018-November/006433.html</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54</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2" y="1821484"/>
            <a:ext cx="3833906" cy="1465828"/>
          </a:xfrm>
        </p:spPr>
        <p:txBody>
          <a:bodyPr>
            <a:normAutofit/>
          </a:bodyPr>
          <a:lstStyle/>
          <a:p>
            <a:r>
              <a:rPr lang="en-US" dirty="0"/>
              <a:t>Community Resources </a:t>
            </a:r>
          </a:p>
        </p:txBody>
      </p:sp>
      <p:sp>
        <p:nvSpPr>
          <p:cNvPr id="5" name="Text Placeholder 8">
            <a:extLst>
              <a:ext uri="{FF2B5EF4-FFF2-40B4-BE49-F238E27FC236}">
                <a16:creationId xmlns:a16="http://schemas.microsoft.com/office/drawing/2014/main" xmlns="" id="{4073E1DE-C209-44C4-8F16-E605548F6085}"/>
              </a:ext>
            </a:extLst>
          </p:cNvPr>
          <p:cNvSpPr>
            <a:spLocks noGrp="1"/>
          </p:cNvSpPr>
          <p:nvPr>
            <p:ph type="body" sz="quarter" idx="18"/>
          </p:nvPr>
        </p:nvSpPr>
        <p:spPr>
          <a:xfrm>
            <a:off x="753358" y="3570689"/>
            <a:ext cx="3842550" cy="1816595"/>
          </a:xfrm>
        </p:spPr>
        <p:txBody>
          <a:bodyPr>
            <a:normAutofit/>
          </a:bodyPr>
          <a:lstStyle/>
          <a:p>
            <a:r>
              <a:rPr lang="en-US" dirty="0"/>
              <a:t>Public user interface (</a:t>
            </a:r>
            <a:r>
              <a:rPr lang="en-US" dirty="0" err="1"/>
              <a:t>PUI</a:t>
            </a:r>
            <a:r>
              <a:rPr lang="en-US" dirty="0"/>
              <a:t>)</a:t>
            </a:r>
          </a:p>
        </p:txBody>
      </p:sp>
    </p:spTree>
    <p:extLst>
      <p:ext uri="{BB962C8B-B14F-4D97-AF65-F5344CB8AC3E}">
        <p14:creationId xmlns:p14="http://schemas.microsoft.com/office/powerpoint/2010/main" val="135780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55</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2" y="1821484"/>
            <a:ext cx="3833906" cy="1465828"/>
          </a:xfrm>
        </p:spPr>
        <p:txBody>
          <a:bodyPr>
            <a:normAutofit/>
          </a:bodyPr>
          <a:lstStyle/>
          <a:p>
            <a:r>
              <a:rPr lang="en-US" dirty="0"/>
              <a:t>Community Resources </a:t>
            </a:r>
          </a:p>
        </p:txBody>
      </p:sp>
      <p:pic>
        <p:nvPicPr>
          <p:cNvPr id="5" name="Picture 4">
            <a:extLst>
              <a:ext uri="{FF2B5EF4-FFF2-40B4-BE49-F238E27FC236}">
                <a16:creationId xmlns:a16="http://schemas.microsoft.com/office/drawing/2014/main" xmlns="" id="{3BC1208A-AD50-437E-8907-2BBAAD799576}"/>
              </a:ext>
            </a:extLst>
          </p:cNvPr>
          <p:cNvPicPr>
            <a:picLocks noChangeAspect="1"/>
          </p:cNvPicPr>
          <p:nvPr/>
        </p:nvPicPr>
        <p:blipFill rotWithShape="1">
          <a:blip r:embed="rId3"/>
          <a:srcRect l="18641" t="3363" r="17486"/>
          <a:stretch/>
        </p:blipFill>
        <p:spPr>
          <a:xfrm>
            <a:off x="5136543" y="362819"/>
            <a:ext cx="6575730" cy="5609898"/>
          </a:xfrm>
          <a:prstGeom prst="rect">
            <a:avLst/>
          </a:prstGeom>
        </p:spPr>
      </p:pic>
      <p:sp>
        <p:nvSpPr>
          <p:cNvPr id="9" name="Text Placeholder 8">
            <a:extLst>
              <a:ext uri="{FF2B5EF4-FFF2-40B4-BE49-F238E27FC236}">
                <a16:creationId xmlns:a16="http://schemas.microsoft.com/office/drawing/2014/main" xmlns="" id="{74E27F72-15BE-48FF-AF47-D065B7C4228C}"/>
              </a:ext>
            </a:extLst>
          </p:cNvPr>
          <p:cNvSpPr>
            <a:spLocks noGrp="1"/>
          </p:cNvSpPr>
          <p:nvPr>
            <p:ph type="body" sz="quarter" idx="18"/>
          </p:nvPr>
        </p:nvSpPr>
        <p:spPr>
          <a:xfrm>
            <a:off x="753358" y="3570689"/>
            <a:ext cx="3842550" cy="1816595"/>
          </a:xfrm>
        </p:spPr>
        <p:txBody>
          <a:bodyPr>
            <a:normAutofit/>
          </a:bodyPr>
          <a:lstStyle/>
          <a:p>
            <a:r>
              <a:rPr lang="en-US" dirty="0"/>
              <a:t>ArchivesSpace Technical support: </a:t>
            </a:r>
            <a:r>
              <a:rPr lang="en-US" sz="1800" dirty="0">
                <a:hlinkClick r:id="rId4"/>
              </a:rPr>
              <a:t>http://archivesspace.org/member-area/technical-support</a:t>
            </a:r>
            <a:r>
              <a:rPr lang="en-US" sz="1800" dirty="0"/>
              <a:t>   </a:t>
            </a:r>
          </a:p>
        </p:txBody>
      </p:sp>
    </p:spTree>
    <p:extLst>
      <p:ext uri="{BB962C8B-B14F-4D97-AF65-F5344CB8AC3E}">
        <p14:creationId xmlns:p14="http://schemas.microsoft.com/office/powerpoint/2010/main" val="3040396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0F1026D6-32E7-46AC-9468-98DDBEB9F91B}"/>
              </a:ext>
            </a:extLst>
          </p:cNvPr>
          <p:cNvSpPr>
            <a:spLocks noGrp="1"/>
          </p:cNvSpPr>
          <p:nvPr>
            <p:ph idx="1"/>
          </p:nvPr>
        </p:nvSpPr>
        <p:spPr>
          <a:xfrm>
            <a:off x="5181600" y="1821484"/>
            <a:ext cx="6328528" cy="4402738"/>
          </a:xfrm>
        </p:spPr>
        <p:txBody>
          <a:bodyPr numCol="1">
            <a:normAutofit/>
          </a:bodyPr>
          <a:lstStyle/>
          <a:p>
            <a:r>
              <a:rPr lang="en-US" dirty="0"/>
              <a:t>Join the ArchivesSpace Buddy Program: </a:t>
            </a:r>
            <a:r>
              <a:rPr lang="en-US" dirty="0">
                <a:hlinkClick r:id="rId3"/>
              </a:rPr>
              <a:t>http://archivesspace.org/community/aspace-buddies</a:t>
            </a:r>
            <a:r>
              <a:rPr lang="en-US" dirty="0"/>
              <a:t> </a:t>
            </a:r>
          </a:p>
          <a:p>
            <a:r>
              <a:rPr lang="en-US" dirty="0"/>
              <a:t>Listservs</a:t>
            </a:r>
          </a:p>
          <a:p>
            <a:pPr lvl="1"/>
            <a:r>
              <a:rPr lang="en-US" dirty="0"/>
              <a:t>ArchivesSpace Member listserv: </a:t>
            </a:r>
            <a:r>
              <a:rPr lang="en-US" dirty="0">
                <a:hlinkClick r:id="rId4"/>
              </a:rPr>
              <a:t>http://lyralists.lyrasis.org/mailman/listinfo/archivesspace_users_group</a:t>
            </a:r>
            <a:r>
              <a:rPr lang="en-US" dirty="0"/>
              <a:t> </a:t>
            </a:r>
          </a:p>
          <a:p>
            <a:pPr lvl="1"/>
            <a:r>
              <a:rPr lang="en-US" dirty="0"/>
              <a:t>ArchivesSpace Google Group (non-members): </a:t>
            </a:r>
            <a:r>
              <a:rPr lang="en-US" dirty="0">
                <a:hlinkClick r:id="rId5"/>
              </a:rPr>
              <a:t>https://groups.google.com/forum/#!forum/archivesspace</a:t>
            </a:r>
            <a:endParaRPr lang="en-US" dirty="0"/>
          </a:p>
          <a:p>
            <a:r>
              <a:rPr lang="en-US" dirty="0"/>
              <a:t>ArchivesSpace Webinars: </a:t>
            </a:r>
            <a:r>
              <a:rPr lang="en-US" dirty="0">
                <a:hlinkClick r:id="rId6"/>
              </a:rPr>
              <a:t>http://archivesspace.org/using-archivesspace/webinars</a:t>
            </a:r>
            <a:r>
              <a:rPr lang="en-US" dirty="0"/>
              <a:t> </a:t>
            </a:r>
          </a:p>
          <a:p>
            <a:pPr lvl="1"/>
            <a:endParaRPr lang="en-US" dirty="0"/>
          </a:p>
        </p:txBody>
      </p:sp>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56</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2" y="1821484"/>
            <a:ext cx="3833906" cy="1465828"/>
          </a:xfrm>
        </p:spPr>
        <p:txBody>
          <a:bodyPr>
            <a:normAutofit/>
          </a:bodyPr>
          <a:lstStyle/>
          <a:p>
            <a:r>
              <a:rPr lang="en-US" dirty="0"/>
              <a:t>Community Resources </a:t>
            </a:r>
          </a:p>
        </p:txBody>
      </p:sp>
    </p:spTree>
    <p:extLst>
      <p:ext uri="{BB962C8B-B14F-4D97-AF65-F5344CB8AC3E}">
        <p14:creationId xmlns:p14="http://schemas.microsoft.com/office/powerpoint/2010/main" val="390112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0F1026D6-32E7-46AC-9468-98DDBEB9F91B}"/>
              </a:ext>
            </a:extLst>
          </p:cNvPr>
          <p:cNvSpPr>
            <a:spLocks noGrp="1"/>
          </p:cNvSpPr>
          <p:nvPr>
            <p:ph idx="1"/>
          </p:nvPr>
        </p:nvSpPr>
        <p:spPr>
          <a:xfrm>
            <a:off x="5181600" y="1821484"/>
            <a:ext cx="6328528" cy="4402738"/>
          </a:xfrm>
        </p:spPr>
        <p:txBody>
          <a:bodyPr numCol="1">
            <a:normAutofit/>
          </a:bodyPr>
          <a:lstStyle/>
          <a:p>
            <a:r>
              <a:rPr lang="en-US" dirty="0"/>
              <a:t>ArchivesSpace Wiki: </a:t>
            </a:r>
            <a:r>
              <a:rPr lang="en-US" dirty="0">
                <a:hlinkClick r:id="rId3"/>
              </a:rPr>
              <a:t>https://archivesspace.atlassian.net/wiki/spaces/ADC/overview</a:t>
            </a:r>
            <a:r>
              <a:rPr lang="en-US" dirty="0"/>
              <a:t> </a:t>
            </a:r>
          </a:p>
          <a:p>
            <a:r>
              <a:rPr lang="en-US" dirty="0"/>
              <a:t>ArchivesSpace YouTube Channel: </a:t>
            </a:r>
            <a:r>
              <a:rPr lang="en-US" dirty="0">
                <a:hlinkClick r:id="rId4"/>
              </a:rPr>
              <a:t>https://www.youtube.com/channel/UCxR6D-UlSx6N6UWTeqHTjzA</a:t>
            </a:r>
            <a:r>
              <a:rPr lang="en-US" dirty="0"/>
              <a:t> </a:t>
            </a:r>
          </a:p>
          <a:p>
            <a:r>
              <a:rPr lang="en-US" dirty="0"/>
              <a:t>Registered Service Providers: </a:t>
            </a:r>
            <a:r>
              <a:rPr lang="en-US" dirty="0">
                <a:hlinkClick r:id="rId5"/>
              </a:rPr>
              <a:t>http://archivesspace.org/registered-service-providers/current-rsps</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xmlns="" id="{78B30E7C-59FE-42DD-B4CF-BF5C86C96D3A}"/>
              </a:ext>
            </a:extLst>
          </p:cNvPr>
          <p:cNvSpPr>
            <a:spLocks noGrp="1"/>
          </p:cNvSpPr>
          <p:nvPr>
            <p:ph type="sldNum" sz="quarter" idx="12"/>
          </p:nvPr>
        </p:nvSpPr>
        <p:spPr/>
        <p:txBody>
          <a:bodyPr/>
          <a:lstStyle/>
          <a:p>
            <a:fld id="{13D2E340-0663-474B-992C-9192B5C45E57}" type="slidenum">
              <a:rPr lang="en-ZA" smtClean="0"/>
              <a:t>57</a:t>
            </a:fld>
            <a:endParaRPr lang="en-ZA"/>
          </a:p>
        </p:txBody>
      </p:sp>
      <p:sp>
        <p:nvSpPr>
          <p:cNvPr id="7" name="Title 6">
            <a:extLst>
              <a:ext uri="{FF2B5EF4-FFF2-40B4-BE49-F238E27FC236}">
                <a16:creationId xmlns:a16="http://schemas.microsoft.com/office/drawing/2014/main" xmlns="" id="{DC219824-2F25-4439-A7EA-AF644D3E562E}"/>
              </a:ext>
            </a:extLst>
          </p:cNvPr>
          <p:cNvSpPr>
            <a:spLocks noGrp="1"/>
          </p:cNvSpPr>
          <p:nvPr>
            <p:ph type="title"/>
          </p:nvPr>
        </p:nvSpPr>
        <p:spPr>
          <a:xfrm>
            <a:off x="762002" y="1821484"/>
            <a:ext cx="3833906" cy="1465828"/>
          </a:xfrm>
        </p:spPr>
        <p:txBody>
          <a:bodyPr>
            <a:normAutofit/>
          </a:bodyPr>
          <a:lstStyle/>
          <a:p>
            <a:r>
              <a:rPr lang="en-US" dirty="0"/>
              <a:t>Community Resources </a:t>
            </a:r>
          </a:p>
        </p:txBody>
      </p:sp>
    </p:spTree>
    <p:extLst>
      <p:ext uri="{BB962C8B-B14F-4D97-AF65-F5344CB8AC3E}">
        <p14:creationId xmlns:p14="http://schemas.microsoft.com/office/powerpoint/2010/main" val="157111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D1F34B-93F5-46C0-9BEC-B1A8D55008B4}"/>
              </a:ext>
            </a:extLst>
          </p:cNvPr>
          <p:cNvSpPr>
            <a:spLocks noGrp="1"/>
          </p:cNvSpPr>
          <p:nvPr>
            <p:ph type="title"/>
          </p:nvPr>
        </p:nvSpPr>
        <p:spPr/>
        <p:txBody>
          <a:bodyPr/>
          <a:lstStyle/>
          <a:p>
            <a:r>
              <a:rPr lang="en-ZA" dirty="0"/>
              <a:t>Thank you!</a:t>
            </a:r>
          </a:p>
        </p:txBody>
      </p:sp>
      <p:sp>
        <p:nvSpPr>
          <p:cNvPr id="3" name="Text Placeholder 2">
            <a:extLst>
              <a:ext uri="{FF2B5EF4-FFF2-40B4-BE49-F238E27FC236}">
                <a16:creationId xmlns:a16="http://schemas.microsoft.com/office/drawing/2014/main" xmlns="" id="{381FDC16-3D69-48AD-B08B-ED28A10640C1}"/>
              </a:ext>
            </a:extLst>
          </p:cNvPr>
          <p:cNvSpPr>
            <a:spLocks noGrp="1"/>
          </p:cNvSpPr>
          <p:nvPr>
            <p:ph type="body" sz="quarter" idx="18"/>
          </p:nvPr>
        </p:nvSpPr>
        <p:spPr/>
        <p:txBody>
          <a:bodyPr/>
          <a:lstStyle/>
          <a:p>
            <a:r>
              <a:rPr lang="en-ZA" dirty="0"/>
              <a:t>Please contact Anne Marie or Madeline with any questions. </a:t>
            </a:r>
          </a:p>
        </p:txBody>
      </p:sp>
      <p:sp>
        <p:nvSpPr>
          <p:cNvPr id="4" name="Content Placeholder 3">
            <a:extLst>
              <a:ext uri="{FF2B5EF4-FFF2-40B4-BE49-F238E27FC236}">
                <a16:creationId xmlns:a16="http://schemas.microsoft.com/office/drawing/2014/main" xmlns="" id="{E83DB0A1-C484-4D49-BAC3-ABEE82074C4C}"/>
              </a:ext>
            </a:extLst>
          </p:cNvPr>
          <p:cNvSpPr>
            <a:spLocks noGrp="1"/>
          </p:cNvSpPr>
          <p:nvPr>
            <p:ph idx="1"/>
          </p:nvPr>
        </p:nvSpPr>
        <p:spPr>
          <a:xfrm>
            <a:off x="5783687" y="1422805"/>
            <a:ext cx="2631962" cy="4620135"/>
          </a:xfrm>
        </p:spPr>
        <p:txBody>
          <a:bodyPr lIns="72000" rIns="72000">
            <a:spAutoFit/>
          </a:bodyPr>
          <a:lstStyle/>
          <a:p>
            <a:endParaRPr lang="en-ZA" dirty="0"/>
          </a:p>
          <a:p>
            <a:endParaRPr lang="en-ZA" dirty="0"/>
          </a:p>
          <a:p>
            <a:endParaRPr lang="en-ZA" dirty="0"/>
          </a:p>
          <a:p>
            <a:r>
              <a:rPr lang="en-ZA" dirty="0"/>
              <a:t>Anne Marie Lyons</a:t>
            </a:r>
          </a:p>
          <a:p>
            <a:r>
              <a:rPr lang="en-ZA" dirty="0"/>
              <a:t>Training and Library Solutions Consultant</a:t>
            </a:r>
          </a:p>
          <a:p>
            <a:r>
              <a:rPr lang="en-ZA" dirty="0"/>
              <a:t>Atlas Systems</a:t>
            </a:r>
          </a:p>
          <a:p>
            <a:r>
              <a:rPr lang="en-US" dirty="0">
                <a:hlinkClick r:id="rId3"/>
              </a:rPr>
              <a:t>amlyons@atlas-sys.com</a:t>
            </a:r>
            <a:endParaRPr lang="en-US" dirty="0"/>
          </a:p>
          <a:p>
            <a:r>
              <a:rPr lang="en-US" dirty="0"/>
              <a:t>800.567.7401 ext. 1</a:t>
            </a:r>
            <a:endParaRPr lang="en-ZA" dirty="0"/>
          </a:p>
        </p:txBody>
      </p:sp>
      <p:sp>
        <p:nvSpPr>
          <p:cNvPr id="7" name="Slide Number Placeholder 6">
            <a:extLst>
              <a:ext uri="{FF2B5EF4-FFF2-40B4-BE49-F238E27FC236}">
                <a16:creationId xmlns:a16="http://schemas.microsoft.com/office/drawing/2014/main" xmlns="" id="{C7C944DD-F200-6B48-8A79-099A08992A35}"/>
              </a:ext>
            </a:extLst>
          </p:cNvPr>
          <p:cNvSpPr>
            <a:spLocks noGrp="1"/>
          </p:cNvSpPr>
          <p:nvPr>
            <p:ph type="sldNum" sz="quarter" idx="12"/>
          </p:nvPr>
        </p:nvSpPr>
        <p:spPr/>
        <p:txBody>
          <a:bodyPr/>
          <a:lstStyle/>
          <a:p>
            <a:fld id="{13D2E340-0663-474B-992C-9192B5C45E57}" type="slidenum">
              <a:rPr lang="en-ZA" smtClean="0"/>
              <a:t>58</a:t>
            </a:fld>
            <a:endParaRPr lang="en-ZA"/>
          </a:p>
        </p:txBody>
      </p:sp>
      <p:sp>
        <p:nvSpPr>
          <p:cNvPr id="20" name="Content Placeholder 3">
            <a:extLst>
              <a:ext uri="{FF2B5EF4-FFF2-40B4-BE49-F238E27FC236}">
                <a16:creationId xmlns:a16="http://schemas.microsoft.com/office/drawing/2014/main" xmlns="" id="{6AE43996-FC62-4596-90B9-7CA18866304F}"/>
              </a:ext>
            </a:extLst>
          </p:cNvPr>
          <p:cNvSpPr txBox="1">
            <a:spLocks/>
          </p:cNvSpPr>
          <p:nvPr/>
        </p:nvSpPr>
        <p:spPr>
          <a:xfrm>
            <a:off x="8798038" y="1415491"/>
            <a:ext cx="2631962" cy="4611479"/>
          </a:xfrm>
          <a:prstGeom prst="rect">
            <a:avLst/>
          </a:prstGeom>
          <a:solidFill>
            <a:schemeClr val="bg1"/>
          </a:solidFill>
        </p:spPr>
        <p:txBody>
          <a:bodyPr vert="horz" lIns="72000" tIns="1332000" rIns="72000" bIns="0" rtlCol="0">
            <a:spAutoFit/>
          </a:bodyPr>
          <a:lstStyle>
            <a:lvl1pPr marL="0" indent="0" algn="ctr" defTabSz="914400" rtl="0" eaLnBrk="1" latinLnBrk="0" hangingPunct="1">
              <a:lnSpc>
                <a:spcPct val="112000"/>
              </a:lnSpc>
              <a:spcBef>
                <a:spcPts val="900"/>
              </a:spcBef>
              <a:buFont typeface="Arial" panose="020B0604020202020204" pitchFamily="34" charset="0"/>
              <a:buNone/>
              <a:defRPr sz="16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endParaRPr lang="en-ZA" dirty="0"/>
          </a:p>
          <a:p>
            <a:endParaRPr lang="en-ZA" dirty="0"/>
          </a:p>
          <a:p>
            <a:endParaRPr lang="en-ZA" dirty="0"/>
          </a:p>
          <a:p>
            <a:r>
              <a:rPr lang="en-ZA" dirty="0"/>
              <a:t>Madeline Sheldon</a:t>
            </a:r>
          </a:p>
          <a:p>
            <a:r>
              <a:rPr lang="en-ZA" dirty="0"/>
              <a:t>Member Representative, Digital Technology Services</a:t>
            </a:r>
          </a:p>
          <a:p>
            <a:r>
              <a:rPr lang="en-ZA" dirty="0"/>
              <a:t>LYRASIS</a:t>
            </a:r>
          </a:p>
          <a:p>
            <a:r>
              <a:rPr lang="en-US" sz="1550" dirty="0">
                <a:hlinkClick r:id="rId4"/>
              </a:rPr>
              <a:t>madeline.sheldon@lyrasis.org</a:t>
            </a:r>
            <a:endParaRPr lang="en-US" sz="1550" dirty="0"/>
          </a:p>
          <a:p>
            <a:r>
              <a:rPr lang="en-US" dirty="0"/>
              <a:t>800.999.8558 ext. 2930</a:t>
            </a:r>
            <a:endParaRPr lang="en-ZA" dirty="0"/>
          </a:p>
        </p:txBody>
      </p:sp>
      <p:pic>
        <p:nvPicPr>
          <p:cNvPr id="22" name="Picture Placeholder 16">
            <a:extLst>
              <a:ext uri="{FF2B5EF4-FFF2-40B4-BE49-F238E27FC236}">
                <a16:creationId xmlns:a16="http://schemas.microsoft.com/office/drawing/2014/main" xmlns="" id="{002EFE38-630A-4D46-B741-98B7476BB656}"/>
              </a:ext>
            </a:extLst>
          </p:cNvPr>
          <p:cNvPicPr>
            <a:picLocks noChangeAspect="1"/>
          </p:cNvPicPr>
          <p:nvPr/>
        </p:nvPicPr>
        <p:blipFill>
          <a:blip r:embed="rId5"/>
          <a:stretch>
            <a:fillRect/>
          </a:stretch>
        </p:blipFill>
        <p:spPr>
          <a:xfrm>
            <a:off x="9147630" y="1780642"/>
            <a:ext cx="1932777" cy="2001316"/>
          </a:xfrm>
          <a:prstGeom prst="ellipse">
            <a:avLst/>
          </a:prstGeom>
          <a:solidFill>
            <a:schemeClr val="bg1">
              <a:lumMod val="95000"/>
            </a:schemeClr>
          </a:solidFill>
        </p:spPr>
      </p:pic>
      <p:pic>
        <p:nvPicPr>
          <p:cNvPr id="12" name="Picture 11">
            <a:extLst>
              <a:ext uri="{FF2B5EF4-FFF2-40B4-BE49-F238E27FC236}">
                <a16:creationId xmlns:a16="http://schemas.microsoft.com/office/drawing/2014/main" xmlns="" id="{B1CF355A-BB91-497A-A859-22492A842E4C}"/>
              </a:ext>
            </a:extLst>
          </p:cNvPr>
          <p:cNvPicPr>
            <a:picLocks noChangeAspect="1"/>
          </p:cNvPicPr>
          <p:nvPr/>
        </p:nvPicPr>
        <p:blipFill>
          <a:blip r:embed="rId6"/>
          <a:stretch>
            <a:fillRect/>
          </a:stretch>
        </p:blipFill>
        <p:spPr>
          <a:xfrm>
            <a:off x="6088196" y="1780641"/>
            <a:ext cx="2001317" cy="200131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51464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E76A21C-3B8D-4167-B5CE-BC985E13D6A7}"/>
              </a:ext>
            </a:extLst>
          </p:cNvPr>
          <p:cNvSpPr>
            <a:spLocks noGrp="1"/>
          </p:cNvSpPr>
          <p:nvPr>
            <p:ph idx="1"/>
          </p:nvPr>
        </p:nvSpPr>
        <p:spPr>
          <a:xfrm>
            <a:off x="5181602" y="1352888"/>
            <a:ext cx="6248398" cy="4152223"/>
          </a:xfrm>
        </p:spPr>
        <p:txBody>
          <a:bodyPr/>
          <a:lstStyle/>
          <a:p>
            <a:r>
              <a:rPr lang="en-US" dirty="0"/>
              <a:t>You will need (</a:t>
            </a:r>
            <a:r>
              <a:rPr lang="en-US" b="1" dirty="0"/>
              <a:t>at minimum</a:t>
            </a:r>
            <a:r>
              <a:rPr lang="en-US" dirty="0"/>
              <a:t>):</a:t>
            </a:r>
          </a:p>
          <a:p>
            <a:pPr lvl="1"/>
            <a:r>
              <a:rPr lang="en-US" dirty="0"/>
              <a:t>Linux, Mac OS X, or Windows machine</a:t>
            </a:r>
          </a:p>
          <a:p>
            <a:pPr lvl="1"/>
            <a:r>
              <a:rPr lang="en-US" dirty="0"/>
              <a:t>At least 1024 MB RAM for the </a:t>
            </a:r>
            <a:r>
              <a:rPr lang="en-US" dirty="0" err="1"/>
              <a:t>ArchivesSpace</a:t>
            </a:r>
            <a:r>
              <a:rPr lang="en-US" dirty="0"/>
              <a:t> </a:t>
            </a:r>
            <a:r>
              <a:rPr lang="en-US" dirty="0" smtClean="0"/>
              <a:t>application; </a:t>
            </a:r>
            <a:r>
              <a:rPr lang="en-US" dirty="0"/>
              <a:t>at least 2GB for performance</a:t>
            </a:r>
          </a:p>
          <a:p>
            <a:pPr lvl="1"/>
            <a:r>
              <a:rPr lang="en-US" dirty="0"/>
              <a:t>A database, such as MySQL or Maria DB</a:t>
            </a:r>
          </a:p>
          <a:p>
            <a:pPr lvl="1"/>
            <a:r>
              <a:rPr lang="en-US" dirty="0"/>
              <a:t>Java 1.8</a:t>
            </a:r>
          </a:p>
          <a:p>
            <a:pPr lvl="1"/>
            <a:r>
              <a:rPr lang="en-US" dirty="0"/>
              <a:t>See: </a:t>
            </a:r>
            <a:r>
              <a:rPr lang="en-US" dirty="0">
                <a:hlinkClick r:id="rId3"/>
              </a:rPr>
              <a:t>https://archivesspace.github.io/archivesspace/user/getting-started-with-archivesspace/</a:t>
            </a:r>
            <a:r>
              <a:rPr lang="en-US" dirty="0"/>
              <a:t> </a:t>
            </a:r>
          </a:p>
          <a:p>
            <a:pPr lvl="1"/>
            <a:endParaRPr lang="en-US" dirty="0"/>
          </a:p>
        </p:txBody>
      </p:sp>
      <p:sp>
        <p:nvSpPr>
          <p:cNvPr id="4" name="Slide Number Placeholder 3">
            <a:extLst>
              <a:ext uri="{FF2B5EF4-FFF2-40B4-BE49-F238E27FC236}">
                <a16:creationId xmlns:a16="http://schemas.microsoft.com/office/drawing/2014/main" xmlns="" id="{75CA19AF-B8F1-4389-9605-916FEF9D4FEB}"/>
              </a:ext>
            </a:extLst>
          </p:cNvPr>
          <p:cNvSpPr>
            <a:spLocks noGrp="1"/>
          </p:cNvSpPr>
          <p:nvPr>
            <p:ph type="sldNum" sz="quarter" idx="12"/>
          </p:nvPr>
        </p:nvSpPr>
        <p:spPr/>
        <p:txBody>
          <a:bodyPr/>
          <a:lstStyle/>
          <a:p>
            <a:fld id="{13D2E340-0663-474B-992C-9192B5C45E57}" type="slidenum">
              <a:rPr lang="en-ZA" smtClean="0"/>
              <a:t>6</a:t>
            </a:fld>
            <a:endParaRPr lang="en-ZA"/>
          </a:p>
        </p:txBody>
      </p:sp>
      <p:sp>
        <p:nvSpPr>
          <p:cNvPr id="5" name="Title 4">
            <a:extLst>
              <a:ext uri="{FF2B5EF4-FFF2-40B4-BE49-F238E27FC236}">
                <a16:creationId xmlns:a16="http://schemas.microsoft.com/office/drawing/2014/main" xmlns="" id="{552F8D13-9F13-438D-A57A-EAAFEB992829}"/>
              </a:ext>
            </a:extLst>
          </p:cNvPr>
          <p:cNvSpPr>
            <a:spLocks noGrp="1"/>
          </p:cNvSpPr>
          <p:nvPr>
            <p:ph type="title"/>
          </p:nvPr>
        </p:nvSpPr>
        <p:spPr/>
        <p:txBody>
          <a:bodyPr/>
          <a:lstStyle/>
          <a:p>
            <a:r>
              <a:rPr lang="en-US" dirty="0"/>
              <a:t>Basic Needs</a:t>
            </a:r>
          </a:p>
        </p:txBody>
      </p:sp>
    </p:spTree>
    <p:extLst>
      <p:ext uri="{BB962C8B-B14F-4D97-AF65-F5344CB8AC3E}">
        <p14:creationId xmlns:p14="http://schemas.microsoft.com/office/powerpoint/2010/main" val="48831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8675062-F4B6-4598-B893-C0AA07FECBAF}"/>
              </a:ext>
            </a:extLst>
          </p:cNvPr>
          <p:cNvSpPr>
            <a:spLocks noGrp="1"/>
          </p:cNvSpPr>
          <p:nvPr>
            <p:ph idx="1"/>
          </p:nvPr>
        </p:nvSpPr>
        <p:spPr/>
        <p:txBody>
          <a:bodyPr>
            <a:normAutofit fontScale="92500" lnSpcReduction="20000"/>
          </a:bodyPr>
          <a:lstStyle/>
          <a:p>
            <a:r>
              <a:rPr lang="en-US" dirty="0"/>
              <a:t>Do you have resources that meet the hardware and software requirements?</a:t>
            </a:r>
          </a:p>
          <a:p>
            <a:r>
              <a:rPr lang="en-US" dirty="0" err="1" smtClean="0"/>
              <a:t>Ayyyyyye</a:t>
            </a:r>
            <a:r>
              <a:rPr lang="en-US" dirty="0" smtClean="0"/>
              <a:t>, </a:t>
            </a:r>
            <a:r>
              <a:rPr lang="en-US" dirty="0" err="1" smtClean="0"/>
              <a:t>matey</a:t>
            </a:r>
            <a:r>
              <a:rPr lang="en-US" dirty="0" smtClean="0"/>
              <a:t>….Are </a:t>
            </a:r>
            <a:r>
              <a:rPr lang="en-US" dirty="0"/>
              <a:t>you tech-savvy?</a:t>
            </a:r>
          </a:p>
          <a:p>
            <a:pPr lvl="1"/>
            <a:r>
              <a:rPr lang="en-US" dirty="0"/>
              <a:t>Do you know your way around making an application go on a server/machine?</a:t>
            </a:r>
          </a:p>
          <a:p>
            <a:pPr lvl="1"/>
            <a:r>
              <a:rPr lang="en-US" dirty="0"/>
              <a:t>Are you familiar with .</a:t>
            </a:r>
            <a:r>
              <a:rPr lang="en-US" dirty="0" err="1"/>
              <a:t>yml</a:t>
            </a:r>
            <a:r>
              <a:rPr lang="en-US" dirty="0"/>
              <a:t> files, config files, .</a:t>
            </a:r>
            <a:r>
              <a:rPr lang="en-US" dirty="0" err="1"/>
              <a:t>css</a:t>
            </a:r>
            <a:r>
              <a:rPr lang="en-US" dirty="0"/>
              <a:t> files? (to name a few)</a:t>
            </a:r>
          </a:p>
          <a:p>
            <a:pPr lvl="1"/>
            <a:r>
              <a:rPr lang="en-US" dirty="0"/>
              <a:t>If problems arise, can you decode errors in activity logs to troubleshoot?</a:t>
            </a:r>
          </a:p>
          <a:p>
            <a:r>
              <a:rPr lang="en-US" dirty="0"/>
              <a:t>Do you have access to </a:t>
            </a:r>
            <a:r>
              <a:rPr lang="en-US" b="1" u="sng" dirty="0"/>
              <a:t>dedicated</a:t>
            </a:r>
            <a:r>
              <a:rPr lang="en-US" dirty="0"/>
              <a:t> technical support?</a:t>
            </a:r>
          </a:p>
          <a:p>
            <a:r>
              <a:rPr lang="en-US" dirty="0"/>
              <a:t>Can you keep up with:</a:t>
            </a:r>
          </a:p>
          <a:p>
            <a:pPr lvl="1"/>
            <a:r>
              <a:rPr lang="en-US" dirty="0"/>
              <a:t>Server/machine maintenance?</a:t>
            </a:r>
          </a:p>
          <a:p>
            <a:pPr lvl="1"/>
            <a:r>
              <a:rPr lang="en-US" dirty="0"/>
              <a:t>Server/machine updates?</a:t>
            </a:r>
          </a:p>
          <a:p>
            <a:pPr lvl="1"/>
            <a:r>
              <a:rPr lang="en-US" dirty="0"/>
              <a:t>Server/machine security?</a:t>
            </a:r>
          </a:p>
          <a:p>
            <a:pPr lvl="1"/>
            <a:r>
              <a:rPr lang="en-US" dirty="0"/>
              <a:t>Server/machine backups/recovery?</a:t>
            </a:r>
          </a:p>
          <a:p>
            <a:pPr lvl="1"/>
            <a:r>
              <a:rPr lang="en-US" dirty="0"/>
              <a:t>ArchivesSpace version updates?</a:t>
            </a:r>
          </a:p>
        </p:txBody>
      </p:sp>
      <p:sp>
        <p:nvSpPr>
          <p:cNvPr id="4" name="Slide Number Placeholder 3">
            <a:extLst>
              <a:ext uri="{FF2B5EF4-FFF2-40B4-BE49-F238E27FC236}">
                <a16:creationId xmlns:a16="http://schemas.microsoft.com/office/drawing/2014/main" xmlns="" id="{C924B80D-D259-4B66-83B1-5DD4870CFD71}"/>
              </a:ext>
            </a:extLst>
          </p:cNvPr>
          <p:cNvSpPr>
            <a:spLocks noGrp="1"/>
          </p:cNvSpPr>
          <p:nvPr>
            <p:ph type="sldNum" sz="quarter" idx="12"/>
          </p:nvPr>
        </p:nvSpPr>
        <p:spPr/>
        <p:txBody>
          <a:bodyPr/>
          <a:lstStyle/>
          <a:p>
            <a:fld id="{13D2E340-0663-474B-992C-9192B5C45E57}" type="slidenum">
              <a:rPr lang="en-ZA" smtClean="0"/>
              <a:t>7</a:t>
            </a:fld>
            <a:endParaRPr lang="en-ZA"/>
          </a:p>
        </p:txBody>
      </p:sp>
      <p:sp>
        <p:nvSpPr>
          <p:cNvPr id="5" name="Title 4">
            <a:extLst>
              <a:ext uri="{FF2B5EF4-FFF2-40B4-BE49-F238E27FC236}">
                <a16:creationId xmlns:a16="http://schemas.microsoft.com/office/drawing/2014/main" xmlns="" id="{53E9B851-9D10-4B35-8132-B7C9D1898107}"/>
              </a:ext>
            </a:extLst>
          </p:cNvPr>
          <p:cNvSpPr>
            <a:spLocks noGrp="1"/>
          </p:cNvSpPr>
          <p:nvPr>
            <p:ph type="title"/>
          </p:nvPr>
        </p:nvSpPr>
        <p:spPr/>
        <p:txBody>
          <a:bodyPr/>
          <a:lstStyle/>
          <a:p>
            <a:r>
              <a:rPr lang="en-US" dirty="0"/>
              <a:t>To host, or not to host</a:t>
            </a:r>
          </a:p>
        </p:txBody>
      </p:sp>
    </p:spTree>
    <p:extLst>
      <p:ext uri="{BB962C8B-B14F-4D97-AF65-F5344CB8AC3E}">
        <p14:creationId xmlns:p14="http://schemas.microsoft.com/office/powerpoint/2010/main" val="234825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A2C15E8-FF3A-4D3E-9D20-C5FEEFFC98DC}"/>
              </a:ext>
            </a:extLst>
          </p:cNvPr>
          <p:cNvSpPr>
            <a:spLocks noGrp="1"/>
          </p:cNvSpPr>
          <p:nvPr>
            <p:ph idx="1"/>
          </p:nvPr>
        </p:nvSpPr>
        <p:spPr/>
        <p:txBody>
          <a:bodyPr/>
          <a:lstStyle/>
          <a:p>
            <a:r>
              <a:rPr lang="en-US" dirty="0"/>
              <a:t>If you answered </a:t>
            </a:r>
            <a:r>
              <a:rPr lang="en-US" b="1" dirty="0"/>
              <a:t>yes</a:t>
            </a:r>
            <a:r>
              <a:rPr lang="en-US" dirty="0"/>
              <a:t> to all of the questions on the previous slide, then hosting your own ArchivesSpace system could be a great option</a:t>
            </a:r>
          </a:p>
          <a:p>
            <a:pPr lvl="1"/>
            <a:r>
              <a:rPr lang="en-US" dirty="0"/>
              <a:t>ArchivesSpace can be downloaded from here: </a:t>
            </a:r>
            <a:r>
              <a:rPr lang="en-US" dirty="0">
                <a:hlinkClick r:id="rId3"/>
              </a:rPr>
              <a:t>https://github.com/archivesspace/archivesspace/releases</a:t>
            </a:r>
            <a:r>
              <a:rPr lang="en-US" dirty="0"/>
              <a:t> </a:t>
            </a:r>
          </a:p>
          <a:p>
            <a:pPr lvl="1"/>
            <a:r>
              <a:rPr lang="en-US" dirty="0"/>
              <a:t>A number of installation-related resources are available. Here’s a good place to start: </a:t>
            </a:r>
            <a:r>
              <a:rPr lang="en-US" dirty="0">
                <a:hlinkClick r:id="rId4"/>
              </a:rPr>
              <a:t>https://archivesspace.github.io/archivesspace/user/getting-started-with-archivesspace/</a:t>
            </a:r>
            <a:r>
              <a:rPr lang="en-US" dirty="0"/>
              <a:t> </a:t>
            </a:r>
          </a:p>
          <a:p>
            <a:r>
              <a:rPr lang="en-US" dirty="0"/>
              <a:t>If you answered </a:t>
            </a:r>
            <a:r>
              <a:rPr lang="en-US" b="1" dirty="0"/>
              <a:t>no</a:t>
            </a:r>
            <a:r>
              <a:rPr lang="en-US" dirty="0"/>
              <a:t> to some or all of the questions on the previous slide, then consider working with a </a:t>
            </a:r>
            <a:r>
              <a:rPr lang="en-US" b="1" dirty="0"/>
              <a:t>registered service provider</a:t>
            </a:r>
            <a:r>
              <a:rPr lang="en-US" dirty="0"/>
              <a:t>: </a:t>
            </a:r>
            <a:r>
              <a:rPr lang="en-US" dirty="0">
                <a:hlinkClick r:id="rId5"/>
              </a:rPr>
              <a:t>https://archivesspace.org/registered-service-providers/current-rsps</a:t>
            </a:r>
            <a:r>
              <a:rPr lang="en-US" dirty="0"/>
              <a:t> </a:t>
            </a:r>
          </a:p>
        </p:txBody>
      </p:sp>
      <p:sp>
        <p:nvSpPr>
          <p:cNvPr id="4" name="Slide Number Placeholder 3">
            <a:extLst>
              <a:ext uri="{FF2B5EF4-FFF2-40B4-BE49-F238E27FC236}">
                <a16:creationId xmlns:a16="http://schemas.microsoft.com/office/drawing/2014/main" xmlns="" id="{F21B09A4-10E0-43D4-9B34-1BEB5CFE33B5}"/>
              </a:ext>
            </a:extLst>
          </p:cNvPr>
          <p:cNvSpPr>
            <a:spLocks noGrp="1"/>
          </p:cNvSpPr>
          <p:nvPr>
            <p:ph type="sldNum" sz="quarter" idx="12"/>
          </p:nvPr>
        </p:nvSpPr>
        <p:spPr/>
        <p:txBody>
          <a:bodyPr/>
          <a:lstStyle/>
          <a:p>
            <a:fld id="{13D2E340-0663-474B-992C-9192B5C45E57}" type="slidenum">
              <a:rPr lang="en-ZA" smtClean="0"/>
              <a:t>8</a:t>
            </a:fld>
            <a:endParaRPr lang="en-ZA"/>
          </a:p>
        </p:txBody>
      </p:sp>
      <p:sp>
        <p:nvSpPr>
          <p:cNvPr id="5" name="Title 4">
            <a:extLst>
              <a:ext uri="{FF2B5EF4-FFF2-40B4-BE49-F238E27FC236}">
                <a16:creationId xmlns:a16="http://schemas.microsoft.com/office/drawing/2014/main" xmlns="" id="{84F70198-A4B0-4C34-8D1E-36715B31C874}"/>
              </a:ext>
            </a:extLst>
          </p:cNvPr>
          <p:cNvSpPr>
            <a:spLocks noGrp="1"/>
          </p:cNvSpPr>
          <p:nvPr>
            <p:ph type="title"/>
          </p:nvPr>
        </p:nvSpPr>
        <p:spPr/>
        <p:txBody>
          <a:bodyPr/>
          <a:lstStyle/>
          <a:p>
            <a:r>
              <a:rPr lang="en-US" dirty="0"/>
              <a:t>The Verdict</a:t>
            </a:r>
          </a:p>
        </p:txBody>
      </p:sp>
    </p:spTree>
    <p:extLst>
      <p:ext uri="{BB962C8B-B14F-4D97-AF65-F5344CB8AC3E}">
        <p14:creationId xmlns:p14="http://schemas.microsoft.com/office/powerpoint/2010/main" val="2841865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3694CE9-5838-4953-B2D5-4DEB1D6D7731}"/>
              </a:ext>
            </a:extLst>
          </p:cNvPr>
          <p:cNvSpPr>
            <a:spLocks noGrp="1"/>
          </p:cNvSpPr>
          <p:nvPr>
            <p:ph type="body" sz="quarter" idx="18"/>
          </p:nvPr>
        </p:nvSpPr>
        <p:spPr/>
        <p:txBody>
          <a:bodyPr>
            <a:normAutofit fontScale="85000" lnSpcReduction="10000"/>
          </a:bodyPr>
          <a:lstStyle/>
          <a:p>
            <a:r>
              <a:rPr lang="en-US" i="1" dirty="0"/>
              <a:t>“The most important reason to become an </a:t>
            </a:r>
            <a:r>
              <a:rPr lang="en-US" b="1" i="1" dirty="0"/>
              <a:t>ArchivesSpace General Member </a:t>
            </a:r>
            <a:r>
              <a:rPr lang="en-US" i="1" dirty="0"/>
              <a:t>is to ensure the continuing development and sustainability of the application. Membership protects your significant investment of staff time and other resources by ensuring that your archives information management system will be around and continuing to meet your needs for a long time.”</a:t>
            </a:r>
          </a:p>
        </p:txBody>
      </p:sp>
      <p:sp>
        <p:nvSpPr>
          <p:cNvPr id="3" name="Content Placeholder 2">
            <a:extLst>
              <a:ext uri="{FF2B5EF4-FFF2-40B4-BE49-F238E27FC236}">
                <a16:creationId xmlns:a16="http://schemas.microsoft.com/office/drawing/2014/main" xmlns="" id="{78F02305-BD97-4DF1-AB01-B52A55E28A7F}"/>
              </a:ext>
            </a:extLst>
          </p:cNvPr>
          <p:cNvSpPr>
            <a:spLocks noGrp="1"/>
          </p:cNvSpPr>
          <p:nvPr>
            <p:ph idx="1"/>
          </p:nvPr>
        </p:nvSpPr>
        <p:spPr/>
        <p:txBody>
          <a:bodyPr/>
          <a:lstStyle/>
          <a:p>
            <a:r>
              <a:rPr lang="en-US" dirty="0"/>
              <a:t>Consider becoming an </a:t>
            </a:r>
            <a:r>
              <a:rPr lang="en-US" b="1" dirty="0"/>
              <a:t>ArchivesSpace member</a:t>
            </a:r>
          </a:p>
          <a:p>
            <a:r>
              <a:rPr lang="en-US" dirty="0"/>
              <a:t>Member benefits: </a:t>
            </a:r>
            <a:r>
              <a:rPr lang="en-US" dirty="0">
                <a:hlinkClick r:id="rId3"/>
              </a:rPr>
              <a:t>https://archivesspace.org/community/member-benefits</a:t>
            </a:r>
            <a:endParaRPr lang="en-US" dirty="0"/>
          </a:p>
          <a:p>
            <a:pPr lvl="1"/>
            <a:r>
              <a:rPr lang="en-US" dirty="0"/>
              <a:t>Support ArchivesSpace development</a:t>
            </a:r>
          </a:p>
          <a:p>
            <a:pPr lvl="1"/>
            <a:r>
              <a:rPr lang="en-US" dirty="0" smtClean="0"/>
              <a:t>Shape the future of </a:t>
            </a:r>
            <a:r>
              <a:rPr lang="en-US" dirty="0" err="1"/>
              <a:t>ArchivesSpace</a:t>
            </a:r>
            <a:r>
              <a:rPr lang="en-US" dirty="0"/>
              <a:t> </a:t>
            </a:r>
            <a:endParaRPr lang="en-US" dirty="0" smtClean="0"/>
          </a:p>
          <a:p>
            <a:pPr lvl="1"/>
            <a:r>
              <a:rPr lang="en-US" dirty="0" smtClean="0"/>
              <a:t>Access </a:t>
            </a:r>
            <a:r>
              <a:rPr lang="en-US" dirty="0"/>
              <a:t>to documentation and tutorials</a:t>
            </a:r>
          </a:p>
          <a:p>
            <a:pPr lvl="1"/>
            <a:r>
              <a:rPr lang="en-US" dirty="0"/>
              <a:t>Access to technical support</a:t>
            </a:r>
          </a:p>
          <a:p>
            <a:pPr lvl="1"/>
            <a:r>
              <a:rPr lang="en-US" dirty="0"/>
              <a:t>Access to other membership resources</a:t>
            </a:r>
          </a:p>
          <a:p>
            <a:r>
              <a:rPr lang="en-US" dirty="0"/>
              <a:t>Types and levels of membership: </a:t>
            </a:r>
            <a:r>
              <a:rPr lang="en-US" dirty="0">
                <a:hlinkClick r:id="rId4"/>
              </a:rPr>
              <a:t>https://archivesspace.org/community/types-of-membership</a:t>
            </a:r>
            <a:r>
              <a:rPr lang="en-US" dirty="0"/>
              <a:t> </a:t>
            </a:r>
          </a:p>
        </p:txBody>
      </p:sp>
      <p:sp>
        <p:nvSpPr>
          <p:cNvPr id="4" name="Slide Number Placeholder 3">
            <a:extLst>
              <a:ext uri="{FF2B5EF4-FFF2-40B4-BE49-F238E27FC236}">
                <a16:creationId xmlns:a16="http://schemas.microsoft.com/office/drawing/2014/main" xmlns="" id="{599D87A1-8092-40F3-AF74-002D0B04FDBC}"/>
              </a:ext>
            </a:extLst>
          </p:cNvPr>
          <p:cNvSpPr>
            <a:spLocks noGrp="1"/>
          </p:cNvSpPr>
          <p:nvPr>
            <p:ph type="sldNum" sz="quarter" idx="12"/>
          </p:nvPr>
        </p:nvSpPr>
        <p:spPr/>
        <p:txBody>
          <a:bodyPr/>
          <a:lstStyle/>
          <a:p>
            <a:fld id="{13D2E340-0663-474B-992C-9192B5C45E57}" type="slidenum">
              <a:rPr lang="en-ZA" smtClean="0"/>
              <a:t>9</a:t>
            </a:fld>
            <a:endParaRPr lang="en-ZA"/>
          </a:p>
        </p:txBody>
      </p:sp>
      <p:sp>
        <p:nvSpPr>
          <p:cNvPr id="5" name="Title 4">
            <a:extLst>
              <a:ext uri="{FF2B5EF4-FFF2-40B4-BE49-F238E27FC236}">
                <a16:creationId xmlns:a16="http://schemas.microsoft.com/office/drawing/2014/main" xmlns="" id="{A8225451-5033-47CD-9D9B-7A5B0298646D}"/>
              </a:ext>
            </a:extLst>
          </p:cNvPr>
          <p:cNvSpPr>
            <a:spLocks noGrp="1"/>
          </p:cNvSpPr>
          <p:nvPr>
            <p:ph type="title"/>
          </p:nvPr>
        </p:nvSpPr>
        <p:spPr/>
        <p:txBody>
          <a:bodyPr/>
          <a:lstStyle/>
          <a:p>
            <a:r>
              <a:rPr lang="en-US" dirty="0"/>
              <a:t>One other thing…</a:t>
            </a:r>
          </a:p>
        </p:txBody>
      </p:sp>
    </p:spTree>
    <p:extLst>
      <p:ext uri="{BB962C8B-B14F-4D97-AF65-F5344CB8AC3E}">
        <p14:creationId xmlns:p14="http://schemas.microsoft.com/office/powerpoint/2010/main" val="3380709616"/>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graphy Template SB v5" id="{C8F63719-C7B0-440F-BF45-FBF3A61BF5B0}" vid="{52D5C24F-F4F1-40E8-BCD0-A5A76B7890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4284A5-B91B-44CE-AA98-D113F7E92098}">
  <ds:schemaRefs>
    <ds:schemaRef ds:uri="http://schemas.microsoft.com/sharepoint/v3"/>
    <ds:schemaRef ds:uri="http://purl.org/dc/dcmitype/"/>
    <ds:schemaRef ds:uri="http://schemas.openxmlformats.org/package/2006/metadata/core-properties"/>
    <ds:schemaRef ds:uri="6dc4bcd6-49db-4c07-9060-8acfc67cef9f"/>
    <ds:schemaRef ds:uri="http://purl.org/dc/elements/1.1/"/>
    <ds:schemaRef ds:uri="http://schemas.microsoft.com/office/2006/documentManagement/types"/>
    <ds:schemaRef ds:uri="fb0879af-3eba-417a-a55a-ffe6dcd6ca77"/>
    <ds:schemaRef ds:uri="http://schemas.microsoft.com/office/2006/metadata/properties"/>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6FA4BFD-A0C4-48D8-A7A5-82C354709A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8C7708-2BC8-4D9C-B536-F8B43BD93D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Biography presentation</Template>
  <TotalTime>0</TotalTime>
  <Words>5910</Words>
  <Application>Microsoft Office PowerPoint</Application>
  <PresentationFormat>Widescreen</PresentationFormat>
  <Paragraphs>675</Paragraphs>
  <Slides>58</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Century Schoolbook</vt:lpstr>
      <vt:lpstr>Corbel</vt:lpstr>
      <vt:lpstr>Wingdings</vt:lpstr>
      <vt:lpstr>Headlines</vt:lpstr>
      <vt:lpstr>We’re on the Road to Somewhere</vt:lpstr>
      <vt:lpstr>Presenters</vt:lpstr>
      <vt:lpstr>Agenda</vt:lpstr>
      <vt:lpstr>The ArchivesSpace System</vt:lpstr>
      <vt:lpstr>About ArchivesSpace</vt:lpstr>
      <vt:lpstr>Basic Needs</vt:lpstr>
      <vt:lpstr>To host, or not to host</vt:lpstr>
      <vt:lpstr>The Verdict</vt:lpstr>
      <vt:lpstr>One other thing…</vt:lpstr>
      <vt:lpstr>Getting Started with an ArchivesSpace Implementation</vt:lpstr>
      <vt:lpstr>Identify Goals and Expectations</vt:lpstr>
      <vt:lpstr>ArchivesSpace Sandbox</vt:lpstr>
      <vt:lpstr>Or, download ArchivesSpace on a standalone machine</vt:lpstr>
      <vt:lpstr>Create Specific Goal Statements</vt:lpstr>
      <vt:lpstr>Examples of Goal Statements</vt:lpstr>
      <vt:lpstr>Identify and Prioritize </vt:lpstr>
      <vt:lpstr>Identify Types of Records</vt:lpstr>
      <vt:lpstr>Determine Additional Planning</vt:lpstr>
      <vt:lpstr>Creating a Project Plan</vt:lpstr>
      <vt:lpstr>Creating a Project Plan</vt:lpstr>
      <vt:lpstr>Purpose of a Project Plan</vt:lpstr>
      <vt:lpstr>Assessment Questionnaire Sample</vt:lpstr>
      <vt:lpstr>Scalable Project Plan</vt:lpstr>
      <vt:lpstr>Project Plan To-Dos</vt:lpstr>
      <vt:lpstr>Why?</vt:lpstr>
      <vt:lpstr>SAA Collection Management Section: ArchivesSpace</vt:lpstr>
      <vt:lpstr>Awesome ArchivesSpace list</vt:lpstr>
      <vt:lpstr>Project Plan Example</vt:lpstr>
      <vt:lpstr>Tracking a Project Plan Progress</vt:lpstr>
      <vt:lpstr>Tracking a Project Plan Progress</vt:lpstr>
      <vt:lpstr>Tools for Importing Legacy Data</vt:lpstr>
      <vt:lpstr>Importing Legacy Data</vt:lpstr>
      <vt:lpstr>Community-supported Tools</vt:lpstr>
      <vt:lpstr>Third-party Tools</vt:lpstr>
      <vt:lpstr>Additional Migration Resources</vt:lpstr>
      <vt:lpstr>Benefits of Importing Legacy Data</vt:lpstr>
      <vt:lpstr>Starting from Scratch</vt:lpstr>
      <vt:lpstr>Training Resources</vt:lpstr>
      <vt:lpstr>Training</vt:lpstr>
      <vt:lpstr>Training</vt:lpstr>
      <vt:lpstr>Training Resources </vt:lpstr>
      <vt:lpstr>Training Resources </vt:lpstr>
      <vt:lpstr>Community Resources</vt:lpstr>
      <vt:lpstr>Community Resources </vt:lpstr>
      <vt:lpstr>Community Resources </vt:lpstr>
      <vt:lpstr>Community Resources </vt:lpstr>
      <vt:lpstr>Community Resources </vt:lpstr>
      <vt:lpstr>Community Resources </vt:lpstr>
      <vt:lpstr>Community Resources </vt:lpstr>
      <vt:lpstr>PowerPoint Presentation</vt:lpstr>
      <vt:lpstr>PowerPoint Presentation</vt:lpstr>
      <vt:lpstr>PowerPoint Presentation</vt:lpstr>
      <vt:lpstr>PowerPoint Presentation</vt:lpstr>
      <vt:lpstr>Community Resources </vt:lpstr>
      <vt:lpstr>Community Resources </vt:lpstr>
      <vt:lpstr>Community Resources </vt:lpstr>
      <vt:lpstr>Community Resources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2018-11-19T14:39:24Z</dcterms:created>
  <dcterms:modified xsi:type="dcterms:W3CDTF">2020-05-18T15:48:52Z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