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60" r:id="rId2"/>
    <p:sldId id="314" r:id="rId3"/>
    <p:sldId id="338" r:id="rId4"/>
    <p:sldId id="333" r:id="rId5"/>
    <p:sldId id="324" r:id="rId6"/>
    <p:sldId id="343" r:id="rId7"/>
    <p:sldId id="342" r:id="rId8"/>
    <p:sldId id="344" r:id="rId9"/>
    <p:sldId id="34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6D2E"/>
    <a:srgbClr val="002144"/>
    <a:srgbClr val="FF6F20"/>
    <a:srgbClr val="E88831"/>
    <a:srgbClr val="E9B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95" autoAdjust="0"/>
    <p:restoredTop sz="87850" autoAdjust="0"/>
  </p:normalViewPr>
  <p:slideViewPr>
    <p:cSldViewPr snapToGrid="0" snapToObjects="1">
      <p:cViewPr varScale="1">
        <p:scale>
          <a:sx n="63" d="100"/>
          <a:sy n="63" d="100"/>
        </p:scale>
        <p:origin x="9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83395-1770-4CCD-99B9-0101FA293E3C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2B055-C49B-402C-99B8-06CAC1644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60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0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34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62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16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27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62B055-C49B-402C-99B8-06CAC16448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29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>
            <a:spLocks/>
          </p:cNvSpPr>
          <p:nvPr/>
        </p:nvSpPr>
        <p:spPr bwMode="auto">
          <a:xfrm>
            <a:off x="-108550" y="-114024"/>
            <a:ext cx="9357030" cy="6035920"/>
          </a:xfrm>
          <a:prstGeom prst="rect">
            <a:avLst/>
          </a:prstGeom>
          <a:solidFill>
            <a:srgbClr val="E16D2E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335378" y="-114024"/>
            <a:ext cx="1278566" cy="12181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71" y="308625"/>
            <a:ext cx="439413" cy="4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4146341"/>
            <a:ext cx="784860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46284"/>
            <a:ext cx="7848600" cy="1927225"/>
          </a:xfrm>
        </p:spPr>
        <p:txBody>
          <a:bodyPr anchor="t" anchorCtr="0">
            <a:noAutofit/>
          </a:bodyPr>
          <a:lstStyle>
            <a:lvl1pPr>
              <a:defRPr sz="5400" cap="none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Main</a:t>
            </a:r>
            <a:br>
              <a:rPr lang="en-US" dirty="0" smtClean="0"/>
            </a:br>
            <a:r>
              <a:rPr lang="en-US" dirty="0" smtClean="0"/>
              <a:t>Presentation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67899"/>
            <a:ext cx="7848600" cy="40854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Jane Smith</a:t>
            </a:r>
          </a:p>
        </p:txBody>
      </p:sp>
      <p:pic>
        <p:nvPicPr>
          <p:cNvPr id="22" name="Picture 21" descr="Logo-White-Landscape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118" y="6185993"/>
            <a:ext cx="2024396" cy="38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14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35750"/>
            <a:ext cx="2057400" cy="55412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35750"/>
            <a:ext cx="6019800" cy="554124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s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Rectangle 10"/>
          <p:cNvSpPr>
            <a:spLocks/>
          </p:cNvSpPr>
          <p:nvPr/>
        </p:nvSpPr>
        <p:spPr bwMode="auto">
          <a:xfrm>
            <a:off x="0" y="0"/>
            <a:ext cx="9144000" cy="5921896"/>
          </a:xfrm>
          <a:prstGeom prst="rect">
            <a:avLst/>
          </a:prstGeom>
          <a:solidFill>
            <a:schemeClr val="bg1">
              <a:alpha val="94901"/>
            </a:schemeClr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sp>
        <p:nvSpPr>
          <p:cNvPr id="10" name="Rectangle 9"/>
          <p:cNvSpPr>
            <a:spLocks/>
          </p:cNvSpPr>
          <p:nvPr/>
        </p:nvSpPr>
        <p:spPr bwMode="auto">
          <a:xfrm>
            <a:off x="7335378" y="-114024"/>
            <a:ext cx="1278566" cy="1218168"/>
          </a:xfrm>
          <a:prstGeom prst="rect">
            <a:avLst/>
          </a:prstGeom>
          <a:solidFill>
            <a:srgbClr val="FFFFFF"/>
          </a:solidFill>
          <a:ln w="25400">
            <a:solidFill>
              <a:schemeClr val="tx1">
                <a:alpha val="0"/>
              </a:schemeClr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kern="1200"/>
          </a:p>
        </p:txBody>
      </p:sp>
      <p:pic>
        <p:nvPicPr>
          <p:cNvPr id="9" name="Picture 8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471" y="308625"/>
            <a:ext cx="439413" cy="439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685800" y="4146341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46284"/>
            <a:ext cx="7848600" cy="959695"/>
          </a:xfrm>
        </p:spPr>
        <p:txBody>
          <a:bodyPr anchor="t" anchorCtr="0">
            <a:noAutofit/>
          </a:bodyPr>
          <a:lstStyle>
            <a:lvl1pPr>
              <a:defRPr sz="5400" cap="none" baseline="0">
                <a:solidFill>
                  <a:srgbClr val="E16D2E"/>
                </a:solidFill>
              </a:defRPr>
            </a:lvl1pPr>
          </a:lstStyle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367899"/>
            <a:ext cx="7848600" cy="408548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 sz="1800">
                <a:solidFill>
                  <a:srgbClr val="2929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By Jane Smith</a:t>
            </a:r>
          </a:p>
        </p:txBody>
      </p:sp>
      <p:pic>
        <p:nvPicPr>
          <p:cNvPr id="22" name="Picture 21" descr="Logo-White-Landscape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118" y="6185993"/>
            <a:ext cx="2024396" cy="385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486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terior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016" y="0"/>
            <a:ext cx="5205984" cy="6858000"/>
          </a:xfrm>
          <a:prstGeom prst="rect">
            <a:avLst/>
          </a:prstGeom>
        </p:spPr>
      </p:pic>
      <p:sp>
        <p:nvSpPr>
          <p:cNvPr id="12" name="Rectangle 11"/>
          <p:cNvSpPr>
            <a:spLocks/>
          </p:cNvSpPr>
          <p:nvPr userDrawn="1"/>
        </p:nvSpPr>
        <p:spPr bwMode="auto">
          <a:xfrm>
            <a:off x="244247" y="6520658"/>
            <a:ext cx="5843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00" kern="1200" dirty="0" err="1">
                <a:solidFill>
                  <a:srgbClr val="A6A6A6"/>
                </a:solidFill>
                <a:latin typeface="Arial" charset="0"/>
                <a:ea typeface="ＭＳ Ｐゴシック" charset="0"/>
                <a:cs typeface="ＭＳ Ｐゴシック" charset="0"/>
                <a:sym typeface="Roboto Regular" charset="0"/>
              </a:rPr>
              <a:t>lyrasis.org</a:t>
            </a:r>
            <a:endParaRPr lang="en-US" sz="1000" kern="1200" dirty="0">
              <a:solidFill>
                <a:srgbClr val="A6A6A6"/>
              </a:solidFill>
              <a:latin typeface="Arial" charset="0"/>
              <a:ea typeface="ＭＳ Ｐゴシック" charset="0"/>
              <a:cs typeface="ＭＳ Ｐゴシック" charset="0"/>
              <a:sym typeface="Roboto Regular" charset="0"/>
            </a:endParaRPr>
          </a:p>
        </p:txBody>
      </p:sp>
      <p:sp>
        <p:nvSpPr>
          <p:cNvPr id="2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36006" y="6393530"/>
            <a:ext cx="1066800" cy="32918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8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E16D2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E16D2E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F168457A-3AB9-4880-8A0C-9F8524491207}" type="datetime2">
              <a:rPr lang="en-US" smtClean="0"/>
              <a:t>Monday, August 24,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1">
                <a:lumMod val="10000"/>
                <a:lumOff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247" y="220786"/>
            <a:ext cx="6692370" cy="4556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247" y="891403"/>
            <a:ext cx="8658559" cy="5079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36006" y="6393530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292934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4247" y="747822"/>
            <a:ext cx="8658559" cy="0"/>
          </a:xfrm>
          <a:prstGeom prst="line">
            <a:avLst/>
          </a:prstGeom>
          <a:ln>
            <a:solidFill>
              <a:srgbClr val="E16D2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lyrasis-landscape.eps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162" y="240650"/>
            <a:ext cx="1685644" cy="322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>
            <a:spLocks/>
          </p:cNvSpPr>
          <p:nvPr/>
        </p:nvSpPr>
        <p:spPr bwMode="auto">
          <a:xfrm>
            <a:off x="244247" y="6520658"/>
            <a:ext cx="584345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000" kern="1200" dirty="0" err="1">
                <a:solidFill>
                  <a:srgbClr val="A6A6A6"/>
                </a:solidFill>
                <a:latin typeface="Arial" charset="0"/>
                <a:ea typeface="ＭＳ Ｐゴシック" charset="0"/>
                <a:cs typeface="ＭＳ Ｐゴシック" charset="0"/>
                <a:sym typeface="Roboto Regular" charset="0"/>
              </a:rPr>
              <a:t>lyrasis.org</a:t>
            </a:r>
            <a:endParaRPr lang="en-US" sz="1000" kern="1200" dirty="0">
              <a:solidFill>
                <a:srgbClr val="A6A6A6"/>
              </a:solidFill>
              <a:latin typeface="Arial" charset="0"/>
              <a:ea typeface="ＭＳ Ｐゴシック" charset="0"/>
              <a:cs typeface="ＭＳ Ｐゴシック" charset="0"/>
              <a:sym typeface="Roboto Regular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62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000" kern="1200" spc="-1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055077"/>
            <a:ext cx="7848600" cy="3397640"/>
          </a:xfrm>
        </p:spPr>
        <p:txBody>
          <a:bodyPr/>
          <a:lstStyle/>
          <a:p>
            <a:r>
              <a:rPr lang="en-US" b="1" dirty="0" smtClean="0"/>
              <a:t>Getting On Board</a:t>
            </a:r>
            <a:br>
              <a:rPr lang="en-US" b="1" dirty="0" smtClean="0"/>
            </a:br>
            <a:r>
              <a:rPr lang="en-US" sz="2800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dirty="0" err="1"/>
              <a:t>ArchivesSpace</a:t>
            </a:r>
            <a:r>
              <a:rPr lang="en-US" sz="2800" dirty="0"/>
              <a:t> Implementation Planning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August 22, 2015</a:t>
            </a:r>
            <a:br>
              <a:rPr lang="en-US" sz="28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20308"/>
            <a:ext cx="7848600" cy="408548"/>
          </a:xfrm>
        </p:spPr>
        <p:txBody>
          <a:bodyPr/>
          <a:lstStyle/>
          <a:p>
            <a:r>
              <a:rPr lang="en-US" dirty="0" smtClean="0"/>
              <a:t>John Herbert – Director, Digital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4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chiv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310" y="957036"/>
            <a:ext cx="3987800" cy="5378450"/>
          </a:xfrm>
          <a:prstGeom prst="rect">
            <a:avLst/>
          </a:prstGeo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Join the Community!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 flipH="1">
            <a:off x="4688933" y="957035"/>
            <a:ext cx="0" cy="537191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/>
          <a:lstStyle/>
          <a:p>
            <a:endParaRPr lang="en-US"/>
          </a:p>
        </p:txBody>
      </p:sp>
      <p:pic>
        <p:nvPicPr>
          <p:cNvPr id="20" name="Picture 19" descr="ArchivesSpaceStacked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20" y="2762253"/>
            <a:ext cx="2053994" cy="1382308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44247" y="1949124"/>
            <a:ext cx="4255262" cy="3037449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best of open-source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Participate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Shape the future</a:t>
            </a:r>
          </a:p>
        </p:txBody>
      </p:sp>
    </p:spTree>
    <p:extLst>
      <p:ext uri="{BB962C8B-B14F-4D97-AF65-F5344CB8AC3E}">
        <p14:creationId xmlns:p14="http://schemas.microsoft.com/office/powerpoint/2010/main" val="12887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144"/>
                </a:solidFill>
              </a:rPr>
              <a:t>Decisions ……. Decisions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21894" y="1363579"/>
            <a:ext cx="3667225" cy="2113156"/>
          </a:xfrm>
        </p:spPr>
        <p:txBody>
          <a:bodyPr>
            <a:noAutofit/>
          </a:bodyPr>
          <a:lstStyle/>
          <a:p>
            <a:r>
              <a:rPr lang="en-US" b="1" dirty="0" smtClean="0"/>
              <a:t>Software</a:t>
            </a:r>
          </a:p>
          <a:p>
            <a:r>
              <a:rPr lang="en-US" b="1" dirty="0" smtClean="0"/>
              <a:t>Servers</a:t>
            </a:r>
          </a:p>
          <a:p>
            <a:r>
              <a:rPr lang="en-US" b="1" dirty="0" smtClean="0"/>
              <a:t>Migration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715078" y="1363579"/>
            <a:ext cx="3931920" cy="2017950"/>
          </a:xfrm>
        </p:spPr>
        <p:txBody>
          <a:bodyPr/>
          <a:lstStyle/>
          <a:p>
            <a:r>
              <a:rPr lang="en-US" b="1" dirty="0" smtClean="0"/>
              <a:t>Theming</a:t>
            </a:r>
          </a:p>
          <a:p>
            <a:r>
              <a:rPr lang="en-US" b="1" dirty="0" smtClean="0"/>
              <a:t>Training</a:t>
            </a:r>
          </a:p>
          <a:p>
            <a:r>
              <a:rPr lang="en-US" b="1" dirty="0" smtClean="0"/>
              <a:t>Support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47" y="3561612"/>
            <a:ext cx="8661400" cy="2743200"/>
          </a:xfrm>
          <a:prstGeom prst="rect">
            <a:avLst/>
          </a:prstGeom>
        </p:spPr>
      </p:pic>
      <p:pic>
        <p:nvPicPr>
          <p:cNvPr id="10" name="Picture 9" descr="star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21" y="5834440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1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6" y="3696143"/>
            <a:ext cx="8661400" cy="2743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4247" y="220786"/>
            <a:ext cx="6692370" cy="455691"/>
          </a:xfrm>
        </p:spPr>
        <p:txBody>
          <a:bodyPr/>
          <a:lstStyle/>
          <a:p>
            <a:r>
              <a:rPr lang="en-US" dirty="0" smtClean="0">
                <a:solidFill>
                  <a:srgbClr val="002144"/>
                </a:solidFill>
              </a:rPr>
              <a:t>Software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4247" y="891404"/>
            <a:ext cx="8658559" cy="280473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Community-supported version</a:t>
            </a:r>
          </a:p>
          <a:p>
            <a:pPr lvl="1"/>
            <a:r>
              <a:rPr lang="en-US" dirty="0" smtClean="0"/>
              <a:t>Stay on the straight upgrade path</a:t>
            </a:r>
          </a:p>
          <a:p>
            <a:r>
              <a:rPr lang="en-US" dirty="0" smtClean="0"/>
              <a:t>Don’t fork the code</a:t>
            </a:r>
          </a:p>
          <a:p>
            <a:pPr lvl="1"/>
            <a:r>
              <a:rPr lang="en-US" dirty="0" smtClean="0"/>
              <a:t>Unless you’re developing your own release</a:t>
            </a:r>
          </a:p>
          <a:p>
            <a:r>
              <a:rPr lang="en-US" dirty="0" smtClean="0"/>
              <a:t>Use/Develop plug-ins</a:t>
            </a:r>
          </a:p>
          <a:p>
            <a:pPr lvl="1"/>
            <a:r>
              <a:rPr lang="en-US" dirty="0" smtClean="0"/>
              <a:t>Be careful if updating the database</a:t>
            </a:r>
          </a:p>
          <a:p>
            <a:r>
              <a:rPr lang="en-US" dirty="0" smtClean="0"/>
              <a:t>Install</a:t>
            </a:r>
          </a:p>
          <a:p>
            <a:pPr lvl="1"/>
            <a:r>
              <a:rPr lang="en-US" dirty="0" smtClean="0"/>
              <a:t>Run the start-up script</a:t>
            </a:r>
          </a:p>
          <a:p>
            <a:pPr lvl="1"/>
            <a:r>
              <a:rPr lang="en-US" dirty="0" smtClean="0"/>
              <a:t>Public interface is “on” by default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3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144"/>
                </a:solidFill>
              </a:rPr>
              <a:t>Server Setup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910359"/>
            <a:ext cx="8658559" cy="2657539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200" dirty="0" smtClean="0"/>
              <a:t>Min. system requirements are in GitHub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Performance tuning will be trial-and-error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MySQL has to be used for production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Don’t use the demo database for actual setup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/>
              <a:t>Can’t migrate data from it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Setup security certificates and domain names</a:t>
            </a:r>
            <a:endParaRPr lang="en-US" sz="2200" dirty="0"/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6" y="3696143"/>
            <a:ext cx="8661400" cy="2743200"/>
          </a:xfrm>
          <a:prstGeom prst="rect">
            <a:avLst/>
          </a:prstGeom>
        </p:spPr>
      </p:pic>
      <p:pic>
        <p:nvPicPr>
          <p:cNvPr id="5" name="Picture 4" descr="star.eps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941" y="3868245"/>
            <a:ext cx="470372" cy="47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8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144"/>
                </a:solidFill>
              </a:rPr>
              <a:t>Data Migration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244247" y="825576"/>
            <a:ext cx="8658559" cy="2721467"/>
          </a:xfrm>
        </p:spPr>
        <p:txBody>
          <a:bodyPr>
            <a:noAutofit/>
          </a:bodyPr>
          <a:lstStyle/>
          <a:p>
            <a:r>
              <a:rPr lang="en-US" dirty="0" smtClean="0"/>
              <a:t>Archon</a:t>
            </a:r>
          </a:p>
          <a:p>
            <a:pPr lvl="1"/>
            <a:r>
              <a:rPr lang="en-US" dirty="0" smtClean="0"/>
              <a:t>Must migrate into </a:t>
            </a:r>
            <a:r>
              <a:rPr lang="en-US" dirty="0" err="1" smtClean="0"/>
              <a:t>ASpace</a:t>
            </a:r>
            <a:r>
              <a:rPr lang="en-US" dirty="0" smtClean="0"/>
              <a:t> V1.0.4 first</a:t>
            </a:r>
          </a:p>
          <a:p>
            <a:pPr lvl="2"/>
            <a:r>
              <a:rPr lang="en-US" dirty="0" smtClean="0"/>
              <a:t>Then upgrade to current version</a:t>
            </a:r>
          </a:p>
          <a:p>
            <a:r>
              <a:rPr lang="en-US" dirty="0" smtClean="0"/>
              <a:t>Archivists Toolkit</a:t>
            </a:r>
          </a:p>
          <a:p>
            <a:pPr lvl="1"/>
            <a:r>
              <a:rPr lang="en-US" dirty="0" smtClean="0"/>
              <a:t>Straight into current version</a:t>
            </a:r>
          </a:p>
          <a:p>
            <a:r>
              <a:rPr lang="en-US" dirty="0" smtClean="0"/>
              <a:t>Custom</a:t>
            </a:r>
          </a:p>
          <a:p>
            <a:pPr lvl="1"/>
            <a:r>
              <a:rPr lang="en-US" dirty="0" smtClean="0"/>
              <a:t>Extract data into EAD or </a:t>
            </a:r>
            <a:r>
              <a:rPr lang="en-US" dirty="0" err="1" smtClean="0"/>
              <a:t>marcxml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47" y="3696143"/>
            <a:ext cx="8661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11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144"/>
                </a:solidFill>
              </a:rPr>
              <a:t>Theming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9432" y="871035"/>
            <a:ext cx="3630907" cy="2825108"/>
          </a:xfrm>
        </p:spPr>
        <p:txBody>
          <a:bodyPr>
            <a:noAutofit/>
          </a:bodyPr>
          <a:lstStyle/>
          <a:p>
            <a:r>
              <a:rPr lang="en-US" sz="2000" dirty="0" smtClean="0"/>
              <a:t>LYRASIS uses plug-ins for branding</a:t>
            </a:r>
          </a:p>
          <a:p>
            <a:pPr lvl="1"/>
            <a:r>
              <a:rPr lang="en-US" sz="1600" dirty="0" smtClean="0"/>
              <a:t>Don’t over-write </a:t>
            </a:r>
            <a:r>
              <a:rPr lang="en-US" sz="1600" dirty="0" err="1" smtClean="0"/>
              <a:t>ASpace</a:t>
            </a:r>
            <a:r>
              <a:rPr lang="en-US" sz="1600" dirty="0" smtClean="0"/>
              <a:t> views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Keep in mind</a:t>
            </a:r>
            <a:endParaRPr lang="en-US" dirty="0"/>
          </a:p>
          <a:p>
            <a:r>
              <a:rPr lang="en-US" sz="2000" dirty="0" smtClean="0"/>
              <a:t>The public UI is being re-written</a:t>
            </a:r>
          </a:p>
          <a:p>
            <a:pPr lvl="1"/>
            <a:r>
              <a:rPr lang="en-US" sz="1600" dirty="0" smtClean="0"/>
              <a:t>Careful of customizations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005137" y="1764632"/>
            <a:ext cx="3897669" cy="1652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AND …….</a:t>
            </a:r>
          </a:p>
          <a:p>
            <a:pPr marL="0" indent="0">
              <a:buNone/>
            </a:pPr>
            <a:endParaRPr lang="en-US" sz="1800" u="sng" dirty="0"/>
          </a:p>
          <a:p>
            <a:pPr marL="0" indent="0">
              <a:buNone/>
            </a:pPr>
            <a:r>
              <a:rPr lang="en-US" sz="1800" u="sng" dirty="0" smtClean="0"/>
              <a:t>Don’t forget TRAINING !!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" name="Picture 9" descr="star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921" y="5834440"/>
            <a:ext cx="470372" cy="4703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32" y="3796153"/>
            <a:ext cx="8661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8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06" y="3696143"/>
            <a:ext cx="8661400" cy="27432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4247" y="220786"/>
            <a:ext cx="6692370" cy="455691"/>
          </a:xfrm>
        </p:spPr>
        <p:txBody>
          <a:bodyPr/>
          <a:lstStyle/>
          <a:p>
            <a:r>
              <a:rPr lang="en-US" dirty="0" smtClean="0">
                <a:solidFill>
                  <a:srgbClr val="002144"/>
                </a:solidFill>
              </a:rPr>
              <a:t>Support</a:t>
            </a:r>
            <a:endParaRPr lang="en-US" dirty="0">
              <a:solidFill>
                <a:srgbClr val="002144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4247" y="891404"/>
            <a:ext cx="8658559" cy="2605775"/>
          </a:xfrm>
        </p:spPr>
        <p:txBody>
          <a:bodyPr>
            <a:normAutofit/>
          </a:bodyPr>
          <a:lstStyle/>
          <a:p>
            <a:r>
              <a:rPr lang="en-US" dirty="0" smtClean="0"/>
              <a:t>System monitoring</a:t>
            </a:r>
          </a:p>
          <a:p>
            <a:r>
              <a:rPr lang="en-US" dirty="0" smtClean="0"/>
              <a:t>Tier 1 / Tier 2 / Tier 3 issues</a:t>
            </a:r>
          </a:p>
          <a:p>
            <a:pPr lvl="1"/>
            <a:r>
              <a:rPr lang="en-US" dirty="0" smtClean="0"/>
              <a:t>Who will address, how quickly, communication</a:t>
            </a:r>
          </a:p>
          <a:p>
            <a:r>
              <a:rPr lang="en-US" dirty="0" smtClean="0"/>
              <a:t>Data backups …..  And recovery plan</a:t>
            </a:r>
          </a:p>
          <a:p>
            <a:pPr lvl="1"/>
            <a:r>
              <a:rPr lang="en-US" dirty="0" smtClean="0"/>
              <a:t>MySQL, </a:t>
            </a:r>
            <a:r>
              <a:rPr lang="en-US" dirty="0" err="1" smtClean="0"/>
              <a:t>Solr</a:t>
            </a:r>
            <a:r>
              <a:rPr lang="en-US" dirty="0" smtClean="0"/>
              <a:t> at a minimum</a:t>
            </a:r>
          </a:p>
          <a:p>
            <a:pPr lvl="1"/>
            <a:r>
              <a:rPr lang="en-US" dirty="0" err="1" smtClean="0"/>
              <a:t>ASpace</a:t>
            </a:r>
            <a:r>
              <a:rPr lang="en-US" dirty="0" smtClean="0"/>
              <a:t> scripts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John Herbert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4642450"/>
            <a:ext cx="4538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LYRASIS Director of Digital Programs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787254"/>
            <a:ext cx="634601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A1A1A"/>
                </a:solidFill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please contact us for more info</a:t>
            </a:r>
            <a:r>
              <a:rPr lang="en-US" dirty="0">
                <a:solidFill>
                  <a:srgbClr val="1A1A1A"/>
                </a:solidFill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.</a:t>
            </a:r>
          </a:p>
          <a:p>
            <a:endParaRPr lang="en-US" dirty="0">
              <a:solidFill>
                <a:srgbClr val="1A1A1A"/>
              </a:solidFill>
              <a:latin typeface="Arial" charset="0"/>
              <a:ea typeface="ＭＳ Ｐゴシック" charset="0"/>
              <a:cs typeface="ＭＳ Ｐゴシック" charset="0"/>
              <a:sym typeface="Roboto Light" charset="0"/>
            </a:endParaRP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Phone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Roboto Medium" charset="0"/>
              </a:rPr>
              <a:t> </a:t>
            </a:r>
            <a:r>
              <a:rPr lang="en-US" sz="2800" b="1" dirty="0" smtClean="0">
                <a:latin typeface="Arial"/>
                <a:ea typeface="ＭＳ Ｐゴシック" charset="0"/>
                <a:cs typeface="Arial"/>
                <a:sym typeface="Roboto Medium" charset="0"/>
              </a:rPr>
              <a:t>800.999.8558 ext. 2909</a:t>
            </a:r>
            <a:endParaRPr lang="en-US" sz="2800" b="1" dirty="0">
              <a:latin typeface="Arial"/>
              <a:ea typeface="ＭＳ Ｐゴシック" charset="0"/>
              <a:cs typeface="Arial"/>
              <a:sym typeface="Roboto Medium" charset="0"/>
            </a:endParaRP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  <a:sym typeface="Roboto Light" charset="0"/>
              </a:rPr>
              <a:t>Email   </a:t>
            </a:r>
            <a:r>
              <a:rPr lang="en-US" sz="2800" b="1" dirty="0" err="1" smtClean="0">
                <a:latin typeface="Arial"/>
                <a:ea typeface="ＭＳ Ｐゴシック" charset="0"/>
                <a:cs typeface="Arial"/>
                <a:sym typeface="Roboto Medium" charset="0"/>
              </a:rPr>
              <a:t>john.herbert@</a:t>
            </a:r>
            <a:r>
              <a:rPr lang="en-US" sz="2800" b="1" dirty="0" err="1">
                <a:latin typeface="Arial"/>
                <a:ea typeface="ＭＳ Ｐゴシック" charset="0"/>
                <a:cs typeface="Arial"/>
                <a:sym typeface="Roboto Medium" charset="0"/>
              </a:rPr>
              <a:t>lyrasis.org</a:t>
            </a:r>
            <a:endParaRPr lang="en-US" sz="2800" b="1" dirty="0">
              <a:latin typeface="Arial"/>
              <a:ea typeface="ＭＳ Ｐゴシック" charset="0"/>
              <a:cs typeface="Arial"/>
              <a:sym typeface="Roboto Medium" charset="0"/>
            </a:endParaRPr>
          </a:p>
          <a:p>
            <a:endParaRPr lang="en-US" b="1" dirty="0">
              <a:latin typeface="Arial"/>
              <a:cs typeface="Arial"/>
            </a:endParaRPr>
          </a:p>
        </p:txBody>
      </p:sp>
      <p:pic>
        <p:nvPicPr>
          <p:cNvPr id="6" name="Picture 5" descr="icon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096" y="3572358"/>
            <a:ext cx="18034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90318" y="3572358"/>
            <a:ext cx="121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wearelyrasis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582496" y="3572358"/>
            <a:ext cx="1216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lyrasis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4168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2506</TotalTime>
  <Words>231</Words>
  <Application>Microsoft Office PowerPoint</Application>
  <PresentationFormat>On-screen Show (4:3)</PresentationFormat>
  <Paragraphs>69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Roboto Light</vt:lpstr>
      <vt:lpstr>Roboto Medium</vt:lpstr>
      <vt:lpstr>Roboto Regular</vt:lpstr>
      <vt:lpstr>Clarity</vt:lpstr>
      <vt:lpstr>Getting On Board   ArchivesSpace Implementation Planning August 22, 2015 </vt:lpstr>
      <vt:lpstr>Join the Community!</vt:lpstr>
      <vt:lpstr>Decisions ……. Decisions</vt:lpstr>
      <vt:lpstr>Software</vt:lpstr>
      <vt:lpstr>Server Setup</vt:lpstr>
      <vt:lpstr>Data Migration</vt:lpstr>
      <vt:lpstr>Theming</vt:lpstr>
      <vt:lpstr>Support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Mitchell</dc:creator>
  <cp:lastModifiedBy>John Herbert</cp:lastModifiedBy>
  <cp:revision>230</cp:revision>
  <dcterms:created xsi:type="dcterms:W3CDTF">2015-07-16T23:50:32Z</dcterms:created>
  <dcterms:modified xsi:type="dcterms:W3CDTF">2015-08-24T16:14:46Z</dcterms:modified>
</cp:coreProperties>
</file>