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0"/>
  </p:notesMasterIdLst>
  <p:sldIdLst>
    <p:sldId id="256" r:id="rId2"/>
    <p:sldId id="303" r:id="rId3"/>
    <p:sldId id="282" r:id="rId4"/>
    <p:sldId id="275" r:id="rId5"/>
    <p:sldId id="278" r:id="rId6"/>
    <p:sldId id="309" r:id="rId7"/>
    <p:sldId id="285" r:id="rId8"/>
    <p:sldId id="268" r:id="rId9"/>
    <p:sldId id="291" r:id="rId10"/>
    <p:sldId id="292" r:id="rId11"/>
    <p:sldId id="286" r:id="rId12"/>
    <p:sldId id="290" r:id="rId13"/>
    <p:sldId id="288" r:id="rId14"/>
    <p:sldId id="305" r:id="rId15"/>
    <p:sldId id="287" r:id="rId16"/>
    <p:sldId id="306" r:id="rId17"/>
    <p:sldId id="284" r:id="rId18"/>
    <p:sldId id="30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2369F"/>
    <a:srgbClr val="FFFFFF"/>
    <a:srgbClr val="F7F7F7"/>
    <a:srgbClr val="CCCCCC"/>
    <a:srgbClr val="DFE402"/>
    <a:srgbClr val="817F5D"/>
    <a:srgbClr val="0E3755"/>
    <a:srgbClr val="F9F9F9"/>
    <a:srgbClr val="E9E9E9"/>
    <a:srgbClr val="D9E9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83" autoAdjust="0"/>
    <p:restoredTop sz="75273" autoAdjust="0"/>
  </p:normalViewPr>
  <p:slideViewPr>
    <p:cSldViewPr snapToGrid="0">
      <p:cViewPr varScale="1">
        <p:scale>
          <a:sx n="67" d="100"/>
          <a:sy n="67" d="100"/>
        </p:scale>
        <p:origin x="125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0F7F12-8502-478A-A288-9C83B8E94563}" type="datetimeFigureOut">
              <a:rPr lang="en-US" smtClean="0"/>
              <a:t>8/21/2015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1F878-262D-4747-8D25-5C4E21D93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8834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1F878-262D-4747-8D25-5C4E21D9332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103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1F878-262D-4747-8D25-5C4E21D9332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8038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1F878-262D-4747-8D25-5C4E21D9332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9766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1F878-262D-4747-8D25-5C4E21D9332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6573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1F878-262D-4747-8D25-5C4E21D9332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8171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1F878-262D-4747-8D25-5C4E21D9332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8472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1F878-262D-4747-8D25-5C4E21D9332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5023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1F878-262D-4747-8D25-5C4E21D9332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424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1F878-262D-4747-8D25-5C4E21D9332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7233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1F878-262D-4747-8D25-5C4E21D9332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6947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1F878-262D-4747-8D25-5C4E21D9332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8170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1F878-262D-4747-8D25-5C4E21D9332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5048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1F878-262D-4747-8D25-5C4E21D9332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6748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1F878-262D-4747-8D25-5C4E21D9332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591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751C2-EEDF-41B8-9B5B-8FC46FB695D5}" type="datetimeFigureOut">
              <a:rPr lang="en-US" smtClean="0"/>
              <a:t>8/21/2015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24886-95B1-431A-B902-954601413F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523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751C2-EEDF-41B8-9B5B-8FC46FB695D5}" type="datetimeFigureOut">
              <a:rPr lang="en-US" smtClean="0"/>
              <a:t>8/21/2015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24886-95B1-431A-B902-954601413F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967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751C2-EEDF-41B8-9B5B-8FC46FB695D5}" type="datetimeFigureOut">
              <a:rPr lang="en-US" smtClean="0"/>
              <a:t>8/21/2015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24886-95B1-431A-B902-954601413F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140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751C2-EEDF-41B8-9B5B-8FC46FB695D5}" type="datetimeFigureOut">
              <a:rPr lang="en-US" smtClean="0"/>
              <a:t>8/21/2015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24886-95B1-431A-B902-954601413F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173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751C2-EEDF-41B8-9B5B-8FC46FB695D5}" type="datetimeFigureOut">
              <a:rPr lang="en-US" smtClean="0"/>
              <a:t>8/21/2015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24886-95B1-431A-B902-954601413F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818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751C2-EEDF-41B8-9B5B-8FC46FB695D5}" type="datetimeFigureOut">
              <a:rPr lang="en-US" smtClean="0"/>
              <a:t>8/21/2015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24886-95B1-431A-B902-954601413F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200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751C2-EEDF-41B8-9B5B-8FC46FB695D5}" type="datetimeFigureOut">
              <a:rPr lang="en-US" smtClean="0"/>
              <a:t>8/21/2015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24886-95B1-431A-B902-954601413F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90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751C2-EEDF-41B8-9B5B-8FC46FB695D5}" type="datetimeFigureOut">
              <a:rPr lang="en-US" smtClean="0"/>
              <a:t>8/21/2015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24886-95B1-431A-B902-954601413F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679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751C2-EEDF-41B8-9B5B-8FC46FB695D5}" type="datetimeFigureOut">
              <a:rPr lang="en-US" smtClean="0"/>
              <a:t>8/21/2015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24886-95B1-431A-B902-954601413F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807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751C2-EEDF-41B8-9B5B-8FC46FB695D5}" type="datetimeFigureOut">
              <a:rPr lang="en-US" smtClean="0"/>
              <a:t>8/21/2015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24886-95B1-431A-B902-954601413F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310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751C2-EEDF-41B8-9B5B-8FC46FB695D5}" type="datetimeFigureOut">
              <a:rPr lang="en-US" smtClean="0"/>
              <a:t>8/21/2015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24886-95B1-431A-B902-954601413F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542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F751C2-EEDF-41B8-9B5B-8FC46FB695D5}" type="datetimeFigureOut">
              <a:rPr lang="en-US" smtClean="0"/>
              <a:t>8/21/2015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324886-95B1-431A-B902-954601413F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245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26" Type="http://schemas.openxmlformats.org/officeDocument/2006/relationships/tags" Target="../tags/tag26.xml"/><Relationship Id="rId39" Type="http://schemas.openxmlformats.org/officeDocument/2006/relationships/tags" Target="../tags/tag39.xml"/><Relationship Id="rId21" Type="http://schemas.openxmlformats.org/officeDocument/2006/relationships/tags" Target="../tags/tag21.xml"/><Relationship Id="rId34" Type="http://schemas.openxmlformats.org/officeDocument/2006/relationships/tags" Target="../tags/tag34.xml"/><Relationship Id="rId42" Type="http://schemas.openxmlformats.org/officeDocument/2006/relationships/tags" Target="../tags/tag42.xml"/><Relationship Id="rId47" Type="http://schemas.openxmlformats.org/officeDocument/2006/relationships/tags" Target="../tags/tag47.xml"/><Relationship Id="rId50" Type="http://schemas.openxmlformats.org/officeDocument/2006/relationships/tags" Target="../tags/tag50.xml"/><Relationship Id="rId55" Type="http://schemas.openxmlformats.org/officeDocument/2006/relationships/tags" Target="../tags/tag55.xml"/><Relationship Id="rId63" Type="http://schemas.openxmlformats.org/officeDocument/2006/relationships/tags" Target="../tags/tag63.xml"/><Relationship Id="rId68" Type="http://schemas.openxmlformats.org/officeDocument/2006/relationships/tags" Target="../tags/tag68.xml"/><Relationship Id="rId76" Type="http://schemas.openxmlformats.org/officeDocument/2006/relationships/tags" Target="../tags/tag76.xml"/><Relationship Id="rId84" Type="http://schemas.openxmlformats.org/officeDocument/2006/relationships/tags" Target="../tags/tag84.xml"/><Relationship Id="rId89" Type="http://schemas.openxmlformats.org/officeDocument/2006/relationships/notesSlide" Target="../notesSlides/notesSlide2.xml"/><Relationship Id="rId7" Type="http://schemas.openxmlformats.org/officeDocument/2006/relationships/tags" Target="../tags/tag7.xml"/><Relationship Id="rId71" Type="http://schemas.openxmlformats.org/officeDocument/2006/relationships/tags" Target="../tags/tag71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9" Type="http://schemas.openxmlformats.org/officeDocument/2006/relationships/tags" Target="../tags/tag29.xml"/><Relationship Id="rId11" Type="http://schemas.openxmlformats.org/officeDocument/2006/relationships/tags" Target="../tags/tag11.xml"/><Relationship Id="rId24" Type="http://schemas.openxmlformats.org/officeDocument/2006/relationships/tags" Target="../tags/tag24.xml"/><Relationship Id="rId32" Type="http://schemas.openxmlformats.org/officeDocument/2006/relationships/tags" Target="../tags/tag32.xml"/><Relationship Id="rId37" Type="http://schemas.openxmlformats.org/officeDocument/2006/relationships/tags" Target="../tags/tag37.xml"/><Relationship Id="rId40" Type="http://schemas.openxmlformats.org/officeDocument/2006/relationships/tags" Target="../tags/tag40.xml"/><Relationship Id="rId45" Type="http://schemas.openxmlformats.org/officeDocument/2006/relationships/tags" Target="../tags/tag45.xml"/><Relationship Id="rId53" Type="http://schemas.openxmlformats.org/officeDocument/2006/relationships/tags" Target="../tags/tag53.xml"/><Relationship Id="rId58" Type="http://schemas.openxmlformats.org/officeDocument/2006/relationships/tags" Target="../tags/tag58.xml"/><Relationship Id="rId66" Type="http://schemas.openxmlformats.org/officeDocument/2006/relationships/tags" Target="../tags/tag66.xml"/><Relationship Id="rId74" Type="http://schemas.openxmlformats.org/officeDocument/2006/relationships/tags" Target="../tags/tag74.xml"/><Relationship Id="rId79" Type="http://schemas.openxmlformats.org/officeDocument/2006/relationships/tags" Target="../tags/tag79.xml"/><Relationship Id="rId87" Type="http://schemas.openxmlformats.org/officeDocument/2006/relationships/tags" Target="../tags/tag87.xml"/><Relationship Id="rId5" Type="http://schemas.openxmlformats.org/officeDocument/2006/relationships/tags" Target="../tags/tag5.xml"/><Relationship Id="rId61" Type="http://schemas.openxmlformats.org/officeDocument/2006/relationships/tags" Target="../tags/tag61.xml"/><Relationship Id="rId82" Type="http://schemas.openxmlformats.org/officeDocument/2006/relationships/tags" Target="../tags/tag82.xml"/><Relationship Id="rId19" Type="http://schemas.openxmlformats.org/officeDocument/2006/relationships/tags" Target="../tags/tag19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30" Type="http://schemas.openxmlformats.org/officeDocument/2006/relationships/tags" Target="../tags/tag30.xml"/><Relationship Id="rId35" Type="http://schemas.openxmlformats.org/officeDocument/2006/relationships/tags" Target="../tags/tag35.xml"/><Relationship Id="rId43" Type="http://schemas.openxmlformats.org/officeDocument/2006/relationships/tags" Target="../tags/tag43.xml"/><Relationship Id="rId48" Type="http://schemas.openxmlformats.org/officeDocument/2006/relationships/tags" Target="../tags/tag48.xml"/><Relationship Id="rId56" Type="http://schemas.openxmlformats.org/officeDocument/2006/relationships/tags" Target="../tags/tag56.xml"/><Relationship Id="rId64" Type="http://schemas.openxmlformats.org/officeDocument/2006/relationships/tags" Target="../tags/tag64.xml"/><Relationship Id="rId69" Type="http://schemas.openxmlformats.org/officeDocument/2006/relationships/tags" Target="../tags/tag69.xml"/><Relationship Id="rId77" Type="http://schemas.openxmlformats.org/officeDocument/2006/relationships/tags" Target="../tags/tag77.xml"/><Relationship Id="rId8" Type="http://schemas.openxmlformats.org/officeDocument/2006/relationships/tags" Target="../tags/tag8.xml"/><Relationship Id="rId51" Type="http://schemas.openxmlformats.org/officeDocument/2006/relationships/tags" Target="../tags/tag51.xml"/><Relationship Id="rId72" Type="http://schemas.openxmlformats.org/officeDocument/2006/relationships/tags" Target="../tags/tag72.xml"/><Relationship Id="rId80" Type="http://schemas.openxmlformats.org/officeDocument/2006/relationships/tags" Target="../tags/tag80.xml"/><Relationship Id="rId85" Type="http://schemas.openxmlformats.org/officeDocument/2006/relationships/tags" Target="../tags/tag85.xml"/><Relationship Id="rId3" Type="http://schemas.openxmlformats.org/officeDocument/2006/relationships/tags" Target="../tags/tag3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33" Type="http://schemas.openxmlformats.org/officeDocument/2006/relationships/tags" Target="../tags/tag33.xml"/><Relationship Id="rId38" Type="http://schemas.openxmlformats.org/officeDocument/2006/relationships/tags" Target="../tags/tag38.xml"/><Relationship Id="rId46" Type="http://schemas.openxmlformats.org/officeDocument/2006/relationships/tags" Target="../tags/tag46.xml"/><Relationship Id="rId59" Type="http://schemas.openxmlformats.org/officeDocument/2006/relationships/tags" Target="../tags/tag59.xml"/><Relationship Id="rId67" Type="http://schemas.openxmlformats.org/officeDocument/2006/relationships/tags" Target="../tags/tag67.xml"/><Relationship Id="rId20" Type="http://schemas.openxmlformats.org/officeDocument/2006/relationships/tags" Target="../tags/tag20.xml"/><Relationship Id="rId41" Type="http://schemas.openxmlformats.org/officeDocument/2006/relationships/tags" Target="../tags/tag41.xml"/><Relationship Id="rId54" Type="http://schemas.openxmlformats.org/officeDocument/2006/relationships/tags" Target="../tags/tag54.xml"/><Relationship Id="rId62" Type="http://schemas.openxmlformats.org/officeDocument/2006/relationships/tags" Target="../tags/tag62.xml"/><Relationship Id="rId70" Type="http://schemas.openxmlformats.org/officeDocument/2006/relationships/tags" Target="../tags/tag70.xml"/><Relationship Id="rId75" Type="http://schemas.openxmlformats.org/officeDocument/2006/relationships/tags" Target="../tags/tag75.xml"/><Relationship Id="rId83" Type="http://schemas.openxmlformats.org/officeDocument/2006/relationships/tags" Target="../tags/tag83.xml"/><Relationship Id="rId88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36" Type="http://schemas.openxmlformats.org/officeDocument/2006/relationships/tags" Target="../tags/tag36.xml"/><Relationship Id="rId49" Type="http://schemas.openxmlformats.org/officeDocument/2006/relationships/tags" Target="../tags/tag49.xml"/><Relationship Id="rId57" Type="http://schemas.openxmlformats.org/officeDocument/2006/relationships/tags" Target="../tags/tag57.xml"/><Relationship Id="rId10" Type="http://schemas.openxmlformats.org/officeDocument/2006/relationships/tags" Target="../tags/tag10.xml"/><Relationship Id="rId31" Type="http://schemas.openxmlformats.org/officeDocument/2006/relationships/tags" Target="../tags/tag31.xml"/><Relationship Id="rId44" Type="http://schemas.openxmlformats.org/officeDocument/2006/relationships/tags" Target="../tags/tag44.xml"/><Relationship Id="rId52" Type="http://schemas.openxmlformats.org/officeDocument/2006/relationships/tags" Target="../tags/tag52.xml"/><Relationship Id="rId60" Type="http://schemas.openxmlformats.org/officeDocument/2006/relationships/tags" Target="../tags/tag60.xml"/><Relationship Id="rId65" Type="http://schemas.openxmlformats.org/officeDocument/2006/relationships/tags" Target="../tags/tag65.xml"/><Relationship Id="rId73" Type="http://schemas.openxmlformats.org/officeDocument/2006/relationships/tags" Target="../tags/tag73.xml"/><Relationship Id="rId78" Type="http://schemas.openxmlformats.org/officeDocument/2006/relationships/tags" Target="../tags/tag78.xml"/><Relationship Id="rId81" Type="http://schemas.openxmlformats.org/officeDocument/2006/relationships/tags" Target="../tags/tag81.xml"/><Relationship Id="rId86" Type="http://schemas.openxmlformats.org/officeDocument/2006/relationships/tags" Target="../tags/tag8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2585" y="266335"/>
            <a:ext cx="10826870" cy="2387600"/>
          </a:xfrm>
        </p:spPr>
        <p:txBody>
          <a:bodyPr>
            <a:noAutofit/>
          </a:bodyPr>
          <a:lstStyle/>
          <a:p>
            <a:pPr algn="l"/>
            <a:r>
              <a:rPr lang="en-US" sz="8400" dirty="0" smtClean="0">
                <a:solidFill>
                  <a:schemeClr val="bg1"/>
                </a:solidFill>
                <a:latin typeface="Corbel" panose="020B0503020204020204" pitchFamily="34" charset="0"/>
              </a:rPr>
              <a:t>ArchivesSpace @ Yale</a:t>
            </a:r>
            <a:br>
              <a:rPr lang="en-US" sz="8400" dirty="0" smtClean="0">
                <a:solidFill>
                  <a:schemeClr val="bg1"/>
                </a:solidFill>
                <a:latin typeface="Corbel" panose="020B0503020204020204" pitchFamily="34" charset="0"/>
              </a:rPr>
            </a:br>
            <a:r>
              <a:rPr lang="en-US" sz="8400" dirty="0" smtClean="0">
                <a:solidFill>
                  <a:schemeClr val="bg1"/>
                </a:solidFill>
                <a:latin typeface="Corbel" panose="020B0503020204020204" pitchFamily="34" charset="0"/>
              </a:rPr>
              <a:t>+5 Recommendations</a:t>
            </a:r>
            <a:endParaRPr lang="en-US" sz="8400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0395" y="2901653"/>
            <a:ext cx="9893030" cy="1655762"/>
          </a:xfrm>
        </p:spPr>
        <p:txBody>
          <a:bodyPr>
            <a:normAutofit/>
          </a:bodyPr>
          <a:lstStyle/>
          <a:p>
            <a:r>
              <a:rPr lang="en-US" sz="3000" dirty="0" smtClean="0">
                <a:solidFill>
                  <a:schemeClr val="bg1"/>
                </a:solidFill>
                <a:latin typeface="Corbel" panose="020B0503020204020204" pitchFamily="34" charset="0"/>
              </a:rPr>
              <a:t>Mark Custer, 2015, Inaugural ArchivesSpace Member Meeting</a:t>
            </a:r>
            <a:endParaRPr lang="en-US" sz="3000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5340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03"/>
            <a:ext cx="12192000" cy="6848593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980537" y="112143"/>
            <a:ext cx="1132935" cy="6890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7200" spc="110" dirty="0">
                <a:solidFill>
                  <a:srgbClr val="0E3755"/>
                </a:solidFill>
                <a:latin typeface="Corbel" panose="020B0503020204020204" pitchFamily="34" charset="0"/>
              </a:rPr>
              <a:t>2</a:t>
            </a:r>
            <a:r>
              <a:rPr lang="en-US" sz="7200" spc="110" dirty="0" smtClean="0">
                <a:solidFill>
                  <a:srgbClr val="0E3755"/>
                </a:solidFill>
                <a:latin typeface="Corbel" panose="020B0503020204020204" pitchFamily="34" charset="0"/>
              </a:rPr>
              <a:t>:</a:t>
            </a:r>
            <a:endParaRPr lang="en-US" sz="7200" spc="110" dirty="0">
              <a:solidFill>
                <a:srgbClr val="0E3755"/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0791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83410" y="852930"/>
            <a:ext cx="11208590" cy="1321575"/>
          </a:xfrm>
        </p:spPr>
        <p:txBody>
          <a:bodyPr>
            <a:noAutofit/>
          </a:bodyPr>
          <a:lstStyle/>
          <a:p>
            <a:pPr algn="l"/>
            <a:r>
              <a:rPr lang="en-US" sz="8000" dirty="0" smtClean="0">
                <a:solidFill>
                  <a:schemeClr val="bg1"/>
                </a:solidFill>
                <a:latin typeface="Corbel" panose="020B0503020204020204" pitchFamily="34" charset="0"/>
              </a:rPr>
              <a:t/>
            </a:r>
            <a:br>
              <a:rPr lang="en-US" sz="8000" dirty="0" smtClean="0">
                <a:solidFill>
                  <a:schemeClr val="bg1"/>
                </a:solidFill>
                <a:latin typeface="Corbel" panose="020B0503020204020204" pitchFamily="34" charset="0"/>
              </a:rPr>
            </a:br>
            <a:r>
              <a:rPr lang="en-US" sz="8000" dirty="0" smtClean="0">
                <a:solidFill>
                  <a:schemeClr val="bg1"/>
                </a:solidFill>
                <a:latin typeface="Corbel" panose="020B0503020204020204" pitchFamily="34" charset="0"/>
              </a:rPr>
              <a:t>Get Training</a:t>
            </a:r>
            <a:endParaRPr lang="en-US" sz="8000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980537" y="112143"/>
            <a:ext cx="1132935" cy="6890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7200" spc="110" dirty="0">
                <a:solidFill>
                  <a:schemeClr val="bg1"/>
                </a:solidFill>
                <a:latin typeface="Corbel" panose="020B0503020204020204" pitchFamily="34" charset="0"/>
              </a:rPr>
              <a:t>3</a:t>
            </a:r>
            <a:r>
              <a:rPr lang="en-US" sz="7200" spc="110" dirty="0" smtClean="0">
                <a:solidFill>
                  <a:schemeClr val="bg1"/>
                </a:solidFill>
                <a:latin typeface="Corbel" panose="020B0503020204020204" pitchFamily="34" charset="0"/>
              </a:rPr>
              <a:t>:</a:t>
            </a:r>
            <a:endParaRPr lang="en-US" sz="7200" spc="110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484" y="2226260"/>
            <a:ext cx="7510932" cy="4444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488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980537" y="112143"/>
            <a:ext cx="1132935" cy="6890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7200" spc="110" dirty="0">
                <a:solidFill>
                  <a:srgbClr val="0E3755"/>
                </a:solidFill>
                <a:latin typeface="Corbel" panose="020B0503020204020204" pitchFamily="34" charset="0"/>
              </a:rPr>
              <a:t>3</a:t>
            </a:r>
            <a:r>
              <a:rPr lang="en-US" sz="7200" spc="110" dirty="0" smtClean="0">
                <a:solidFill>
                  <a:srgbClr val="0E3755"/>
                </a:solidFill>
                <a:latin typeface="Corbel" panose="020B0503020204020204" pitchFamily="34" charset="0"/>
              </a:rPr>
              <a:t>:</a:t>
            </a:r>
            <a:endParaRPr lang="en-US" sz="7200" spc="110" dirty="0">
              <a:solidFill>
                <a:srgbClr val="0E3755"/>
              </a:solidFill>
              <a:latin typeface="Corbel" panose="020B0503020204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511" y="0"/>
            <a:ext cx="8755669" cy="6842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680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83410" y="852930"/>
            <a:ext cx="11208590" cy="2416479"/>
          </a:xfrm>
        </p:spPr>
        <p:txBody>
          <a:bodyPr>
            <a:noAutofit/>
          </a:bodyPr>
          <a:lstStyle/>
          <a:p>
            <a:pPr algn="l"/>
            <a:r>
              <a:rPr lang="en-US" sz="8000" dirty="0" smtClean="0">
                <a:solidFill>
                  <a:schemeClr val="bg1"/>
                </a:solidFill>
                <a:latin typeface="Corbel" panose="020B0503020204020204" pitchFamily="34" charset="0"/>
              </a:rPr>
              <a:t>Engage with the Community</a:t>
            </a:r>
            <a:endParaRPr lang="en-US" sz="8000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980537" y="112143"/>
            <a:ext cx="1132935" cy="6890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7200" spc="110" dirty="0">
                <a:solidFill>
                  <a:schemeClr val="bg1"/>
                </a:solidFill>
                <a:latin typeface="Corbel" panose="020B0503020204020204" pitchFamily="34" charset="0"/>
              </a:rPr>
              <a:t>4</a:t>
            </a:r>
            <a:r>
              <a:rPr lang="en-US" sz="7200" spc="110" dirty="0" smtClean="0">
                <a:solidFill>
                  <a:schemeClr val="bg1"/>
                </a:solidFill>
                <a:latin typeface="Corbel" panose="020B0503020204020204" pitchFamily="34" charset="0"/>
              </a:rPr>
              <a:t>:</a:t>
            </a:r>
            <a:endParaRPr lang="en-US" sz="7200" spc="110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562" y="2043182"/>
            <a:ext cx="2595589" cy="4814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939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980537" y="112143"/>
            <a:ext cx="1132935" cy="6890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7200" spc="110" dirty="0">
                <a:solidFill>
                  <a:srgbClr val="0E3755"/>
                </a:solidFill>
                <a:latin typeface="Corbel" panose="020B0503020204020204" pitchFamily="34" charset="0"/>
              </a:rPr>
              <a:t>4</a:t>
            </a:r>
            <a:r>
              <a:rPr lang="en-US" sz="7200" spc="110" dirty="0" smtClean="0">
                <a:solidFill>
                  <a:srgbClr val="0E3755"/>
                </a:solidFill>
                <a:latin typeface="Corbel" panose="020B0503020204020204" pitchFamily="34" charset="0"/>
              </a:rPr>
              <a:t>:</a:t>
            </a:r>
            <a:endParaRPr lang="en-US" sz="7200" spc="110" dirty="0">
              <a:solidFill>
                <a:srgbClr val="0E3755"/>
              </a:solidFill>
              <a:latin typeface="Corbel" panose="020B0503020204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2741" y="801175"/>
            <a:ext cx="8283658" cy="6005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73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83410" y="852930"/>
            <a:ext cx="11208590" cy="2416479"/>
          </a:xfrm>
        </p:spPr>
        <p:txBody>
          <a:bodyPr>
            <a:noAutofit/>
          </a:bodyPr>
          <a:lstStyle/>
          <a:p>
            <a:pPr algn="l"/>
            <a:r>
              <a:rPr lang="en-US" sz="8000" dirty="0" smtClean="0">
                <a:solidFill>
                  <a:schemeClr val="bg1"/>
                </a:solidFill>
                <a:latin typeface="Corbel" panose="020B0503020204020204" pitchFamily="34" charset="0"/>
              </a:rPr>
              <a:t>Evaluate Early, Evaluate Again</a:t>
            </a:r>
            <a:endParaRPr lang="en-US" sz="8000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980537" y="112143"/>
            <a:ext cx="1132935" cy="6890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7200" spc="110" dirty="0">
                <a:solidFill>
                  <a:schemeClr val="bg1"/>
                </a:solidFill>
                <a:latin typeface="Corbel" panose="020B0503020204020204" pitchFamily="34" charset="0"/>
              </a:rPr>
              <a:t>5</a:t>
            </a:r>
            <a:r>
              <a:rPr lang="en-US" sz="7200" spc="110" dirty="0" smtClean="0">
                <a:solidFill>
                  <a:schemeClr val="bg1"/>
                </a:solidFill>
                <a:latin typeface="Corbel" panose="020B0503020204020204" pitchFamily="34" charset="0"/>
              </a:rPr>
              <a:t>:</a:t>
            </a:r>
            <a:endParaRPr lang="en-US" sz="7200" spc="110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316" y="2449900"/>
            <a:ext cx="6416765" cy="4106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42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980537" y="112143"/>
            <a:ext cx="1132935" cy="6890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7200" spc="110" dirty="0">
                <a:solidFill>
                  <a:srgbClr val="0E3755"/>
                </a:solidFill>
                <a:latin typeface="Corbel" panose="020B0503020204020204" pitchFamily="34" charset="0"/>
              </a:rPr>
              <a:t>5</a:t>
            </a:r>
            <a:r>
              <a:rPr lang="en-US" sz="7200" spc="110" dirty="0" smtClean="0">
                <a:solidFill>
                  <a:srgbClr val="0E3755"/>
                </a:solidFill>
                <a:latin typeface="Corbel" panose="020B0503020204020204" pitchFamily="34" charset="0"/>
              </a:rPr>
              <a:t>:</a:t>
            </a:r>
            <a:endParaRPr lang="en-US" sz="7200" spc="110" dirty="0">
              <a:solidFill>
                <a:srgbClr val="0E3755"/>
              </a:solidFill>
              <a:latin typeface="Corbel" panose="020B0503020204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327" y="993122"/>
            <a:ext cx="8627393" cy="571179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926330" y="6275070"/>
            <a:ext cx="5303520" cy="457200"/>
          </a:xfrm>
          <a:prstGeom prst="rect">
            <a:avLst/>
          </a:prstGeom>
          <a:noFill/>
          <a:ln w="508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own Arrow 2"/>
          <p:cNvSpPr/>
          <p:nvPr/>
        </p:nvSpPr>
        <p:spPr>
          <a:xfrm>
            <a:off x="7240905" y="5029200"/>
            <a:ext cx="674370" cy="1005840"/>
          </a:xfrm>
          <a:prstGeom prst="downArrow">
            <a:avLst/>
          </a:prstGeom>
          <a:solidFill>
            <a:srgbClr val="C0000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021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347615"/>
            <a:ext cx="11353800" cy="1344025"/>
          </a:xfrm>
        </p:spPr>
        <p:txBody>
          <a:bodyPr>
            <a:noAutofit/>
          </a:bodyPr>
          <a:lstStyle/>
          <a:p>
            <a:pPr algn="l"/>
            <a:r>
              <a:rPr lang="en-US" sz="8400" dirty="0" smtClean="0">
                <a:solidFill>
                  <a:schemeClr val="bg1"/>
                </a:solidFill>
                <a:latin typeface="Corbel" panose="020B0503020204020204" pitchFamily="34" charset="0"/>
              </a:rPr>
              <a:t>Comics</a:t>
            </a:r>
            <a:endParaRPr lang="en-US" sz="8400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Corbel" panose="020B0503020204020204" pitchFamily="34" charset="0"/>
              </a:rPr>
              <a:t>Slide 05:</a:t>
            </a:r>
            <a:r>
              <a:rPr lang="en-US" sz="2000" dirty="0">
                <a:solidFill>
                  <a:schemeClr val="bg1"/>
                </a:solidFill>
                <a:latin typeface="Corbel" panose="020B0503020204020204" pitchFamily="34" charset="0"/>
              </a:rPr>
              <a:t>	http://</a:t>
            </a:r>
            <a:r>
              <a:rPr lang="en-US" sz="2000" dirty="0" smtClean="0">
                <a:solidFill>
                  <a:schemeClr val="bg1"/>
                </a:solidFill>
                <a:latin typeface="Corbel" panose="020B0503020204020204" pitchFamily="34" charset="0"/>
              </a:rPr>
              <a:t>xkcd.com/1562/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Corbel" panose="020B0503020204020204" pitchFamily="34" charset="0"/>
              </a:rPr>
              <a:t>Slide </a:t>
            </a:r>
            <a:r>
              <a:rPr lang="en-US" sz="2000" dirty="0" smtClean="0">
                <a:solidFill>
                  <a:schemeClr val="bg1"/>
                </a:solidFill>
                <a:latin typeface="Corbel" panose="020B0503020204020204" pitchFamily="34" charset="0"/>
              </a:rPr>
              <a:t>07:</a:t>
            </a:r>
            <a:r>
              <a:rPr lang="en-US" sz="2000" dirty="0">
                <a:solidFill>
                  <a:schemeClr val="bg1"/>
                </a:solidFill>
                <a:latin typeface="Corbel" panose="020B0503020204020204" pitchFamily="34" charset="0"/>
              </a:rPr>
              <a:t>	http://xkcd.com/726/</a:t>
            </a:r>
            <a:endParaRPr lang="en-US" sz="2000" dirty="0" smtClean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Corbel" panose="020B0503020204020204" pitchFamily="34" charset="0"/>
              </a:rPr>
              <a:t>Slide </a:t>
            </a:r>
            <a:r>
              <a:rPr lang="en-US" sz="2000" dirty="0" smtClean="0">
                <a:solidFill>
                  <a:schemeClr val="bg1"/>
                </a:solidFill>
                <a:latin typeface="Corbel" panose="020B0503020204020204" pitchFamily="34" charset="0"/>
              </a:rPr>
              <a:t>11:</a:t>
            </a:r>
            <a:r>
              <a:rPr lang="en-US" sz="2000" dirty="0">
                <a:solidFill>
                  <a:schemeClr val="bg1"/>
                </a:solidFill>
                <a:latin typeface="Corbel" panose="020B0503020204020204" pitchFamily="34" charset="0"/>
              </a:rPr>
              <a:t>	http://xkcd.com/530/</a:t>
            </a:r>
            <a:endParaRPr lang="en-US" sz="2000" dirty="0" smtClean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Corbel" panose="020B0503020204020204" pitchFamily="34" charset="0"/>
              </a:rPr>
              <a:t>Slide </a:t>
            </a:r>
            <a:r>
              <a:rPr lang="en-US" sz="2000" dirty="0" smtClean="0">
                <a:solidFill>
                  <a:schemeClr val="bg1"/>
                </a:solidFill>
                <a:latin typeface="Corbel" panose="020B0503020204020204" pitchFamily="34" charset="0"/>
              </a:rPr>
              <a:t>13: </a:t>
            </a:r>
            <a:r>
              <a:rPr lang="en-US" sz="2000" dirty="0">
                <a:solidFill>
                  <a:schemeClr val="bg1"/>
                </a:solidFill>
                <a:latin typeface="Corbel" panose="020B0503020204020204" pitchFamily="34" charset="0"/>
              </a:rPr>
              <a:t>	http://</a:t>
            </a:r>
            <a:r>
              <a:rPr lang="en-US" sz="2000" dirty="0" smtClean="0">
                <a:solidFill>
                  <a:schemeClr val="bg1"/>
                </a:solidFill>
                <a:latin typeface="Corbel" panose="020B0503020204020204" pitchFamily="34" charset="0"/>
              </a:rPr>
              <a:t>xkcd.com/934/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Corbel" panose="020B0503020204020204" pitchFamily="34" charset="0"/>
              </a:rPr>
              <a:t>Slide </a:t>
            </a:r>
            <a:r>
              <a:rPr lang="en-US" sz="2000" dirty="0" smtClean="0">
                <a:solidFill>
                  <a:schemeClr val="bg1"/>
                </a:solidFill>
                <a:latin typeface="Corbel" panose="020B0503020204020204" pitchFamily="34" charset="0"/>
              </a:rPr>
              <a:t>15:</a:t>
            </a:r>
            <a:r>
              <a:rPr lang="en-US" sz="2000" dirty="0">
                <a:solidFill>
                  <a:schemeClr val="bg1"/>
                </a:solidFill>
                <a:latin typeface="Corbel" panose="020B0503020204020204" pitchFamily="34" charset="0"/>
              </a:rPr>
              <a:t>	http://xkcd.com/605/</a:t>
            </a:r>
          </a:p>
        </p:txBody>
      </p:sp>
    </p:spTree>
    <p:extLst>
      <p:ext uri="{BB962C8B-B14F-4D97-AF65-F5344CB8AC3E}">
        <p14:creationId xmlns:p14="http://schemas.microsoft.com/office/powerpoint/2010/main" val="270221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347615"/>
            <a:ext cx="11353800" cy="1344025"/>
          </a:xfrm>
        </p:spPr>
        <p:txBody>
          <a:bodyPr>
            <a:noAutofit/>
          </a:bodyPr>
          <a:lstStyle/>
          <a:p>
            <a:pPr algn="l"/>
            <a:r>
              <a:rPr lang="en-US" sz="8400" dirty="0" smtClean="0">
                <a:solidFill>
                  <a:schemeClr val="bg1"/>
                </a:solidFill>
                <a:latin typeface="Corbel" panose="020B0503020204020204" pitchFamily="34" charset="0"/>
              </a:rPr>
              <a:t>Questions?</a:t>
            </a:r>
            <a:endParaRPr lang="en-US" sz="8400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Corbel" panose="020B0503020204020204" pitchFamily="34" charset="0"/>
              </a:rPr>
              <a:t>http://campuspress.yale.edu/yalearchivesspace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Corbel" panose="020B0503020204020204" pitchFamily="34" charset="0"/>
              </a:rPr>
              <a:t>https://github.com/YaleArchivesSpace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Corbel" panose="020B0503020204020204" pitchFamily="34" charset="0"/>
              </a:rPr>
              <a:t>http://yale.v1.libguides.com/yalearchivesspace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Corbel" panose="020B0503020204020204" pitchFamily="34" charset="0"/>
              </a:rPr>
              <a:t>email: mark.custer@yale.edu</a:t>
            </a:r>
            <a:endParaRPr lang="en-US" sz="2000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1584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OTLSHAPE_M_6a283b367375415b92b0e5fc4e16a0cc_Connector1"/>
          <p:cNvCxnSpPr/>
          <p:nvPr>
            <p:custDataLst>
              <p:tags r:id="rId1"/>
            </p:custDataLst>
          </p:nvPr>
        </p:nvCxnSpPr>
        <p:spPr>
          <a:xfrm>
            <a:off x="7069667" y="2287067"/>
            <a:ext cx="0" cy="411560"/>
          </a:xfrm>
          <a:prstGeom prst="line">
            <a:avLst/>
          </a:prstGeom>
          <a:ln w="9525" cap="flat" cmpd="sng" algn="ctr">
            <a:solidFill>
              <a:schemeClr val="accent4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OTLSHAPE_M_52743de8bb6d4044896f473898fe9da7_Connector1"/>
          <p:cNvCxnSpPr/>
          <p:nvPr>
            <p:custDataLst>
              <p:tags r:id="rId2"/>
            </p:custDataLst>
          </p:nvPr>
        </p:nvCxnSpPr>
        <p:spPr>
          <a:xfrm>
            <a:off x="1797841" y="2309323"/>
            <a:ext cx="0" cy="605327"/>
          </a:xfrm>
          <a:prstGeom prst="line">
            <a:avLst/>
          </a:prstGeom>
          <a:ln w="9525" cap="flat" cmpd="sng" algn="ctr">
            <a:solidFill>
              <a:srgbClr val="087FC3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OTLSHAPE_M_a58f29487c0343c08abcf41913e40cae_Connector1"/>
          <p:cNvCxnSpPr/>
          <p:nvPr>
            <p:custDataLst>
              <p:tags r:id="rId3"/>
            </p:custDataLst>
          </p:nvPr>
        </p:nvCxnSpPr>
        <p:spPr>
          <a:xfrm>
            <a:off x="984305" y="1847760"/>
            <a:ext cx="0" cy="1066890"/>
          </a:xfrm>
          <a:prstGeom prst="line">
            <a:avLst/>
          </a:prstGeom>
          <a:ln w="9525" cap="flat" cmpd="sng" algn="ctr">
            <a:solidFill>
              <a:srgbClr val="0072BC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TLSHAPE_TB_00000000000000000000000000000000_LeftEndCaps"/>
          <p:cNvSpPr txBox="1"/>
          <p:nvPr>
            <p:custDataLst>
              <p:tags r:id="rId4"/>
            </p:custDataLst>
          </p:nvPr>
        </p:nvSpPr>
        <p:spPr>
          <a:xfrm>
            <a:off x="151457" y="2951261"/>
            <a:ext cx="535613" cy="30777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2000" b="1" spc="-36" dirty="0" smtClean="0">
                <a:solidFill>
                  <a:srgbClr val="0E3755"/>
                </a:solidFill>
                <a:latin typeface="Corbel" panose="020B0503020204020204" pitchFamily="34" charset="0"/>
              </a:rPr>
              <a:t>2013</a:t>
            </a:r>
            <a:endParaRPr lang="en-US" sz="2000" b="1" spc="-36" dirty="0">
              <a:solidFill>
                <a:srgbClr val="0E3755"/>
              </a:solidFill>
              <a:latin typeface="Corbel" panose="020B0503020204020204" pitchFamily="34" charset="0"/>
            </a:endParaRPr>
          </a:p>
        </p:txBody>
      </p:sp>
      <p:sp>
        <p:nvSpPr>
          <p:cNvPr id="12" name="OTLSHAPE_TB_00000000000000000000000000000000_ScaleContainer"/>
          <p:cNvSpPr/>
          <p:nvPr>
            <p:custDataLst>
              <p:tags r:id="rId5"/>
            </p:custDataLst>
          </p:nvPr>
        </p:nvSpPr>
        <p:spPr>
          <a:xfrm>
            <a:off x="822960" y="2914650"/>
            <a:ext cx="10620462" cy="381000"/>
          </a:xfrm>
          <a:prstGeom prst="roundRect">
            <a:avLst>
              <a:gd name="adj" fmla="val 100000"/>
            </a:avLst>
          </a:prstGeom>
          <a:solidFill>
            <a:srgbClr val="0E3755"/>
          </a:solidFill>
          <a:ln w="12700" cap="flat" cmpd="sng" algn="ctr">
            <a:noFill/>
            <a:prstDash val="solid"/>
            <a:miter lim="800000"/>
          </a:ln>
          <a:effectLst>
            <a:reflection blurRad="6350" stA="50000" endA="300" endPos="55500" dist="50800" dir="5400000" sy="-100000" algn="bl" rotWithShape="0"/>
          </a:effectLst>
          <a:scene3d>
            <a:camera prst="orthographicFront"/>
            <a:lightRig rig="threePt" dir="t">
              <a:rot lat="0" lon="0" rev="8700000"/>
            </a:lightRig>
          </a:scene3d>
          <a:sp3d>
            <a:bevelT w="165100" h="19050"/>
          </a:sp3d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TLSHAPE_TB_00000000000000000000000000000000_TimescaleInterval1"/>
          <p:cNvSpPr txBox="1"/>
          <p:nvPr>
            <p:custDataLst>
              <p:tags r:id="rId6"/>
            </p:custDataLst>
          </p:nvPr>
        </p:nvSpPr>
        <p:spPr>
          <a:xfrm>
            <a:off x="1725930" y="3008376"/>
            <a:ext cx="279400" cy="1860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US" sz="1200" spc="-18" dirty="0" smtClean="0">
                <a:solidFill>
                  <a:schemeClr val="lt2"/>
                </a:solidFill>
                <a:latin typeface="Calibri" panose="020F0502020204030204" pitchFamily="34" charset="0"/>
              </a:rPr>
              <a:t>May</a:t>
            </a:r>
            <a:endParaRPr lang="en-US" sz="1200" spc="-18" dirty="0">
              <a:solidFill>
                <a:schemeClr val="lt2"/>
              </a:solidFill>
              <a:latin typeface="Calibri" panose="020F0502020204030204" pitchFamily="34" charset="0"/>
            </a:endParaRPr>
          </a:p>
        </p:txBody>
      </p:sp>
      <p:cxnSp>
        <p:nvCxnSpPr>
          <p:cNvPr id="14" name="OTLSHAPE_TB_00000000000000000000000000000000_Separator1"/>
          <p:cNvCxnSpPr/>
          <p:nvPr>
            <p:custDataLst>
              <p:tags r:id="rId7"/>
            </p:custDataLst>
          </p:nvPr>
        </p:nvCxnSpPr>
        <p:spPr>
          <a:xfrm>
            <a:off x="2032254" y="2978150"/>
            <a:ext cx="0" cy="254000"/>
          </a:xfrm>
          <a:prstGeom prst="line">
            <a:avLst/>
          </a:prstGeom>
          <a:ln w="6350" cap="flat" cmpd="sng" algn="ctr">
            <a:solidFill>
              <a:schemeClr val="lt2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TLSHAPE_TB_00000000000000000000000000000000_TimescaleInterval2"/>
          <p:cNvSpPr txBox="1"/>
          <p:nvPr>
            <p:custDataLst>
              <p:tags r:id="rId8"/>
            </p:custDataLst>
          </p:nvPr>
        </p:nvSpPr>
        <p:spPr>
          <a:xfrm>
            <a:off x="2141348" y="3008376"/>
            <a:ext cx="215900" cy="1860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US" sz="1200" spc="-18" dirty="0" smtClean="0">
                <a:solidFill>
                  <a:schemeClr val="lt2"/>
                </a:solidFill>
                <a:latin typeface="Calibri" panose="020F0502020204030204" pitchFamily="34" charset="0"/>
              </a:rPr>
              <a:t>Jun</a:t>
            </a:r>
            <a:endParaRPr lang="en-US" sz="1200" spc="-18" dirty="0">
              <a:solidFill>
                <a:schemeClr val="lt2"/>
              </a:solidFill>
              <a:latin typeface="Calibri" panose="020F0502020204030204" pitchFamily="34" charset="0"/>
            </a:endParaRPr>
          </a:p>
        </p:txBody>
      </p:sp>
      <p:cxnSp>
        <p:nvCxnSpPr>
          <p:cNvPr id="16" name="OTLSHAPE_TB_00000000000000000000000000000000_Separator2"/>
          <p:cNvCxnSpPr/>
          <p:nvPr>
            <p:custDataLst>
              <p:tags r:id="rId9"/>
            </p:custDataLst>
          </p:nvPr>
        </p:nvCxnSpPr>
        <p:spPr>
          <a:xfrm>
            <a:off x="2404872" y="2978149"/>
            <a:ext cx="0" cy="254000"/>
          </a:xfrm>
          <a:prstGeom prst="line">
            <a:avLst/>
          </a:prstGeom>
          <a:ln w="6350" cap="flat" cmpd="sng" algn="ctr">
            <a:solidFill>
              <a:schemeClr val="lt2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TLSHAPE_TB_00000000000000000000000000000000_TimescaleInterval6"/>
          <p:cNvSpPr txBox="1"/>
          <p:nvPr>
            <p:custDataLst>
              <p:tags r:id="rId10"/>
            </p:custDataLst>
          </p:nvPr>
        </p:nvSpPr>
        <p:spPr>
          <a:xfrm>
            <a:off x="3611549" y="3008376"/>
            <a:ext cx="228600" cy="1860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US" sz="1200" spc="-22" dirty="0" smtClean="0">
                <a:solidFill>
                  <a:schemeClr val="lt2"/>
                </a:solidFill>
                <a:latin typeface="Calibri" panose="020F0502020204030204" pitchFamily="34" charset="0"/>
              </a:rPr>
              <a:t>Oct</a:t>
            </a:r>
            <a:endParaRPr lang="en-US" sz="1200" spc="-22" dirty="0">
              <a:solidFill>
                <a:schemeClr val="lt2"/>
              </a:solidFill>
              <a:latin typeface="Calibri" panose="020F0502020204030204" pitchFamily="34" charset="0"/>
            </a:endParaRPr>
          </a:p>
        </p:txBody>
      </p:sp>
      <p:sp>
        <p:nvSpPr>
          <p:cNvPr id="25" name="OTLSHAPE_TB_00000000000000000000000000000000_TimescaleInterval7"/>
          <p:cNvSpPr txBox="1"/>
          <p:nvPr>
            <p:custDataLst>
              <p:tags r:id="rId11"/>
            </p:custDataLst>
          </p:nvPr>
        </p:nvSpPr>
        <p:spPr>
          <a:xfrm>
            <a:off x="3980604" y="3008376"/>
            <a:ext cx="254000" cy="1860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US" sz="1200" spc="-20" dirty="0" smtClean="0">
                <a:solidFill>
                  <a:schemeClr val="lt2"/>
                </a:solidFill>
                <a:latin typeface="Calibri" panose="020F0502020204030204" pitchFamily="34" charset="0"/>
              </a:rPr>
              <a:t>Nov</a:t>
            </a:r>
            <a:endParaRPr lang="en-US" sz="1200" spc="-20" dirty="0">
              <a:solidFill>
                <a:schemeClr val="lt2"/>
              </a:solidFill>
              <a:latin typeface="Calibri" panose="020F0502020204030204" pitchFamily="34" charset="0"/>
            </a:endParaRPr>
          </a:p>
        </p:txBody>
      </p:sp>
      <p:sp>
        <p:nvSpPr>
          <p:cNvPr id="27" name="OTLSHAPE_TB_00000000000000000000000000000000_TimescaleInterval8"/>
          <p:cNvSpPr txBox="1"/>
          <p:nvPr>
            <p:custDataLst>
              <p:tags r:id="rId12"/>
            </p:custDataLst>
          </p:nvPr>
        </p:nvSpPr>
        <p:spPr>
          <a:xfrm>
            <a:off x="4369831" y="3008376"/>
            <a:ext cx="241300" cy="1860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US" sz="1200" spc="-22" dirty="0" smtClean="0">
                <a:solidFill>
                  <a:schemeClr val="lt2"/>
                </a:solidFill>
                <a:latin typeface="Calibri" panose="020F0502020204030204" pitchFamily="34" charset="0"/>
              </a:rPr>
              <a:t>Dec</a:t>
            </a:r>
            <a:endParaRPr lang="en-US" sz="1200" spc="-22" dirty="0">
              <a:solidFill>
                <a:schemeClr val="lt2"/>
              </a:solidFill>
              <a:latin typeface="Calibri" panose="020F0502020204030204" pitchFamily="34" charset="0"/>
            </a:endParaRPr>
          </a:p>
        </p:txBody>
      </p:sp>
      <p:sp>
        <p:nvSpPr>
          <p:cNvPr id="30" name="OTLSHAPE_M_a58f29487c0343c08abcf41913e40cae_Title"/>
          <p:cNvSpPr txBox="1"/>
          <p:nvPr>
            <p:custDataLst>
              <p:tags r:id="rId13"/>
            </p:custDataLst>
          </p:nvPr>
        </p:nvSpPr>
        <p:spPr>
          <a:xfrm>
            <a:off x="1202745" y="1753913"/>
            <a:ext cx="1151356" cy="30777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000" b="1" spc="-6" dirty="0" smtClean="0">
                <a:solidFill>
                  <a:srgbClr val="3B5998"/>
                </a:solidFill>
                <a:latin typeface="Calibri" panose="020F0502020204030204" pitchFamily="34" charset="0"/>
              </a:rPr>
              <a:t>Special Collections White Paper</a:t>
            </a:r>
            <a:endParaRPr lang="en-US" sz="1000" b="1" spc="-6" dirty="0">
              <a:solidFill>
                <a:srgbClr val="3B5998"/>
              </a:solidFill>
              <a:latin typeface="Calibri" panose="020F0502020204030204" pitchFamily="34" charset="0"/>
            </a:endParaRPr>
          </a:p>
        </p:txBody>
      </p:sp>
      <p:sp>
        <p:nvSpPr>
          <p:cNvPr id="32" name="OTLSHAPE_M_a58f29487c0343c08abcf41913e40cae_Shape"/>
          <p:cNvSpPr/>
          <p:nvPr>
            <p:custDataLst>
              <p:tags r:id="rId14"/>
            </p:custDataLst>
          </p:nvPr>
        </p:nvSpPr>
        <p:spPr>
          <a:xfrm rot="16200000">
            <a:off x="1009705" y="1847760"/>
            <a:ext cx="165100" cy="165100"/>
          </a:xfrm>
          <a:prstGeom prst="flowChartMerge">
            <a:avLst/>
          </a:prstGeom>
          <a:solidFill>
            <a:srgbClr val="087FC3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TLSHAPE_M_52743de8bb6d4044896f473898fe9da7_Title"/>
          <p:cNvSpPr txBox="1"/>
          <p:nvPr>
            <p:custDataLst>
              <p:tags r:id="rId15"/>
            </p:custDataLst>
          </p:nvPr>
        </p:nvSpPr>
        <p:spPr>
          <a:xfrm>
            <a:off x="2004850" y="2069032"/>
            <a:ext cx="1036049" cy="30777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000" b="1" spc="-6" dirty="0" smtClean="0">
                <a:solidFill>
                  <a:srgbClr val="3B5998"/>
                </a:solidFill>
                <a:latin typeface="Calibri" panose="020F0502020204030204" pitchFamily="34" charset="0"/>
              </a:rPr>
              <a:t>Yale joins ArchivesSpace</a:t>
            </a:r>
            <a:endParaRPr lang="en-US" sz="1000" b="1" spc="-6" dirty="0">
              <a:solidFill>
                <a:srgbClr val="3B5998"/>
              </a:solidFill>
              <a:latin typeface="Calibri" panose="020F0502020204030204" pitchFamily="34" charset="0"/>
            </a:endParaRPr>
          </a:p>
        </p:txBody>
      </p:sp>
      <p:sp>
        <p:nvSpPr>
          <p:cNvPr id="34" name="OTLSHAPE_M_52743de8bb6d4044896f473898fe9da7_Date"/>
          <p:cNvSpPr txBox="1"/>
          <p:nvPr>
            <p:custDataLst>
              <p:tags r:id="rId16"/>
            </p:custDataLst>
          </p:nvPr>
        </p:nvSpPr>
        <p:spPr>
          <a:xfrm>
            <a:off x="2004851" y="2391873"/>
            <a:ext cx="393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000" spc="-8" dirty="0" smtClean="0">
                <a:solidFill>
                  <a:srgbClr val="7F7F7F"/>
                </a:solidFill>
                <a:latin typeface="Calibri" panose="020F0502020204030204" pitchFamily="34" charset="0"/>
              </a:rPr>
              <a:t>May 13</a:t>
            </a:r>
            <a:endParaRPr lang="en-US" sz="1000" spc="-8" dirty="0">
              <a:solidFill>
                <a:srgbClr val="7F7F7F"/>
              </a:solidFill>
              <a:latin typeface="Calibri" panose="020F0502020204030204" pitchFamily="34" charset="0"/>
            </a:endParaRPr>
          </a:p>
        </p:txBody>
      </p:sp>
      <p:sp>
        <p:nvSpPr>
          <p:cNvPr id="35" name="OTLSHAPE_M_52743de8bb6d4044896f473898fe9da7_Shape"/>
          <p:cNvSpPr/>
          <p:nvPr>
            <p:custDataLst>
              <p:tags r:id="rId17"/>
            </p:custDataLst>
          </p:nvPr>
        </p:nvSpPr>
        <p:spPr>
          <a:xfrm rot="16200000">
            <a:off x="1823241" y="2309323"/>
            <a:ext cx="165100" cy="165100"/>
          </a:xfrm>
          <a:prstGeom prst="flowChartMerge">
            <a:avLst/>
          </a:prstGeom>
          <a:solidFill>
            <a:srgbClr val="087FC3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TLSHAPE_M_6a283b367375415b92b0e5fc4e16a0cc_Shape"/>
          <p:cNvSpPr/>
          <p:nvPr>
            <p:custDataLst>
              <p:tags r:id="rId18"/>
            </p:custDataLst>
          </p:nvPr>
        </p:nvSpPr>
        <p:spPr>
          <a:xfrm>
            <a:off x="6973262" y="2711668"/>
            <a:ext cx="228600" cy="254000"/>
          </a:xfrm>
          <a:prstGeom prst="star8">
            <a:avLst/>
          </a:prstGeom>
          <a:solidFill>
            <a:schemeClr val="accent4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TLSHAPE_M_7b0996464ffd4cd3a3b383ab1ba22438_Title"/>
          <p:cNvSpPr txBox="1"/>
          <p:nvPr>
            <p:custDataLst>
              <p:tags r:id="rId19"/>
            </p:custDataLst>
          </p:nvPr>
        </p:nvSpPr>
        <p:spPr>
          <a:xfrm>
            <a:off x="3645839" y="2504492"/>
            <a:ext cx="2139011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b="1" spc="-6" dirty="0" smtClean="0">
                <a:solidFill>
                  <a:srgbClr val="489A61"/>
                </a:solidFill>
                <a:latin typeface="Calibri" panose="020F0502020204030204" pitchFamily="34" charset="0"/>
              </a:rPr>
              <a:t>First of many migration tests</a:t>
            </a:r>
            <a:endParaRPr lang="en-US" sz="1000" b="1" spc="-6" dirty="0">
              <a:solidFill>
                <a:srgbClr val="489A61"/>
              </a:solidFill>
              <a:latin typeface="Calibri" panose="020F0502020204030204" pitchFamily="34" charset="0"/>
            </a:endParaRPr>
          </a:p>
        </p:txBody>
      </p:sp>
      <p:sp>
        <p:nvSpPr>
          <p:cNvPr id="45" name="OTLSHAPE_M_7b0996464ffd4cd3a3b383ab1ba22438_Shape"/>
          <p:cNvSpPr/>
          <p:nvPr>
            <p:custDataLst>
              <p:tags r:id="rId20"/>
            </p:custDataLst>
          </p:nvPr>
        </p:nvSpPr>
        <p:spPr>
          <a:xfrm>
            <a:off x="4585460" y="2750021"/>
            <a:ext cx="164410" cy="182509"/>
          </a:xfrm>
          <a:prstGeom prst="teardrop">
            <a:avLst/>
          </a:prstGeom>
          <a:solidFill>
            <a:srgbClr val="62B57B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TLSHAPE_M_7f583de0854a4cacb89837f3a379bb4a_Title"/>
          <p:cNvSpPr txBox="1"/>
          <p:nvPr>
            <p:custDataLst>
              <p:tags r:id="rId21"/>
            </p:custDataLst>
          </p:nvPr>
        </p:nvSpPr>
        <p:spPr>
          <a:xfrm>
            <a:off x="10754487" y="2414510"/>
            <a:ext cx="725892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b="1" spc="-6" dirty="0" smtClean="0">
                <a:solidFill>
                  <a:schemeClr val="tx2"/>
                </a:solidFill>
                <a:latin typeface="Calibri" panose="020F0502020204030204" pitchFamily="34" charset="0"/>
              </a:rPr>
              <a:t>In Production</a:t>
            </a:r>
            <a:endParaRPr lang="en-US" sz="1000" b="1" spc="-6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48" name="OTLSHAPE_M_7f583de0854a4cacb89837f3a379bb4a_Shape"/>
          <p:cNvSpPr/>
          <p:nvPr>
            <p:custDataLst>
              <p:tags r:id="rId22"/>
            </p:custDataLst>
          </p:nvPr>
        </p:nvSpPr>
        <p:spPr>
          <a:xfrm>
            <a:off x="10967426" y="2647950"/>
            <a:ext cx="304800" cy="330200"/>
          </a:xfrm>
          <a:prstGeom prst="star5">
            <a:avLst>
              <a:gd name="adj" fmla="val 25000"/>
              <a:gd name="hf" fmla="val 105146"/>
              <a:gd name="vf" fmla="val 110557"/>
            </a:avLst>
          </a:prstGeom>
          <a:solidFill>
            <a:srgbClr val="DFE402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TLSHAPE_T_7c518fb37f2142bb8e0445920d0403b5_Shape"/>
          <p:cNvSpPr/>
          <p:nvPr>
            <p:custDataLst>
              <p:tags r:id="rId23"/>
            </p:custDataLst>
          </p:nvPr>
        </p:nvSpPr>
        <p:spPr>
          <a:xfrm>
            <a:off x="4131126" y="3578860"/>
            <a:ext cx="7312296" cy="203200"/>
          </a:xfrm>
          <a:prstGeom prst="roundRect">
            <a:avLst>
              <a:gd name="adj" fmla="val 100000"/>
            </a:avLst>
          </a:prstGeom>
          <a:solidFill>
            <a:srgbClr val="087FC3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TLSHAPE_T_7c518fb37f2142bb8e0445920d0403b5_Title"/>
          <p:cNvSpPr txBox="1"/>
          <p:nvPr>
            <p:custDataLst>
              <p:tags r:id="rId24"/>
            </p:custDataLst>
          </p:nvPr>
        </p:nvSpPr>
        <p:spPr>
          <a:xfrm>
            <a:off x="3245182" y="3526572"/>
            <a:ext cx="843653" cy="30777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1000" b="1" spc="-8" dirty="0" smtClean="0">
                <a:solidFill>
                  <a:srgbClr val="0070C0"/>
                </a:solidFill>
                <a:latin typeface="Calibri" panose="020F0502020204030204" pitchFamily="34" charset="0"/>
              </a:rPr>
              <a:t>ArchivesSpace Committee</a:t>
            </a:r>
            <a:endParaRPr lang="en-US" sz="1000" b="1" spc="-8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51" name="OTLSHAPE_T_7c518fb37f2142bb8e0445920d0403b5_JoinedDate"/>
          <p:cNvSpPr txBox="1"/>
          <p:nvPr>
            <p:custDataLst>
              <p:tags r:id="rId25"/>
            </p:custDataLst>
          </p:nvPr>
        </p:nvSpPr>
        <p:spPr>
          <a:xfrm>
            <a:off x="4260574" y="3605715"/>
            <a:ext cx="1191536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000" spc="-4" dirty="0" smtClean="0">
                <a:solidFill>
                  <a:schemeClr val="bg1"/>
                </a:solidFill>
                <a:latin typeface="Calibri" panose="020F0502020204030204" pitchFamily="34" charset="0"/>
              </a:rPr>
              <a:t>Nov 27, 2013 - ongoing</a:t>
            </a:r>
            <a:endParaRPr lang="en-US" sz="1000" spc="-4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55" name="OTLSHAPE_T_9aa183d65df24b0c8fecd0a002471583_Shape"/>
          <p:cNvSpPr/>
          <p:nvPr>
            <p:custDataLst>
              <p:tags r:id="rId26"/>
            </p:custDataLst>
          </p:nvPr>
        </p:nvSpPr>
        <p:spPr>
          <a:xfrm>
            <a:off x="5850374" y="3869646"/>
            <a:ext cx="870466" cy="278964"/>
          </a:xfrm>
          <a:prstGeom prst="roundRect">
            <a:avLst>
              <a:gd name="adj" fmla="val 100000"/>
            </a:avLst>
          </a:prstGeom>
          <a:solidFill>
            <a:srgbClr val="D24726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TLSHAPE_T_9aa183d65df24b0c8fecd0a002471583_Title"/>
          <p:cNvSpPr txBox="1"/>
          <p:nvPr>
            <p:custDataLst>
              <p:tags r:id="rId27"/>
            </p:custDataLst>
          </p:nvPr>
        </p:nvSpPr>
        <p:spPr>
          <a:xfrm>
            <a:off x="4069080" y="3919746"/>
            <a:ext cx="1710677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1000" b="1" spc="-8" dirty="0" smtClean="0">
                <a:solidFill>
                  <a:srgbClr val="D24726"/>
                </a:solidFill>
                <a:latin typeface="Calibri" panose="020F0502020204030204" pitchFamily="34" charset="0"/>
              </a:rPr>
              <a:t>Accessioning Development</a:t>
            </a:r>
            <a:endParaRPr lang="en-US" sz="1000" b="1" spc="-8" dirty="0">
              <a:solidFill>
                <a:srgbClr val="D24726"/>
              </a:solidFill>
              <a:latin typeface="Calibri" panose="020F0502020204030204" pitchFamily="34" charset="0"/>
            </a:endParaRPr>
          </a:p>
        </p:txBody>
      </p:sp>
      <p:sp>
        <p:nvSpPr>
          <p:cNvPr id="58" name="OTLSHAPE_T_06a6a20021ea4acdac20b41f7b37b0dd_Shape"/>
          <p:cNvSpPr/>
          <p:nvPr>
            <p:custDataLst>
              <p:tags r:id="rId28"/>
            </p:custDataLst>
          </p:nvPr>
        </p:nvSpPr>
        <p:spPr>
          <a:xfrm>
            <a:off x="10390097" y="4754881"/>
            <a:ext cx="606833" cy="296346"/>
          </a:xfrm>
          <a:prstGeom prst="roundRect">
            <a:avLst>
              <a:gd name="adj" fmla="val 100000"/>
            </a:avLst>
          </a:prstGeom>
          <a:solidFill>
            <a:srgbClr val="62B57B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TLSHAPE_T_06a6a20021ea4acdac20b41f7b37b0dd_Title"/>
          <p:cNvSpPr txBox="1"/>
          <p:nvPr>
            <p:custDataLst>
              <p:tags r:id="rId29"/>
            </p:custDataLst>
          </p:nvPr>
        </p:nvSpPr>
        <p:spPr>
          <a:xfrm>
            <a:off x="8443145" y="4743450"/>
            <a:ext cx="1912662" cy="30777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1000" b="1" spc="-8" dirty="0" smtClean="0">
                <a:solidFill>
                  <a:srgbClr val="489A61"/>
                </a:solidFill>
                <a:latin typeface="Calibri" panose="020F0502020204030204" pitchFamily="34" charset="0"/>
              </a:rPr>
              <a:t>Official AT-to-ArchivesSpace Migrations</a:t>
            </a:r>
            <a:endParaRPr lang="en-US" sz="1000" b="1" spc="-8" dirty="0">
              <a:solidFill>
                <a:srgbClr val="489A61"/>
              </a:solidFill>
              <a:latin typeface="Calibri" panose="020F0502020204030204" pitchFamily="34" charset="0"/>
            </a:endParaRPr>
          </a:p>
        </p:txBody>
      </p:sp>
      <p:sp>
        <p:nvSpPr>
          <p:cNvPr id="64" name="OTLSHAPE_TB_00000000000000000000000000000000_LeftEndCaps"/>
          <p:cNvSpPr txBox="1"/>
          <p:nvPr>
            <p:custDataLst>
              <p:tags r:id="rId30"/>
            </p:custDataLst>
          </p:nvPr>
        </p:nvSpPr>
        <p:spPr>
          <a:xfrm>
            <a:off x="11528117" y="2932211"/>
            <a:ext cx="535613" cy="30777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2000" b="1" spc="-36" dirty="0" smtClean="0">
                <a:solidFill>
                  <a:srgbClr val="0E3755"/>
                </a:solidFill>
                <a:latin typeface="Corbel" panose="020B0503020204020204" pitchFamily="34" charset="0"/>
              </a:rPr>
              <a:t>2015</a:t>
            </a:r>
            <a:endParaRPr lang="en-US" sz="2000" b="1" spc="-36" dirty="0">
              <a:solidFill>
                <a:srgbClr val="0E3755"/>
              </a:solidFill>
              <a:latin typeface="Corbel" panose="020B0503020204020204" pitchFamily="34" charset="0"/>
            </a:endParaRPr>
          </a:p>
        </p:txBody>
      </p:sp>
      <p:cxnSp>
        <p:nvCxnSpPr>
          <p:cNvPr id="65" name="OTLSHAPE_TB_00000000000000000000000000000000_Separator1"/>
          <p:cNvCxnSpPr/>
          <p:nvPr>
            <p:custDataLst>
              <p:tags r:id="rId31"/>
            </p:custDataLst>
          </p:nvPr>
        </p:nvCxnSpPr>
        <p:spPr>
          <a:xfrm>
            <a:off x="1280914" y="2981960"/>
            <a:ext cx="0" cy="254000"/>
          </a:xfrm>
          <a:prstGeom prst="line">
            <a:avLst/>
          </a:prstGeom>
          <a:ln w="6350" cap="flat" cmpd="sng" algn="ctr">
            <a:solidFill>
              <a:schemeClr val="lt2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OTLSHAPE_TB_00000000000000000000000000000000_Separator1"/>
          <p:cNvCxnSpPr/>
          <p:nvPr>
            <p:custDataLst>
              <p:tags r:id="rId32"/>
            </p:custDataLst>
          </p:nvPr>
        </p:nvCxnSpPr>
        <p:spPr>
          <a:xfrm>
            <a:off x="1655064" y="2981960"/>
            <a:ext cx="0" cy="254000"/>
          </a:xfrm>
          <a:prstGeom prst="line">
            <a:avLst/>
          </a:prstGeom>
          <a:ln w="6350" cap="flat" cmpd="sng" algn="ctr">
            <a:solidFill>
              <a:schemeClr val="lt2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OTLSHAPE_TB_00000000000000000000000000000000_TimescaleInterval3"/>
          <p:cNvSpPr txBox="1"/>
          <p:nvPr>
            <p:custDataLst>
              <p:tags r:id="rId33"/>
            </p:custDataLst>
          </p:nvPr>
        </p:nvSpPr>
        <p:spPr>
          <a:xfrm>
            <a:off x="2529324" y="3008376"/>
            <a:ext cx="165100" cy="1860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US" sz="1200" spc="-20" dirty="0" smtClean="0">
                <a:solidFill>
                  <a:schemeClr val="lt2"/>
                </a:solidFill>
                <a:latin typeface="Calibri" panose="020F0502020204030204" pitchFamily="34" charset="0"/>
              </a:rPr>
              <a:t>Jul</a:t>
            </a:r>
            <a:endParaRPr lang="en-US" sz="1200" spc="-20" dirty="0">
              <a:solidFill>
                <a:schemeClr val="lt2"/>
              </a:solidFill>
              <a:latin typeface="Calibri" panose="020F0502020204030204" pitchFamily="34" charset="0"/>
            </a:endParaRPr>
          </a:p>
        </p:txBody>
      </p:sp>
      <p:cxnSp>
        <p:nvCxnSpPr>
          <p:cNvPr id="68" name="OTLSHAPE_TB_00000000000000000000000000000000_Separator2"/>
          <p:cNvCxnSpPr/>
          <p:nvPr>
            <p:custDataLst>
              <p:tags r:id="rId34"/>
            </p:custDataLst>
          </p:nvPr>
        </p:nvCxnSpPr>
        <p:spPr>
          <a:xfrm>
            <a:off x="2779776" y="2981959"/>
            <a:ext cx="0" cy="254000"/>
          </a:xfrm>
          <a:prstGeom prst="line">
            <a:avLst/>
          </a:prstGeom>
          <a:ln w="6350" cap="flat" cmpd="sng" algn="ctr">
            <a:solidFill>
              <a:schemeClr val="lt2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OTLSHAPE_TB_00000000000000000000000000000000_Separator2"/>
          <p:cNvCxnSpPr/>
          <p:nvPr>
            <p:custDataLst>
              <p:tags r:id="rId35"/>
            </p:custDataLst>
          </p:nvPr>
        </p:nvCxnSpPr>
        <p:spPr>
          <a:xfrm>
            <a:off x="3154680" y="2980944"/>
            <a:ext cx="0" cy="254000"/>
          </a:xfrm>
          <a:prstGeom prst="line">
            <a:avLst/>
          </a:prstGeom>
          <a:ln w="6350" cap="flat" cmpd="sng" algn="ctr">
            <a:solidFill>
              <a:schemeClr val="lt2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OTLSHAPE_TB_00000000000000000000000000000000_Separator2"/>
          <p:cNvCxnSpPr/>
          <p:nvPr>
            <p:custDataLst>
              <p:tags r:id="rId36"/>
            </p:custDataLst>
          </p:nvPr>
        </p:nvCxnSpPr>
        <p:spPr>
          <a:xfrm>
            <a:off x="3529584" y="2980944"/>
            <a:ext cx="0" cy="254000"/>
          </a:xfrm>
          <a:prstGeom prst="line">
            <a:avLst/>
          </a:prstGeom>
          <a:ln w="6350" cap="flat" cmpd="sng" algn="ctr">
            <a:solidFill>
              <a:schemeClr val="lt2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OTLSHAPE_TB_00000000000000000000000000000000_TimescaleInterval4"/>
          <p:cNvSpPr txBox="1"/>
          <p:nvPr>
            <p:custDataLst>
              <p:tags r:id="rId37"/>
            </p:custDataLst>
          </p:nvPr>
        </p:nvSpPr>
        <p:spPr>
          <a:xfrm>
            <a:off x="2864697" y="3008376"/>
            <a:ext cx="241300" cy="1860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US" sz="1200" spc="-20" dirty="0" smtClean="0">
                <a:solidFill>
                  <a:schemeClr val="lt2"/>
                </a:solidFill>
                <a:latin typeface="Calibri" panose="020F0502020204030204" pitchFamily="34" charset="0"/>
              </a:rPr>
              <a:t>Aug</a:t>
            </a:r>
            <a:endParaRPr lang="en-US" sz="1200" spc="-20" dirty="0">
              <a:solidFill>
                <a:schemeClr val="lt2"/>
              </a:solidFill>
              <a:latin typeface="Calibri" panose="020F0502020204030204" pitchFamily="34" charset="0"/>
            </a:endParaRPr>
          </a:p>
        </p:txBody>
      </p:sp>
      <p:sp>
        <p:nvSpPr>
          <p:cNvPr id="77" name="OTLSHAPE_TB_00000000000000000000000000000000_TimescaleInterval5"/>
          <p:cNvSpPr txBox="1"/>
          <p:nvPr>
            <p:custDataLst>
              <p:tags r:id="rId38"/>
            </p:custDataLst>
          </p:nvPr>
        </p:nvSpPr>
        <p:spPr>
          <a:xfrm>
            <a:off x="3245182" y="3008376"/>
            <a:ext cx="228600" cy="1860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US" sz="1200" spc="-18" dirty="0" smtClean="0">
                <a:solidFill>
                  <a:schemeClr val="lt2"/>
                </a:solidFill>
                <a:latin typeface="Calibri" panose="020F0502020204030204" pitchFamily="34" charset="0"/>
              </a:rPr>
              <a:t>Sep</a:t>
            </a:r>
            <a:endParaRPr lang="en-US" sz="1200" spc="-18" dirty="0">
              <a:solidFill>
                <a:schemeClr val="lt2"/>
              </a:solidFill>
              <a:latin typeface="Calibri" panose="020F0502020204030204" pitchFamily="34" charset="0"/>
            </a:endParaRPr>
          </a:p>
        </p:txBody>
      </p:sp>
      <p:cxnSp>
        <p:nvCxnSpPr>
          <p:cNvPr id="84" name="OTLSHAPE_TB_00000000000000000000000000000000_Separator2"/>
          <p:cNvCxnSpPr/>
          <p:nvPr>
            <p:custDataLst>
              <p:tags r:id="rId39"/>
            </p:custDataLst>
          </p:nvPr>
        </p:nvCxnSpPr>
        <p:spPr>
          <a:xfrm>
            <a:off x="3904488" y="2980944"/>
            <a:ext cx="0" cy="254000"/>
          </a:xfrm>
          <a:prstGeom prst="line">
            <a:avLst/>
          </a:prstGeom>
          <a:ln w="6350" cap="flat" cmpd="sng" algn="ctr">
            <a:solidFill>
              <a:schemeClr val="lt2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OTLSHAPE_TB_00000000000000000000000000000000_Separator1"/>
          <p:cNvCxnSpPr/>
          <p:nvPr>
            <p:custDataLst>
              <p:tags r:id="rId40"/>
            </p:custDataLst>
          </p:nvPr>
        </p:nvCxnSpPr>
        <p:spPr>
          <a:xfrm>
            <a:off x="5029200" y="2980944"/>
            <a:ext cx="0" cy="254000"/>
          </a:xfrm>
          <a:prstGeom prst="line">
            <a:avLst/>
          </a:prstGeom>
          <a:ln w="6350" cap="flat" cmpd="sng" algn="ctr">
            <a:solidFill>
              <a:schemeClr val="lt2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OTLSHAPE_TB_00000000000000000000000000000000_Separator2"/>
          <p:cNvCxnSpPr/>
          <p:nvPr>
            <p:custDataLst>
              <p:tags r:id="rId41"/>
            </p:custDataLst>
          </p:nvPr>
        </p:nvCxnSpPr>
        <p:spPr>
          <a:xfrm>
            <a:off x="5404104" y="2980944"/>
            <a:ext cx="0" cy="254000"/>
          </a:xfrm>
          <a:prstGeom prst="line">
            <a:avLst/>
          </a:prstGeom>
          <a:ln w="6350" cap="flat" cmpd="sng" algn="ctr">
            <a:solidFill>
              <a:schemeClr val="lt2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OTLSHAPE_TB_00000000000000000000000000000000_Separator1"/>
          <p:cNvCxnSpPr/>
          <p:nvPr>
            <p:custDataLst>
              <p:tags r:id="rId42"/>
            </p:custDataLst>
          </p:nvPr>
        </p:nvCxnSpPr>
        <p:spPr>
          <a:xfrm>
            <a:off x="4279392" y="2980944"/>
            <a:ext cx="0" cy="254000"/>
          </a:xfrm>
          <a:prstGeom prst="line">
            <a:avLst/>
          </a:prstGeom>
          <a:ln w="6350" cap="flat" cmpd="sng" algn="ctr">
            <a:solidFill>
              <a:schemeClr val="lt2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OTLSHAPE_TB_00000000000000000000000000000000_Separator1"/>
          <p:cNvCxnSpPr/>
          <p:nvPr>
            <p:custDataLst>
              <p:tags r:id="rId43"/>
            </p:custDataLst>
          </p:nvPr>
        </p:nvCxnSpPr>
        <p:spPr>
          <a:xfrm>
            <a:off x="4654296" y="2980944"/>
            <a:ext cx="0" cy="254000"/>
          </a:xfrm>
          <a:prstGeom prst="line">
            <a:avLst/>
          </a:prstGeom>
          <a:ln w="6350" cap="flat" cmpd="sng" algn="ctr">
            <a:solidFill>
              <a:schemeClr val="lt2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OTLSHAPE_TB_00000000000000000000000000000000_Separator2"/>
          <p:cNvCxnSpPr/>
          <p:nvPr>
            <p:custDataLst>
              <p:tags r:id="rId44"/>
            </p:custDataLst>
          </p:nvPr>
        </p:nvCxnSpPr>
        <p:spPr>
          <a:xfrm>
            <a:off x="5779008" y="2980944"/>
            <a:ext cx="0" cy="254000"/>
          </a:xfrm>
          <a:prstGeom prst="line">
            <a:avLst/>
          </a:prstGeom>
          <a:ln w="6350" cap="flat" cmpd="sng" algn="ctr">
            <a:solidFill>
              <a:schemeClr val="lt2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OTLSHAPE_TB_00000000000000000000000000000000_Separator2"/>
          <p:cNvCxnSpPr/>
          <p:nvPr>
            <p:custDataLst>
              <p:tags r:id="rId45"/>
            </p:custDataLst>
          </p:nvPr>
        </p:nvCxnSpPr>
        <p:spPr>
          <a:xfrm>
            <a:off x="6153912" y="2980944"/>
            <a:ext cx="0" cy="254000"/>
          </a:xfrm>
          <a:prstGeom prst="line">
            <a:avLst/>
          </a:prstGeom>
          <a:ln w="6350" cap="flat" cmpd="sng" algn="ctr">
            <a:solidFill>
              <a:schemeClr val="lt2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OTLSHAPE_TB_00000000000000000000000000000000_Separator2"/>
          <p:cNvCxnSpPr/>
          <p:nvPr>
            <p:custDataLst>
              <p:tags r:id="rId46"/>
            </p:custDataLst>
          </p:nvPr>
        </p:nvCxnSpPr>
        <p:spPr>
          <a:xfrm>
            <a:off x="6528816" y="2980944"/>
            <a:ext cx="0" cy="254000"/>
          </a:xfrm>
          <a:prstGeom prst="line">
            <a:avLst/>
          </a:prstGeom>
          <a:ln w="6350" cap="flat" cmpd="sng" algn="ctr">
            <a:solidFill>
              <a:schemeClr val="lt2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OTLSHAPE_TB_00000000000000000000000000000000_Separator2"/>
          <p:cNvCxnSpPr/>
          <p:nvPr>
            <p:custDataLst>
              <p:tags r:id="rId47"/>
            </p:custDataLst>
          </p:nvPr>
        </p:nvCxnSpPr>
        <p:spPr>
          <a:xfrm>
            <a:off x="6903720" y="2980944"/>
            <a:ext cx="0" cy="254000"/>
          </a:xfrm>
          <a:prstGeom prst="line">
            <a:avLst/>
          </a:prstGeom>
          <a:ln w="6350" cap="flat" cmpd="sng" algn="ctr">
            <a:solidFill>
              <a:schemeClr val="lt2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OTLSHAPE_TB_00000000000000000000000000000000_Separator2"/>
          <p:cNvCxnSpPr/>
          <p:nvPr>
            <p:custDataLst>
              <p:tags r:id="rId48"/>
            </p:custDataLst>
          </p:nvPr>
        </p:nvCxnSpPr>
        <p:spPr>
          <a:xfrm>
            <a:off x="7278624" y="2980944"/>
            <a:ext cx="0" cy="254000"/>
          </a:xfrm>
          <a:prstGeom prst="line">
            <a:avLst/>
          </a:prstGeom>
          <a:ln w="6350" cap="flat" cmpd="sng" algn="ctr">
            <a:solidFill>
              <a:schemeClr val="lt2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OTLSHAPE_TB_00000000000000000000000000000000_Separator2"/>
          <p:cNvCxnSpPr/>
          <p:nvPr>
            <p:custDataLst>
              <p:tags r:id="rId49"/>
            </p:custDataLst>
          </p:nvPr>
        </p:nvCxnSpPr>
        <p:spPr>
          <a:xfrm>
            <a:off x="7653528" y="2980944"/>
            <a:ext cx="0" cy="254000"/>
          </a:xfrm>
          <a:prstGeom prst="line">
            <a:avLst/>
          </a:prstGeom>
          <a:ln w="6350" cap="flat" cmpd="sng" algn="ctr">
            <a:solidFill>
              <a:schemeClr val="lt2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OTLSHAPE_TB_00000000000000000000000000000000_Separator2"/>
          <p:cNvCxnSpPr/>
          <p:nvPr>
            <p:custDataLst>
              <p:tags r:id="rId50"/>
            </p:custDataLst>
          </p:nvPr>
        </p:nvCxnSpPr>
        <p:spPr>
          <a:xfrm>
            <a:off x="8028432" y="2980944"/>
            <a:ext cx="0" cy="254000"/>
          </a:xfrm>
          <a:prstGeom prst="line">
            <a:avLst/>
          </a:prstGeom>
          <a:ln w="6350" cap="flat" cmpd="sng" algn="ctr">
            <a:solidFill>
              <a:schemeClr val="lt2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OTLSHAPE_TB_00000000000000000000000000000000_Separator2"/>
          <p:cNvCxnSpPr/>
          <p:nvPr>
            <p:custDataLst>
              <p:tags r:id="rId51"/>
            </p:custDataLst>
          </p:nvPr>
        </p:nvCxnSpPr>
        <p:spPr>
          <a:xfrm>
            <a:off x="8403336" y="2980944"/>
            <a:ext cx="0" cy="254000"/>
          </a:xfrm>
          <a:prstGeom prst="line">
            <a:avLst/>
          </a:prstGeom>
          <a:ln w="6350" cap="flat" cmpd="sng" algn="ctr">
            <a:solidFill>
              <a:schemeClr val="lt2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OTLSHAPE_TB_00000000000000000000000000000000_Separator1"/>
          <p:cNvCxnSpPr/>
          <p:nvPr>
            <p:custDataLst>
              <p:tags r:id="rId52"/>
            </p:custDataLst>
          </p:nvPr>
        </p:nvCxnSpPr>
        <p:spPr>
          <a:xfrm>
            <a:off x="9528048" y="2980944"/>
            <a:ext cx="0" cy="254000"/>
          </a:xfrm>
          <a:prstGeom prst="line">
            <a:avLst/>
          </a:prstGeom>
          <a:ln w="6350" cap="flat" cmpd="sng" algn="ctr">
            <a:solidFill>
              <a:schemeClr val="lt2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OTLSHAPE_TB_00000000000000000000000000000000_Separator2"/>
          <p:cNvCxnSpPr/>
          <p:nvPr>
            <p:custDataLst>
              <p:tags r:id="rId53"/>
            </p:custDataLst>
          </p:nvPr>
        </p:nvCxnSpPr>
        <p:spPr>
          <a:xfrm>
            <a:off x="9902952" y="2980944"/>
            <a:ext cx="0" cy="254000"/>
          </a:xfrm>
          <a:prstGeom prst="line">
            <a:avLst/>
          </a:prstGeom>
          <a:ln w="6350" cap="flat" cmpd="sng" algn="ctr">
            <a:solidFill>
              <a:schemeClr val="lt2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OTLSHAPE_TB_00000000000000000000000000000000_Separator1"/>
          <p:cNvCxnSpPr/>
          <p:nvPr>
            <p:custDataLst>
              <p:tags r:id="rId54"/>
            </p:custDataLst>
          </p:nvPr>
        </p:nvCxnSpPr>
        <p:spPr>
          <a:xfrm>
            <a:off x="8778240" y="2980944"/>
            <a:ext cx="0" cy="254000"/>
          </a:xfrm>
          <a:prstGeom prst="line">
            <a:avLst/>
          </a:prstGeom>
          <a:ln w="6350" cap="flat" cmpd="sng" algn="ctr">
            <a:solidFill>
              <a:schemeClr val="lt2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OTLSHAPE_TB_00000000000000000000000000000000_Separator1"/>
          <p:cNvCxnSpPr/>
          <p:nvPr>
            <p:custDataLst>
              <p:tags r:id="rId55"/>
            </p:custDataLst>
          </p:nvPr>
        </p:nvCxnSpPr>
        <p:spPr>
          <a:xfrm>
            <a:off x="9153144" y="2980944"/>
            <a:ext cx="0" cy="254000"/>
          </a:xfrm>
          <a:prstGeom prst="line">
            <a:avLst/>
          </a:prstGeom>
          <a:ln w="6350" cap="flat" cmpd="sng" algn="ctr">
            <a:solidFill>
              <a:schemeClr val="lt2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OTLSHAPE_TB_00000000000000000000000000000000_Separator2"/>
          <p:cNvCxnSpPr/>
          <p:nvPr>
            <p:custDataLst>
              <p:tags r:id="rId56"/>
            </p:custDataLst>
          </p:nvPr>
        </p:nvCxnSpPr>
        <p:spPr>
          <a:xfrm>
            <a:off x="10277856" y="2980944"/>
            <a:ext cx="0" cy="254000"/>
          </a:xfrm>
          <a:prstGeom prst="line">
            <a:avLst/>
          </a:prstGeom>
          <a:ln w="6350" cap="flat" cmpd="sng" algn="ctr">
            <a:solidFill>
              <a:schemeClr val="lt2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OTLSHAPE_TB_00000000000000000000000000000000_Separator2"/>
          <p:cNvCxnSpPr/>
          <p:nvPr>
            <p:custDataLst>
              <p:tags r:id="rId57"/>
            </p:custDataLst>
          </p:nvPr>
        </p:nvCxnSpPr>
        <p:spPr>
          <a:xfrm>
            <a:off x="10652760" y="2980944"/>
            <a:ext cx="0" cy="254000"/>
          </a:xfrm>
          <a:prstGeom prst="line">
            <a:avLst/>
          </a:prstGeom>
          <a:ln w="6350" cap="flat" cmpd="sng" algn="ctr">
            <a:solidFill>
              <a:schemeClr val="lt2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OTLSHAPE_TB_00000000000000000000000000000000_Separator2"/>
          <p:cNvCxnSpPr/>
          <p:nvPr>
            <p:custDataLst>
              <p:tags r:id="rId58"/>
            </p:custDataLst>
          </p:nvPr>
        </p:nvCxnSpPr>
        <p:spPr>
          <a:xfrm>
            <a:off x="11027664" y="2980944"/>
            <a:ext cx="0" cy="254000"/>
          </a:xfrm>
          <a:prstGeom prst="line">
            <a:avLst/>
          </a:prstGeom>
          <a:ln w="6350" cap="flat" cmpd="sng" algn="ctr">
            <a:solidFill>
              <a:schemeClr val="lt2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OTLSHAPE_TB_00000000000000000000000000000000_TimescaleInterval8"/>
          <p:cNvSpPr txBox="1"/>
          <p:nvPr>
            <p:custDataLst>
              <p:tags r:id="rId59"/>
            </p:custDataLst>
          </p:nvPr>
        </p:nvSpPr>
        <p:spPr>
          <a:xfrm>
            <a:off x="4762261" y="3008376"/>
            <a:ext cx="241300" cy="1860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US" sz="1200" spc="-22" dirty="0" smtClean="0">
                <a:solidFill>
                  <a:schemeClr val="lt2"/>
                </a:solidFill>
                <a:latin typeface="Calibri" panose="020F0502020204030204" pitchFamily="34" charset="0"/>
              </a:rPr>
              <a:t>Jan</a:t>
            </a:r>
            <a:endParaRPr lang="en-US" sz="1200" spc="-22" dirty="0">
              <a:solidFill>
                <a:schemeClr val="lt2"/>
              </a:solidFill>
              <a:latin typeface="Calibri" panose="020F0502020204030204" pitchFamily="34" charset="0"/>
            </a:endParaRPr>
          </a:p>
        </p:txBody>
      </p:sp>
      <p:sp>
        <p:nvSpPr>
          <p:cNvPr id="107" name="OTLSHAPE_TB_00000000000000000000000000000000_TimescaleInterval1"/>
          <p:cNvSpPr txBox="1"/>
          <p:nvPr>
            <p:custDataLst>
              <p:tags r:id="rId60"/>
            </p:custDataLst>
          </p:nvPr>
        </p:nvSpPr>
        <p:spPr>
          <a:xfrm>
            <a:off x="6210300" y="3008376"/>
            <a:ext cx="279400" cy="1860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US" sz="1200" spc="-18" dirty="0" smtClean="0">
                <a:solidFill>
                  <a:schemeClr val="lt2"/>
                </a:solidFill>
                <a:latin typeface="Calibri" panose="020F0502020204030204" pitchFamily="34" charset="0"/>
              </a:rPr>
              <a:t>May</a:t>
            </a:r>
            <a:endParaRPr lang="en-US" sz="1200" spc="-18" dirty="0">
              <a:solidFill>
                <a:schemeClr val="lt2"/>
              </a:solidFill>
              <a:latin typeface="Calibri" panose="020F0502020204030204" pitchFamily="34" charset="0"/>
            </a:endParaRPr>
          </a:p>
        </p:txBody>
      </p:sp>
      <p:sp>
        <p:nvSpPr>
          <p:cNvPr id="108" name="OTLSHAPE_TB_00000000000000000000000000000000_TimescaleInterval2"/>
          <p:cNvSpPr txBox="1"/>
          <p:nvPr>
            <p:custDataLst>
              <p:tags r:id="rId61"/>
            </p:custDataLst>
          </p:nvPr>
        </p:nvSpPr>
        <p:spPr>
          <a:xfrm>
            <a:off x="6637148" y="3008376"/>
            <a:ext cx="215900" cy="1860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US" sz="1200" spc="-18" dirty="0" smtClean="0">
                <a:solidFill>
                  <a:schemeClr val="lt2"/>
                </a:solidFill>
                <a:latin typeface="Calibri" panose="020F0502020204030204" pitchFamily="34" charset="0"/>
              </a:rPr>
              <a:t>Jun</a:t>
            </a:r>
            <a:endParaRPr lang="en-US" sz="1200" spc="-18" dirty="0">
              <a:solidFill>
                <a:schemeClr val="lt2"/>
              </a:solidFill>
              <a:latin typeface="Calibri" panose="020F0502020204030204" pitchFamily="34" charset="0"/>
            </a:endParaRPr>
          </a:p>
        </p:txBody>
      </p:sp>
      <p:sp>
        <p:nvSpPr>
          <p:cNvPr id="109" name="OTLSHAPE_TB_00000000000000000000000000000000_TimescaleInterval6"/>
          <p:cNvSpPr txBox="1"/>
          <p:nvPr>
            <p:custDataLst>
              <p:tags r:id="rId62"/>
            </p:custDataLst>
          </p:nvPr>
        </p:nvSpPr>
        <p:spPr>
          <a:xfrm>
            <a:off x="8107349" y="3008376"/>
            <a:ext cx="228600" cy="1860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US" sz="1200" spc="-22" dirty="0" smtClean="0">
                <a:solidFill>
                  <a:schemeClr val="lt2"/>
                </a:solidFill>
                <a:latin typeface="Calibri" panose="020F0502020204030204" pitchFamily="34" charset="0"/>
              </a:rPr>
              <a:t>Oct</a:t>
            </a:r>
            <a:endParaRPr lang="en-US" sz="1200" spc="-22" dirty="0">
              <a:solidFill>
                <a:schemeClr val="lt2"/>
              </a:solidFill>
              <a:latin typeface="Calibri" panose="020F0502020204030204" pitchFamily="34" charset="0"/>
            </a:endParaRPr>
          </a:p>
        </p:txBody>
      </p:sp>
      <p:sp>
        <p:nvSpPr>
          <p:cNvPr id="110" name="OTLSHAPE_TB_00000000000000000000000000000000_TimescaleInterval7"/>
          <p:cNvSpPr txBox="1"/>
          <p:nvPr>
            <p:custDataLst>
              <p:tags r:id="rId63"/>
            </p:custDataLst>
          </p:nvPr>
        </p:nvSpPr>
        <p:spPr>
          <a:xfrm>
            <a:off x="8476404" y="3008376"/>
            <a:ext cx="254000" cy="1860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US" sz="1200" spc="-20" dirty="0" smtClean="0">
                <a:solidFill>
                  <a:schemeClr val="lt2"/>
                </a:solidFill>
                <a:latin typeface="Calibri" panose="020F0502020204030204" pitchFamily="34" charset="0"/>
              </a:rPr>
              <a:t>Nov</a:t>
            </a:r>
            <a:endParaRPr lang="en-US" sz="1200" spc="-20" dirty="0">
              <a:solidFill>
                <a:schemeClr val="lt2"/>
              </a:solidFill>
              <a:latin typeface="Calibri" panose="020F0502020204030204" pitchFamily="34" charset="0"/>
            </a:endParaRPr>
          </a:p>
        </p:txBody>
      </p:sp>
      <p:sp>
        <p:nvSpPr>
          <p:cNvPr id="111" name="OTLSHAPE_TB_00000000000000000000000000000000_TimescaleInterval8"/>
          <p:cNvSpPr txBox="1"/>
          <p:nvPr>
            <p:custDataLst>
              <p:tags r:id="rId64"/>
            </p:custDataLst>
          </p:nvPr>
        </p:nvSpPr>
        <p:spPr>
          <a:xfrm>
            <a:off x="8865631" y="3008376"/>
            <a:ext cx="241300" cy="1860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US" sz="1200" spc="-22" dirty="0" smtClean="0">
                <a:solidFill>
                  <a:schemeClr val="lt2"/>
                </a:solidFill>
                <a:latin typeface="Calibri" panose="020F0502020204030204" pitchFamily="34" charset="0"/>
              </a:rPr>
              <a:t>Dec</a:t>
            </a:r>
            <a:endParaRPr lang="en-US" sz="1200" spc="-22" dirty="0">
              <a:solidFill>
                <a:schemeClr val="lt2"/>
              </a:solidFill>
              <a:latin typeface="Calibri" panose="020F0502020204030204" pitchFamily="34" charset="0"/>
            </a:endParaRPr>
          </a:p>
        </p:txBody>
      </p:sp>
      <p:sp>
        <p:nvSpPr>
          <p:cNvPr id="112" name="OTLSHAPE_TB_00000000000000000000000000000000_TimescaleInterval3"/>
          <p:cNvSpPr txBox="1"/>
          <p:nvPr>
            <p:custDataLst>
              <p:tags r:id="rId65"/>
            </p:custDataLst>
          </p:nvPr>
        </p:nvSpPr>
        <p:spPr>
          <a:xfrm>
            <a:off x="7025124" y="3008376"/>
            <a:ext cx="165100" cy="1860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US" sz="1200" spc="-20" dirty="0" smtClean="0">
                <a:solidFill>
                  <a:schemeClr val="lt2"/>
                </a:solidFill>
                <a:latin typeface="Calibri" panose="020F0502020204030204" pitchFamily="34" charset="0"/>
              </a:rPr>
              <a:t>Jul</a:t>
            </a:r>
            <a:endParaRPr lang="en-US" sz="1200" spc="-20" dirty="0">
              <a:solidFill>
                <a:schemeClr val="lt2"/>
              </a:solidFill>
              <a:latin typeface="Calibri" panose="020F0502020204030204" pitchFamily="34" charset="0"/>
            </a:endParaRPr>
          </a:p>
        </p:txBody>
      </p:sp>
      <p:sp>
        <p:nvSpPr>
          <p:cNvPr id="113" name="OTLSHAPE_TB_00000000000000000000000000000000_TimescaleInterval4"/>
          <p:cNvSpPr txBox="1"/>
          <p:nvPr>
            <p:custDataLst>
              <p:tags r:id="rId66"/>
            </p:custDataLst>
          </p:nvPr>
        </p:nvSpPr>
        <p:spPr>
          <a:xfrm>
            <a:off x="7360497" y="3008376"/>
            <a:ext cx="241300" cy="1860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US" sz="1200" spc="-20" dirty="0" smtClean="0">
                <a:solidFill>
                  <a:schemeClr val="lt2"/>
                </a:solidFill>
                <a:latin typeface="Calibri" panose="020F0502020204030204" pitchFamily="34" charset="0"/>
              </a:rPr>
              <a:t>Aug</a:t>
            </a:r>
            <a:endParaRPr lang="en-US" sz="1200" spc="-20" dirty="0">
              <a:solidFill>
                <a:schemeClr val="lt2"/>
              </a:solidFill>
              <a:latin typeface="Calibri" panose="020F0502020204030204" pitchFamily="34" charset="0"/>
            </a:endParaRPr>
          </a:p>
        </p:txBody>
      </p:sp>
      <p:sp>
        <p:nvSpPr>
          <p:cNvPr id="114" name="OTLSHAPE_TB_00000000000000000000000000000000_TimescaleInterval5"/>
          <p:cNvSpPr txBox="1"/>
          <p:nvPr>
            <p:custDataLst>
              <p:tags r:id="rId67"/>
            </p:custDataLst>
          </p:nvPr>
        </p:nvSpPr>
        <p:spPr>
          <a:xfrm>
            <a:off x="7740982" y="3008376"/>
            <a:ext cx="228600" cy="1860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US" sz="1200" spc="-18" dirty="0" smtClean="0">
                <a:solidFill>
                  <a:schemeClr val="lt2"/>
                </a:solidFill>
                <a:latin typeface="Calibri" panose="020F0502020204030204" pitchFamily="34" charset="0"/>
              </a:rPr>
              <a:t>Sep</a:t>
            </a:r>
            <a:endParaRPr lang="en-US" sz="1200" spc="-18" dirty="0">
              <a:solidFill>
                <a:schemeClr val="lt2"/>
              </a:solidFill>
              <a:latin typeface="Calibri" panose="020F0502020204030204" pitchFamily="34" charset="0"/>
            </a:endParaRPr>
          </a:p>
        </p:txBody>
      </p:sp>
      <p:sp>
        <p:nvSpPr>
          <p:cNvPr id="115" name="OTLSHAPE_TB_00000000000000000000000000000000_TimescaleInterval8"/>
          <p:cNvSpPr txBox="1"/>
          <p:nvPr>
            <p:custDataLst>
              <p:tags r:id="rId68"/>
            </p:custDataLst>
          </p:nvPr>
        </p:nvSpPr>
        <p:spPr>
          <a:xfrm>
            <a:off x="9258061" y="3008376"/>
            <a:ext cx="241300" cy="1860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US" sz="1200" spc="-22" dirty="0" smtClean="0">
                <a:solidFill>
                  <a:schemeClr val="lt2"/>
                </a:solidFill>
                <a:latin typeface="Calibri" panose="020F0502020204030204" pitchFamily="34" charset="0"/>
              </a:rPr>
              <a:t>Jan</a:t>
            </a:r>
            <a:endParaRPr lang="en-US" sz="1200" spc="-22" dirty="0">
              <a:solidFill>
                <a:schemeClr val="lt2"/>
              </a:solidFill>
              <a:latin typeface="Calibri" panose="020F0502020204030204" pitchFamily="34" charset="0"/>
            </a:endParaRPr>
          </a:p>
        </p:txBody>
      </p:sp>
      <p:sp>
        <p:nvSpPr>
          <p:cNvPr id="134" name="OTLSHAPE_TB_00000000000000000000000000000000_TimescaleInterval1"/>
          <p:cNvSpPr txBox="1"/>
          <p:nvPr>
            <p:custDataLst>
              <p:tags r:id="rId69"/>
            </p:custDataLst>
          </p:nvPr>
        </p:nvSpPr>
        <p:spPr>
          <a:xfrm>
            <a:off x="941070" y="3008376"/>
            <a:ext cx="279400" cy="1860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US" sz="1200" spc="-18" dirty="0" smtClean="0">
                <a:solidFill>
                  <a:schemeClr val="lt2"/>
                </a:solidFill>
                <a:latin typeface="Calibri" panose="020F0502020204030204" pitchFamily="34" charset="0"/>
              </a:rPr>
              <a:t>Mar</a:t>
            </a:r>
            <a:endParaRPr lang="en-US" sz="1200" spc="-18" dirty="0">
              <a:solidFill>
                <a:schemeClr val="lt2"/>
              </a:solidFill>
              <a:latin typeface="Calibri" panose="020F0502020204030204" pitchFamily="34" charset="0"/>
            </a:endParaRPr>
          </a:p>
        </p:txBody>
      </p:sp>
      <p:sp>
        <p:nvSpPr>
          <p:cNvPr id="135" name="OTLSHAPE_TB_00000000000000000000000000000000_TimescaleInterval1"/>
          <p:cNvSpPr txBox="1"/>
          <p:nvPr>
            <p:custDataLst>
              <p:tags r:id="rId70"/>
            </p:custDataLst>
          </p:nvPr>
        </p:nvSpPr>
        <p:spPr>
          <a:xfrm>
            <a:off x="1363980" y="3008376"/>
            <a:ext cx="279400" cy="1860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US" sz="1200" spc="-18" dirty="0" smtClean="0">
                <a:solidFill>
                  <a:schemeClr val="lt2"/>
                </a:solidFill>
                <a:latin typeface="Calibri" panose="020F0502020204030204" pitchFamily="34" charset="0"/>
              </a:rPr>
              <a:t>Apr</a:t>
            </a:r>
            <a:endParaRPr lang="en-US" sz="1200" spc="-18" dirty="0">
              <a:solidFill>
                <a:schemeClr val="lt2"/>
              </a:solidFill>
              <a:latin typeface="Calibri" panose="020F0502020204030204" pitchFamily="34" charset="0"/>
            </a:endParaRPr>
          </a:p>
        </p:txBody>
      </p:sp>
      <p:sp>
        <p:nvSpPr>
          <p:cNvPr id="136" name="OTLSHAPE_TB_00000000000000000000000000000000_TimescaleInterval8"/>
          <p:cNvSpPr txBox="1"/>
          <p:nvPr>
            <p:custDataLst>
              <p:tags r:id="rId71"/>
            </p:custDataLst>
          </p:nvPr>
        </p:nvSpPr>
        <p:spPr>
          <a:xfrm>
            <a:off x="5120401" y="3000756"/>
            <a:ext cx="241300" cy="1860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US" sz="1200" spc="-22" dirty="0" smtClean="0">
                <a:solidFill>
                  <a:schemeClr val="lt2"/>
                </a:solidFill>
                <a:latin typeface="Calibri" panose="020F0502020204030204" pitchFamily="34" charset="0"/>
              </a:rPr>
              <a:t>Feb</a:t>
            </a:r>
            <a:endParaRPr lang="en-US" sz="1200" spc="-22" dirty="0">
              <a:solidFill>
                <a:schemeClr val="lt2"/>
              </a:solidFill>
              <a:latin typeface="Calibri" panose="020F0502020204030204" pitchFamily="34" charset="0"/>
            </a:endParaRPr>
          </a:p>
        </p:txBody>
      </p:sp>
      <p:sp>
        <p:nvSpPr>
          <p:cNvPr id="137" name="OTLSHAPE_TB_00000000000000000000000000000000_TimescaleInterval1"/>
          <p:cNvSpPr txBox="1"/>
          <p:nvPr>
            <p:custDataLst>
              <p:tags r:id="rId72"/>
            </p:custDataLst>
          </p:nvPr>
        </p:nvSpPr>
        <p:spPr>
          <a:xfrm>
            <a:off x="5471160" y="3008376"/>
            <a:ext cx="279400" cy="1860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US" sz="1200" spc="-18" dirty="0" smtClean="0">
                <a:solidFill>
                  <a:schemeClr val="lt2"/>
                </a:solidFill>
                <a:latin typeface="Calibri" panose="020F0502020204030204" pitchFamily="34" charset="0"/>
              </a:rPr>
              <a:t>Mar</a:t>
            </a:r>
            <a:endParaRPr lang="en-US" sz="1200" spc="-18" dirty="0">
              <a:solidFill>
                <a:schemeClr val="lt2"/>
              </a:solidFill>
              <a:latin typeface="Calibri" panose="020F0502020204030204" pitchFamily="34" charset="0"/>
            </a:endParaRPr>
          </a:p>
        </p:txBody>
      </p:sp>
      <p:sp>
        <p:nvSpPr>
          <p:cNvPr id="138" name="OTLSHAPE_TB_00000000000000000000000000000000_TimescaleInterval1"/>
          <p:cNvSpPr txBox="1"/>
          <p:nvPr>
            <p:custDataLst>
              <p:tags r:id="rId73"/>
            </p:custDataLst>
          </p:nvPr>
        </p:nvSpPr>
        <p:spPr>
          <a:xfrm>
            <a:off x="5871210" y="3008376"/>
            <a:ext cx="279400" cy="1860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US" sz="1200" spc="-18" dirty="0" smtClean="0">
                <a:solidFill>
                  <a:schemeClr val="lt2"/>
                </a:solidFill>
                <a:latin typeface="Calibri" panose="020F0502020204030204" pitchFamily="34" charset="0"/>
              </a:rPr>
              <a:t>Apr</a:t>
            </a:r>
            <a:endParaRPr lang="en-US" sz="1200" spc="-18" dirty="0">
              <a:solidFill>
                <a:schemeClr val="lt2"/>
              </a:solidFill>
              <a:latin typeface="Calibri" panose="020F0502020204030204" pitchFamily="34" charset="0"/>
            </a:endParaRPr>
          </a:p>
        </p:txBody>
      </p:sp>
      <p:sp>
        <p:nvSpPr>
          <p:cNvPr id="139" name="OTLSHAPE_TB_00000000000000000000000000000000_TimescaleInterval1"/>
          <p:cNvSpPr txBox="1"/>
          <p:nvPr>
            <p:custDataLst>
              <p:tags r:id="rId74"/>
            </p:custDataLst>
          </p:nvPr>
        </p:nvSpPr>
        <p:spPr>
          <a:xfrm>
            <a:off x="10717530" y="3008376"/>
            <a:ext cx="279400" cy="1860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US" sz="1200" spc="-18" dirty="0" smtClean="0">
                <a:solidFill>
                  <a:schemeClr val="lt2"/>
                </a:solidFill>
                <a:latin typeface="Calibri" panose="020F0502020204030204" pitchFamily="34" charset="0"/>
              </a:rPr>
              <a:t>May</a:t>
            </a:r>
            <a:endParaRPr lang="en-US" sz="1200" spc="-18" dirty="0">
              <a:solidFill>
                <a:schemeClr val="lt2"/>
              </a:solidFill>
              <a:latin typeface="Calibri" panose="020F0502020204030204" pitchFamily="34" charset="0"/>
            </a:endParaRPr>
          </a:p>
        </p:txBody>
      </p:sp>
      <p:sp>
        <p:nvSpPr>
          <p:cNvPr id="140" name="OTLSHAPE_TB_00000000000000000000000000000000_TimescaleInterval2"/>
          <p:cNvSpPr txBox="1"/>
          <p:nvPr>
            <p:custDataLst>
              <p:tags r:id="rId75"/>
            </p:custDataLst>
          </p:nvPr>
        </p:nvSpPr>
        <p:spPr>
          <a:xfrm>
            <a:off x="11121518" y="3008376"/>
            <a:ext cx="215900" cy="1860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US" sz="1200" spc="-18" dirty="0" smtClean="0">
                <a:solidFill>
                  <a:schemeClr val="lt2"/>
                </a:solidFill>
                <a:latin typeface="Calibri" panose="020F0502020204030204" pitchFamily="34" charset="0"/>
              </a:rPr>
              <a:t>Jun</a:t>
            </a:r>
            <a:endParaRPr lang="en-US" sz="1200" spc="-18" dirty="0">
              <a:solidFill>
                <a:schemeClr val="lt2"/>
              </a:solidFill>
              <a:latin typeface="Calibri" panose="020F0502020204030204" pitchFamily="34" charset="0"/>
            </a:endParaRPr>
          </a:p>
        </p:txBody>
      </p:sp>
      <p:sp>
        <p:nvSpPr>
          <p:cNvPr id="141" name="OTLSHAPE_TB_00000000000000000000000000000000_TimescaleInterval8"/>
          <p:cNvSpPr txBox="1"/>
          <p:nvPr>
            <p:custDataLst>
              <p:tags r:id="rId76"/>
            </p:custDataLst>
          </p:nvPr>
        </p:nvSpPr>
        <p:spPr>
          <a:xfrm>
            <a:off x="9627631" y="3008376"/>
            <a:ext cx="241300" cy="1860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US" sz="1200" spc="-22" dirty="0" smtClean="0">
                <a:solidFill>
                  <a:schemeClr val="lt2"/>
                </a:solidFill>
                <a:latin typeface="Calibri" panose="020F0502020204030204" pitchFamily="34" charset="0"/>
              </a:rPr>
              <a:t>Feb</a:t>
            </a:r>
            <a:endParaRPr lang="en-US" sz="1200" spc="-22" dirty="0">
              <a:solidFill>
                <a:schemeClr val="lt2"/>
              </a:solidFill>
              <a:latin typeface="Calibri" panose="020F0502020204030204" pitchFamily="34" charset="0"/>
            </a:endParaRPr>
          </a:p>
        </p:txBody>
      </p:sp>
      <p:sp>
        <p:nvSpPr>
          <p:cNvPr id="142" name="OTLSHAPE_TB_00000000000000000000000000000000_TimescaleInterval1"/>
          <p:cNvSpPr txBox="1"/>
          <p:nvPr>
            <p:custDataLst>
              <p:tags r:id="rId77"/>
            </p:custDataLst>
          </p:nvPr>
        </p:nvSpPr>
        <p:spPr>
          <a:xfrm>
            <a:off x="9978390" y="3008376"/>
            <a:ext cx="279400" cy="1860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US" sz="1200" spc="-18" dirty="0" smtClean="0">
                <a:solidFill>
                  <a:schemeClr val="lt2"/>
                </a:solidFill>
                <a:latin typeface="Calibri" panose="020F0502020204030204" pitchFamily="34" charset="0"/>
              </a:rPr>
              <a:t>Mar</a:t>
            </a:r>
            <a:endParaRPr lang="en-US" sz="1200" spc="-18" dirty="0">
              <a:solidFill>
                <a:schemeClr val="lt2"/>
              </a:solidFill>
              <a:latin typeface="Calibri" panose="020F0502020204030204" pitchFamily="34" charset="0"/>
            </a:endParaRPr>
          </a:p>
        </p:txBody>
      </p:sp>
      <p:sp>
        <p:nvSpPr>
          <p:cNvPr id="143" name="OTLSHAPE_TB_00000000000000000000000000000000_TimescaleInterval1"/>
          <p:cNvSpPr txBox="1"/>
          <p:nvPr>
            <p:custDataLst>
              <p:tags r:id="rId78"/>
            </p:custDataLst>
          </p:nvPr>
        </p:nvSpPr>
        <p:spPr>
          <a:xfrm>
            <a:off x="10367010" y="3008376"/>
            <a:ext cx="279400" cy="1860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US" sz="1200" spc="-18" dirty="0" smtClean="0">
                <a:solidFill>
                  <a:schemeClr val="lt2"/>
                </a:solidFill>
                <a:latin typeface="Calibri" panose="020F0502020204030204" pitchFamily="34" charset="0"/>
              </a:rPr>
              <a:t>Apr</a:t>
            </a:r>
            <a:endParaRPr lang="en-US" sz="1200" spc="-18" dirty="0">
              <a:solidFill>
                <a:schemeClr val="lt2"/>
              </a:solidFill>
              <a:latin typeface="Calibri" panose="020F0502020204030204" pitchFamily="34" charset="0"/>
            </a:endParaRPr>
          </a:p>
        </p:txBody>
      </p:sp>
      <p:sp>
        <p:nvSpPr>
          <p:cNvPr id="149" name="OTLSHAPE_T_7c518fb37f2142bb8e0445920d0403b5_Title"/>
          <p:cNvSpPr txBox="1"/>
          <p:nvPr>
            <p:custDataLst>
              <p:tags r:id="rId79"/>
            </p:custDataLst>
          </p:nvPr>
        </p:nvSpPr>
        <p:spPr>
          <a:xfrm>
            <a:off x="6278880" y="2072078"/>
            <a:ext cx="1443228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1000" b="1" spc="-8" dirty="0" smtClean="0">
                <a:solidFill>
                  <a:srgbClr val="0070C0"/>
                </a:solidFill>
                <a:latin typeface="Calibri" panose="020F0502020204030204" pitchFamily="34" charset="0"/>
              </a:rPr>
              <a:t>Launch-Goals Finalized</a:t>
            </a:r>
            <a:endParaRPr lang="en-US" sz="1000" b="1" spc="-8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150" name="OTLSHAPE_T_9aa183d65df24b0c8fecd0a002471583_Title"/>
          <p:cNvSpPr txBox="1"/>
          <p:nvPr>
            <p:custDataLst>
              <p:tags r:id="rId80"/>
            </p:custDataLst>
          </p:nvPr>
        </p:nvSpPr>
        <p:spPr>
          <a:xfrm>
            <a:off x="6427470" y="4178082"/>
            <a:ext cx="1710677" cy="30777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1000" b="1" spc="-8" dirty="0" smtClean="0">
                <a:solidFill>
                  <a:srgbClr val="D24726"/>
                </a:solidFill>
                <a:latin typeface="Calibri" panose="020F0502020204030204" pitchFamily="34" charset="0"/>
              </a:rPr>
              <a:t>Container Management Development</a:t>
            </a:r>
            <a:endParaRPr lang="en-US" sz="1000" b="1" spc="-8" dirty="0">
              <a:solidFill>
                <a:srgbClr val="D24726"/>
              </a:solidFill>
              <a:latin typeface="Calibri" panose="020F0502020204030204" pitchFamily="34" charset="0"/>
            </a:endParaRPr>
          </a:p>
        </p:txBody>
      </p:sp>
      <p:sp>
        <p:nvSpPr>
          <p:cNvPr id="151" name="OTLSHAPE_T_9aa183d65df24b0c8fecd0a002471583_Shape"/>
          <p:cNvSpPr/>
          <p:nvPr>
            <p:custDataLst>
              <p:tags r:id="rId81"/>
            </p:custDataLst>
          </p:nvPr>
        </p:nvSpPr>
        <p:spPr>
          <a:xfrm>
            <a:off x="8256784" y="4178081"/>
            <a:ext cx="1904486" cy="307778"/>
          </a:xfrm>
          <a:prstGeom prst="roundRect">
            <a:avLst>
              <a:gd name="adj" fmla="val 100000"/>
            </a:avLst>
          </a:prstGeom>
          <a:solidFill>
            <a:srgbClr val="D24726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2" name="OTLSHAPE_M_52743de8bb6d4044896f473898fe9da7_Connector1"/>
          <p:cNvCxnSpPr/>
          <p:nvPr>
            <p:custDataLst>
              <p:tags r:id="rId82"/>
            </p:custDataLst>
          </p:nvPr>
        </p:nvCxnSpPr>
        <p:spPr>
          <a:xfrm>
            <a:off x="3840149" y="2069032"/>
            <a:ext cx="0" cy="845617"/>
          </a:xfrm>
          <a:prstGeom prst="line">
            <a:avLst/>
          </a:prstGeom>
          <a:ln w="9525" cap="flat" cmpd="sng" algn="ctr">
            <a:solidFill>
              <a:srgbClr val="087FC3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OTLSHAPE_M_a58f29487c0343c08abcf41913e40cae_Shape"/>
          <p:cNvSpPr/>
          <p:nvPr>
            <p:custDataLst>
              <p:tags r:id="rId83"/>
            </p:custDataLst>
          </p:nvPr>
        </p:nvSpPr>
        <p:spPr>
          <a:xfrm rot="16200000">
            <a:off x="3871015" y="2068740"/>
            <a:ext cx="165100" cy="165100"/>
          </a:xfrm>
          <a:prstGeom prst="flowChartMerge">
            <a:avLst/>
          </a:prstGeom>
          <a:solidFill>
            <a:srgbClr val="087FC3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OTLSHAPE_M_a58f29487c0343c08abcf41913e40cae_Title"/>
          <p:cNvSpPr txBox="1"/>
          <p:nvPr>
            <p:custDataLst>
              <p:tags r:id="rId84"/>
            </p:custDataLst>
          </p:nvPr>
        </p:nvSpPr>
        <p:spPr>
          <a:xfrm>
            <a:off x="4091986" y="2060332"/>
            <a:ext cx="1360123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000" b="1" spc="-6" dirty="0" smtClean="0">
                <a:solidFill>
                  <a:srgbClr val="3B5998"/>
                </a:solidFill>
                <a:latin typeface="Calibri" panose="020F0502020204030204" pitchFamily="34" charset="0"/>
              </a:rPr>
              <a:t>Taskforce Final Report</a:t>
            </a:r>
            <a:endParaRPr lang="en-US" sz="1000" b="1" spc="-6" dirty="0">
              <a:solidFill>
                <a:srgbClr val="3B5998"/>
              </a:solidFill>
              <a:latin typeface="Calibri" panose="020F0502020204030204" pitchFamily="34" charset="0"/>
            </a:endParaRPr>
          </a:p>
        </p:txBody>
      </p:sp>
      <p:sp>
        <p:nvSpPr>
          <p:cNvPr id="93" name="OTLSHAPE_T_9aa183d65df24b0c8fecd0a002471583_Shape"/>
          <p:cNvSpPr/>
          <p:nvPr>
            <p:custDataLst>
              <p:tags r:id="rId85"/>
            </p:custDataLst>
          </p:nvPr>
        </p:nvSpPr>
        <p:spPr>
          <a:xfrm>
            <a:off x="10646411" y="5154929"/>
            <a:ext cx="475108" cy="297181"/>
          </a:xfrm>
          <a:prstGeom prst="roundRect">
            <a:avLst>
              <a:gd name="adj" fmla="val 100000"/>
            </a:avLst>
          </a:prstGeom>
          <a:solidFill>
            <a:srgbClr val="7030A0"/>
          </a:solidFill>
          <a:ln w="12700" cap="flat" cmpd="sng" algn="ctr">
            <a:solidFill>
              <a:schemeClr val="bg2">
                <a:lumMod val="75000"/>
              </a:schemeClr>
            </a:solidFill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TLSHAPE_T_06a6a20021ea4acdac20b41f7b37b0dd_Title"/>
          <p:cNvSpPr txBox="1"/>
          <p:nvPr>
            <p:custDataLst>
              <p:tags r:id="rId86"/>
            </p:custDataLst>
          </p:nvPr>
        </p:nvSpPr>
        <p:spPr>
          <a:xfrm>
            <a:off x="8659849" y="5231873"/>
            <a:ext cx="1912662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1000" b="1" spc="-8" dirty="0" smtClean="0">
                <a:solidFill>
                  <a:srgbClr val="72369F"/>
                </a:solidFill>
                <a:latin typeface="Calibri" panose="020F0502020204030204" pitchFamily="34" charset="0"/>
              </a:rPr>
              <a:t>ArchivesSpace Training Sessions</a:t>
            </a:r>
            <a:endParaRPr lang="en-US" sz="1000" b="1" spc="-8" dirty="0">
              <a:solidFill>
                <a:srgbClr val="72369F"/>
              </a:solidFill>
              <a:latin typeface="Calibri" panose="020F0502020204030204" pitchFamily="34" charset="0"/>
            </a:endParaRPr>
          </a:p>
        </p:txBody>
      </p:sp>
      <p:sp>
        <p:nvSpPr>
          <p:cNvPr id="116" name="OTLSHAPE_M_52743de8bb6d4044896f473898fe9da7_Date"/>
          <p:cNvSpPr txBox="1"/>
          <p:nvPr>
            <p:custDataLst>
              <p:tags r:id="rId87"/>
            </p:custDataLst>
          </p:nvPr>
        </p:nvSpPr>
        <p:spPr>
          <a:xfrm>
            <a:off x="4111781" y="2224233"/>
            <a:ext cx="393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000" spc="-8" dirty="0" smtClean="0">
                <a:solidFill>
                  <a:srgbClr val="7F7F7F"/>
                </a:solidFill>
                <a:latin typeface="Calibri" panose="020F0502020204030204" pitchFamily="34" charset="0"/>
              </a:rPr>
              <a:t>Oct 31</a:t>
            </a:r>
            <a:endParaRPr lang="en-US" sz="1000" spc="-8" dirty="0">
              <a:solidFill>
                <a:srgbClr val="7F7F7F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5912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262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115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2585" y="266335"/>
            <a:ext cx="10826870" cy="2387600"/>
          </a:xfrm>
        </p:spPr>
        <p:txBody>
          <a:bodyPr>
            <a:noAutofit/>
          </a:bodyPr>
          <a:lstStyle/>
          <a:p>
            <a:pPr algn="l"/>
            <a:r>
              <a:rPr lang="en-US" sz="8400" dirty="0" smtClean="0">
                <a:solidFill>
                  <a:schemeClr val="bg1"/>
                </a:solidFill>
                <a:latin typeface="Corbel" panose="020B0503020204020204" pitchFamily="34" charset="0"/>
              </a:rPr>
              <a:t/>
            </a:r>
            <a:br>
              <a:rPr lang="en-US" sz="8400" dirty="0" smtClean="0">
                <a:solidFill>
                  <a:schemeClr val="bg1"/>
                </a:solidFill>
                <a:latin typeface="Corbel" panose="020B0503020204020204" pitchFamily="34" charset="0"/>
              </a:rPr>
            </a:br>
            <a:r>
              <a:rPr lang="en-US" sz="8400" dirty="0" smtClean="0">
                <a:solidFill>
                  <a:schemeClr val="bg1"/>
                </a:solidFill>
                <a:latin typeface="Corbel" panose="020B0503020204020204" pitchFamily="34" charset="0"/>
              </a:rPr>
              <a:t>+5 Recommendations</a:t>
            </a:r>
            <a:endParaRPr lang="en-US" sz="8400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329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83410" y="852930"/>
            <a:ext cx="11208590" cy="1321575"/>
          </a:xfrm>
        </p:spPr>
        <p:txBody>
          <a:bodyPr>
            <a:noAutofit/>
          </a:bodyPr>
          <a:lstStyle/>
          <a:p>
            <a:pPr algn="l"/>
            <a:r>
              <a:rPr lang="en-US" sz="8000" dirty="0" smtClean="0">
                <a:solidFill>
                  <a:schemeClr val="bg1"/>
                </a:solidFill>
                <a:latin typeface="Corbel" panose="020B0503020204020204" pitchFamily="34" charset="0"/>
              </a:rPr>
              <a:t/>
            </a:r>
            <a:br>
              <a:rPr lang="en-US" sz="8000" dirty="0" smtClean="0">
                <a:solidFill>
                  <a:schemeClr val="bg1"/>
                </a:solidFill>
                <a:latin typeface="Corbel" panose="020B0503020204020204" pitchFamily="34" charset="0"/>
              </a:rPr>
            </a:br>
            <a:r>
              <a:rPr lang="en-US" sz="8000" dirty="0" smtClean="0">
                <a:solidFill>
                  <a:schemeClr val="bg1"/>
                </a:solidFill>
                <a:latin typeface="Corbel" panose="020B0503020204020204" pitchFamily="34" charset="0"/>
              </a:rPr>
              <a:t>Build A Team</a:t>
            </a:r>
            <a:endParaRPr lang="en-US" sz="8000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0548" y="1108942"/>
            <a:ext cx="4258283" cy="4915702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980537" y="112143"/>
            <a:ext cx="1132935" cy="6890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7200" spc="110" dirty="0" smtClean="0">
                <a:solidFill>
                  <a:schemeClr val="bg1"/>
                </a:solidFill>
                <a:latin typeface="Corbel" panose="020B0503020204020204" pitchFamily="34" charset="0"/>
              </a:rPr>
              <a:t>1:</a:t>
            </a:r>
            <a:endParaRPr lang="en-US" sz="7200" spc="110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5556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6014" y="0"/>
            <a:ext cx="7099972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980537" y="112143"/>
            <a:ext cx="1132935" cy="6890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7200" spc="110" dirty="0">
                <a:solidFill>
                  <a:srgbClr val="0E3755"/>
                </a:solidFill>
                <a:latin typeface="Corbel" panose="020B0503020204020204" pitchFamily="34" charset="0"/>
              </a:rPr>
              <a:t>1</a:t>
            </a:r>
            <a:r>
              <a:rPr lang="en-US" sz="7200" spc="110" dirty="0" smtClean="0">
                <a:solidFill>
                  <a:srgbClr val="0E3755"/>
                </a:solidFill>
                <a:latin typeface="Corbel" panose="020B0503020204020204" pitchFamily="34" charset="0"/>
              </a:rPr>
              <a:t>:</a:t>
            </a:r>
            <a:endParaRPr lang="en-US" sz="7200" spc="110" dirty="0">
              <a:solidFill>
                <a:srgbClr val="0E3755"/>
              </a:solidFill>
              <a:latin typeface="Corbel" panose="020B0503020204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29093" y="4572000"/>
            <a:ext cx="5283337" cy="401053"/>
          </a:xfrm>
          <a:prstGeom prst="rect">
            <a:avLst/>
          </a:prstGeom>
          <a:noFill/>
          <a:ln w="508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688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83410" y="852930"/>
            <a:ext cx="11208590" cy="2416479"/>
          </a:xfrm>
        </p:spPr>
        <p:txBody>
          <a:bodyPr>
            <a:noAutofit/>
          </a:bodyPr>
          <a:lstStyle/>
          <a:p>
            <a:pPr algn="l"/>
            <a:r>
              <a:rPr lang="en-US" sz="8000" dirty="0" smtClean="0">
                <a:solidFill>
                  <a:schemeClr val="bg1"/>
                </a:solidFill>
                <a:latin typeface="Corbel" panose="020B0503020204020204" pitchFamily="34" charset="0"/>
              </a:rPr>
              <a:t/>
            </a:r>
            <a:br>
              <a:rPr lang="en-US" sz="8000" dirty="0" smtClean="0">
                <a:solidFill>
                  <a:schemeClr val="bg1"/>
                </a:solidFill>
                <a:latin typeface="Corbel" panose="020B0503020204020204" pitchFamily="34" charset="0"/>
              </a:rPr>
            </a:br>
            <a:r>
              <a:rPr lang="en-US" sz="8000" dirty="0" smtClean="0">
                <a:solidFill>
                  <a:schemeClr val="bg1"/>
                </a:solidFill>
                <a:latin typeface="Corbel" panose="020B0503020204020204" pitchFamily="34" charset="0"/>
              </a:rPr>
              <a:t>Write an Implementation Plan</a:t>
            </a:r>
            <a:endParaRPr lang="en-US" sz="8000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980537" y="112143"/>
            <a:ext cx="1132935" cy="6890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7200" spc="110" dirty="0">
                <a:solidFill>
                  <a:schemeClr val="bg1"/>
                </a:solidFill>
                <a:latin typeface="Corbel" panose="020B0503020204020204" pitchFamily="34" charset="0"/>
              </a:rPr>
              <a:t>2</a:t>
            </a:r>
            <a:r>
              <a:rPr lang="en-US" sz="7200" spc="110" dirty="0" smtClean="0">
                <a:solidFill>
                  <a:schemeClr val="bg1"/>
                </a:solidFill>
                <a:latin typeface="Corbel" panose="020B0503020204020204" pitchFamily="34" charset="0"/>
              </a:rPr>
              <a:t>:</a:t>
            </a:r>
            <a:endParaRPr lang="en-US" sz="7200" spc="110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404" y="3450561"/>
            <a:ext cx="10505506" cy="2484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078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313" y="1029672"/>
            <a:ext cx="10058400" cy="5445353"/>
          </a:xfrm>
          <a:prstGeom prst="rect">
            <a:avLst/>
          </a:prstGeom>
          <a:effectLst>
            <a:innerShdw blurRad="63500" dist="50800" dir="2700000">
              <a:srgbClr val="D9E9F2">
                <a:alpha val="50000"/>
              </a:srgbClr>
            </a:innerShdw>
          </a:effec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980537" y="112143"/>
            <a:ext cx="1132935" cy="6890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7200" spc="110" dirty="0">
                <a:solidFill>
                  <a:srgbClr val="0E3755"/>
                </a:solidFill>
                <a:latin typeface="Corbel" panose="020B0503020204020204" pitchFamily="34" charset="0"/>
              </a:rPr>
              <a:t>2</a:t>
            </a:r>
            <a:r>
              <a:rPr lang="en-US" sz="7200" spc="110" dirty="0" smtClean="0">
                <a:solidFill>
                  <a:srgbClr val="0E3755"/>
                </a:solidFill>
                <a:latin typeface="Corbel" panose="020B0503020204020204" pitchFamily="34" charset="0"/>
              </a:rPr>
              <a:t>:</a:t>
            </a:r>
            <a:endParaRPr lang="en-US" sz="7200" spc="110" dirty="0">
              <a:solidFill>
                <a:srgbClr val="0E3755"/>
              </a:solidFill>
              <a:latin typeface="Corbel" panose="020B0503020204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85850" y="3509010"/>
            <a:ext cx="9852660" cy="777240"/>
          </a:xfrm>
          <a:prstGeom prst="rect">
            <a:avLst/>
          </a:prstGeom>
          <a:noFill/>
          <a:ln w="508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427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980537" y="112143"/>
            <a:ext cx="1132935" cy="6890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7200" spc="110" dirty="0">
                <a:solidFill>
                  <a:srgbClr val="0E3755"/>
                </a:solidFill>
                <a:latin typeface="Corbel" panose="020B0503020204020204" pitchFamily="34" charset="0"/>
              </a:rPr>
              <a:t>2</a:t>
            </a:r>
            <a:r>
              <a:rPr lang="en-US" sz="7200" spc="110" dirty="0" smtClean="0">
                <a:solidFill>
                  <a:srgbClr val="0E3755"/>
                </a:solidFill>
                <a:latin typeface="Corbel" panose="020B0503020204020204" pitchFamily="34" charset="0"/>
              </a:rPr>
              <a:t>:</a:t>
            </a:r>
            <a:endParaRPr lang="en-US" sz="7200" spc="110" dirty="0">
              <a:solidFill>
                <a:srgbClr val="0E3755"/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6808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1560</TotalTime>
  <Words>149</Words>
  <Application>Microsoft Office PowerPoint</Application>
  <PresentationFormat>Widescreen</PresentationFormat>
  <Paragraphs>89</Paragraphs>
  <Slides>18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Corbel</vt:lpstr>
      <vt:lpstr>Office Theme</vt:lpstr>
      <vt:lpstr>ArchivesSpace @ Yale +5 Recommendations</vt:lpstr>
      <vt:lpstr>PowerPoint Presentation</vt:lpstr>
      <vt:lpstr>PowerPoint Presentation</vt:lpstr>
      <vt:lpstr> +5 Recommendations</vt:lpstr>
      <vt:lpstr> Build A Team</vt:lpstr>
      <vt:lpstr>PowerPoint Presentation</vt:lpstr>
      <vt:lpstr> Write an Implementation Plan</vt:lpstr>
      <vt:lpstr>PowerPoint Presentation</vt:lpstr>
      <vt:lpstr>PowerPoint Presentation</vt:lpstr>
      <vt:lpstr>PowerPoint Presentation</vt:lpstr>
      <vt:lpstr> Get Training</vt:lpstr>
      <vt:lpstr>PowerPoint Presentation</vt:lpstr>
      <vt:lpstr>Engage with the Community</vt:lpstr>
      <vt:lpstr>PowerPoint Presentation</vt:lpstr>
      <vt:lpstr>Evaluate Early, Evaluate Again</vt:lpstr>
      <vt:lpstr>PowerPoint Presentation</vt:lpstr>
      <vt:lpstr>Comics</vt:lpstr>
      <vt:lpstr>Questions?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ArchivesSpace @ Yale</dc:title>
  <dc:creator>Mark Custer</dc:creator>
  <cp:lastModifiedBy>Mark Custer</cp:lastModifiedBy>
  <cp:revision>89</cp:revision>
  <dcterms:created xsi:type="dcterms:W3CDTF">2015-08-15T21:44:34Z</dcterms:created>
  <dcterms:modified xsi:type="dcterms:W3CDTF">2015-08-22T01:53:34Z</dcterms:modified>
</cp:coreProperties>
</file>