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78" r:id="rId7"/>
    <p:sldId id="265" r:id="rId8"/>
    <p:sldId id="270" r:id="rId9"/>
    <p:sldId id="271" r:id="rId10"/>
    <p:sldId id="272" r:id="rId11"/>
    <p:sldId id="266" r:id="rId12"/>
    <p:sldId id="273" r:id="rId13"/>
    <p:sldId id="277" r:id="rId14"/>
    <p:sldId id="279" r:id="rId15"/>
    <p:sldId id="275" r:id="rId16"/>
    <p:sldId id="276" r:id="rId17"/>
    <p:sldId id="257" r:id="rId18"/>
    <p:sldId id="258" r:id="rId19"/>
    <p:sldId id="268" r:id="rId20"/>
    <p:sldId id="26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wisner@yal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Performance</a:t>
            </a:r>
            <a:br>
              <a:rPr lang="en-US" dirty="0" smtClean="0"/>
            </a:b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Or: Have We Got Bad Blood?</a:t>
            </a:r>
            <a:endParaRPr lang="en-US" sz="2800" dirty="0"/>
          </a:p>
        </p:txBody>
      </p:sp>
      <p:pic>
        <p:nvPicPr>
          <p:cNvPr id="1026" name="Picture 2" descr="http://www.aceshowbiz.com/images/news/taylor-swift-betrayed-by-selena-gomez-in-bad-b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3" y="592666"/>
            <a:ext cx="7222067" cy="361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598" y="297349"/>
            <a:ext cx="9660467" cy="710184"/>
          </a:xfrm>
        </p:spPr>
        <p:txBody>
          <a:bodyPr>
            <a:normAutofit/>
          </a:bodyPr>
          <a:lstStyle/>
          <a:p>
            <a:r>
              <a:rPr lang="en-US" dirty="0" err="1"/>
              <a:t>Jmeter</a:t>
            </a:r>
            <a:r>
              <a:rPr lang="en-US" dirty="0"/>
              <a:t> Report of Backend Response Time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235" t="23776" r="1493" b="2232"/>
          <a:stretch/>
        </p:blipFill>
        <p:spPr bwMode="auto">
          <a:xfrm>
            <a:off x="575733" y="880533"/>
            <a:ext cx="9872134" cy="5757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47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chrome developer tools-Free browser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/>
              <a:t>Test Name:</a:t>
            </a:r>
            <a:r>
              <a:rPr lang="en-US" sz="2000" dirty="0"/>
              <a:t> Using </a:t>
            </a:r>
            <a:r>
              <a:rPr lang="en-US" sz="2000" dirty="0" smtClean="0"/>
              <a:t>Chrome Developer Tools </a:t>
            </a:r>
            <a:r>
              <a:rPr lang="en-US" sz="2000" dirty="0"/>
              <a:t>to measure system performance while Editing/Saving an Archival Object record in AS.</a:t>
            </a:r>
          </a:p>
          <a:p>
            <a:r>
              <a:rPr lang="en-US" sz="2000" b="1" dirty="0"/>
              <a:t>Test Parameters:</a:t>
            </a:r>
            <a:r>
              <a:rPr lang="en-US" sz="2000" dirty="0"/>
              <a:t> Test AS, </a:t>
            </a:r>
            <a:r>
              <a:rPr lang="en-US" sz="2000" dirty="0" smtClean="0"/>
              <a:t>1 manual user</a:t>
            </a:r>
            <a:endParaRPr lang="en-US" sz="2000" dirty="0"/>
          </a:p>
          <a:p>
            <a:r>
              <a:rPr lang="en-US" sz="2000" b="1" dirty="0"/>
              <a:t>Test Steps: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Log into 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Select “BRBL” repo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Search all records for ‘Melissa’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When search results appear, filter to Archival Objects record type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From filtered result list, select any record by clicking the Edit button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Wait for the record to display, then add TEST in the Title field.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Press Save and wait for changes to be applied to record.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9" t="4074" r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751" t="6580" r="-1" b="6040"/>
          <a:stretch/>
        </p:blipFill>
        <p:spPr>
          <a:xfrm>
            <a:off x="465667" y="0"/>
            <a:ext cx="11023599" cy="675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" y="4673600"/>
            <a:ext cx="4411133" cy="1515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594" t="3951"/>
          <a:stretch/>
        </p:blipFill>
        <p:spPr>
          <a:xfrm>
            <a:off x="0" y="67734"/>
            <a:ext cx="12192000" cy="67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84" t="14537" r="10220" b="1691"/>
          <a:stretch/>
        </p:blipFill>
        <p:spPr>
          <a:xfrm>
            <a:off x="0" y="0"/>
            <a:ext cx="12191999" cy="685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0133" y="618067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Apprx</a:t>
            </a:r>
            <a:r>
              <a:rPr lang="en-US" dirty="0" smtClean="0"/>
              <a:t>. Time: 7 seconds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4199" y="3877733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Apprx</a:t>
            </a:r>
            <a:r>
              <a:rPr lang="en-US" dirty="0" smtClean="0"/>
              <a:t>. Time: .7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86" t="12205" r="12066" b="44148"/>
          <a:stretch/>
        </p:blipFill>
        <p:spPr>
          <a:xfrm>
            <a:off x="223693" y="719667"/>
            <a:ext cx="11588098" cy="49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" t="3476" r="831" b="13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19" t="6812" r="-1"/>
          <a:stretch/>
        </p:blipFill>
        <p:spPr>
          <a:xfrm>
            <a:off x="1" y="36833"/>
            <a:ext cx="12192000" cy="68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Falls Outside the Scope of software measurement tools?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Knowledge</a:t>
            </a:r>
            <a:r>
              <a:rPr lang="en-US" sz="2800" dirty="0" smtClean="0"/>
              <a:t> of the </a:t>
            </a:r>
            <a:r>
              <a:rPr lang="en-US" sz="2800" b="1" dirty="0" smtClean="0">
                <a:solidFill>
                  <a:srgbClr val="00B0F0"/>
                </a:solidFill>
              </a:rPr>
              <a:t>application</a:t>
            </a:r>
          </a:p>
          <a:p>
            <a:r>
              <a:rPr lang="en-US" sz="2800" dirty="0" smtClean="0"/>
              <a:t>Developing a </a:t>
            </a:r>
            <a:r>
              <a:rPr lang="en-US" sz="2800" b="1" dirty="0" smtClean="0">
                <a:solidFill>
                  <a:srgbClr val="00B0F0"/>
                </a:solidFill>
              </a:rPr>
              <a:t>set of steps to test </a:t>
            </a:r>
            <a:r>
              <a:rPr lang="en-US" sz="2800" dirty="0" smtClean="0"/>
              <a:t>automatically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Interpreting</a:t>
            </a:r>
            <a:r>
              <a:rPr lang="en-US" sz="2800" dirty="0" smtClean="0"/>
              <a:t> and resolving the test </a:t>
            </a:r>
            <a:r>
              <a:rPr lang="en-US" sz="2800" b="1" dirty="0" smtClean="0">
                <a:solidFill>
                  <a:srgbClr val="00B0F0"/>
                </a:solidFill>
              </a:rPr>
              <a:t>results</a:t>
            </a:r>
          </a:p>
          <a:p>
            <a:r>
              <a:rPr lang="en-US" sz="2800" dirty="0" smtClean="0"/>
              <a:t>Establishing </a:t>
            </a:r>
            <a:r>
              <a:rPr lang="en-US" sz="2800" b="1" dirty="0" smtClean="0">
                <a:solidFill>
                  <a:srgbClr val="00B0F0"/>
                </a:solidFill>
              </a:rPr>
              <a:t>benchmarks for end user experience </a:t>
            </a:r>
            <a:r>
              <a:rPr lang="en-US" sz="2800" dirty="0" smtClean="0"/>
              <a:t>with the application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Infrastructure monitoring </a:t>
            </a:r>
            <a:r>
              <a:rPr lang="en-US" sz="2800" dirty="0" smtClean="0"/>
              <a:t>(e.g. tools like New Relic are designed to monitor CPU, memory, Heap Space, slow queries, etc.)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3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software performance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approach to software testing that relies on </a:t>
            </a:r>
            <a:r>
              <a:rPr lang="en-US" sz="3200" b="1" dirty="0" smtClean="0">
                <a:solidFill>
                  <a:srgbClr val="00B0F0"/>
                </a:solidFill>
              </a:rPr>
              <a:t>pre-scripted</a:t>
            </a:r>
            <a:r>
              <a:rPr lang="en-US" sz="3200" dirty="0" smtClean="0"/>
              <a:t> or pre-recorded actions that </a:t>
            </a:r>
            <a:r>
              <a:rPr lang="en-US" sz="3200" b="1" dirty="0" smtClean="0">
                <a:solidFill>
                  <a:srgbClr val="00B0F0"/>
                </a:solidFill>
              </a:rPr>
              <a:t>simulate user behavior </a:t>
            </a:r>
            <a:r>
              <a:rPr lang="en-US" sz="3200" dirty="0" smtClean="0"/>
              <a:t>in an application, that can be </a:t>
            </a:r>
            <a:r>
              <a:rPr lang="en-US" sz="3200" b="1" dirty="0" smtClean="0">
                <a:solidFill>
                  <a:srgbClr val="00B0F0"/>
                </a:solidFill>
              </a:rPr>
              <a:t>executed automatically </a:t>
            </a:r>
            <a:r>
              <a:rPr lang="en-US" sz="3200" dirty="0" smtClean="0"/>
              <a:t>by a timer, through </a:t>
            </a:r>
            <a:r>
              <a:rPr lang="en-US" sz="3200" dirty="0" err="1" smtClean="0"/>
              <a:t>crontab</a:t>
            </a:r>
            <a:r>
              <a:rPr lang="en-US" sz="3200" dirty="0" smtClean="0"/>
              <a:t>, or on-demand, and </a:t>
            </a:r>
            <a:r>
              <a:rPr lang="en-US" sz="3200" b="1" dirty="0" smtClean="0">
                <a:solidFill>
                  <a:srgbClr val="00B0F0"/>
                </a:solidFill>
              </a:rPr>
              <a:t>report a set of results and measurements</a:t>
            </a:r>
            <a:r>
              <a:rPr lang="en-US" sz="3200" dirty="0" smtClean="0"/>
              <a:t> for comparison, troubleshooting and </a:t>
            </a:r>
            <a:r>
              <a:rPr lang="en-US" sz="3200" b="1" dirty="0" smtClean="0">
                <a:solidFill>
                  <a:srgbClr val="00B0F0"/>
                </a:solidFill>
              </a:rPr>
              <a:t>testing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4096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 ask/know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03400"/>
            <a:ext cx="9720071" cy="450596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Like any piece of software- it may be </a:t>
            </a:r>
            <a:r>
              <a:rPr lang="en-US" sz="2400" b="1" dirty="0" smtClean="0">
                <a:solidFill>
                  <a:srgbClr val="00B0F0"/>
                </a:solidFill>
              </a:rPr>
              <a:t>designed to work with a specific browser or specific desktop environment</a:t>
            </a:r>
          </a:p>
          <a:p>
            <a:r>
              <a:rPr lang="en-US" sz="2400" dirty="0" smtClean="0"/>
              <a:t>Does the tool provide </a:t>
            </a:r>
            <a:r>
              <a:rPr lang="en-US" sz="2400" b="1" dirty="0" smtClean="0">
                <a:solidFill>
                  <a:srgbClr val="00B0F0"/>
                </a:solidFill>
              </a:rPr>
              <a:t>analysis/output on the aspect of the application you need to test?</a:t>
            </a:r>
            <a:r>
              <a:rPr lang="en-US" sz="2400" dirty="0" smtClean="0"/>
              <a:t> (e.g. Can it measure backend </a:t>
            </a:r>
            <a:r>
              <a:rPr lang="en-US" sz="2400" dirty="0" err="1" smtClean="0"/>
              <a:t>db</a:t>
            </a:r>
            <a:r>
              <a:rPr lang="en-US" sz="2400" dirty="0" smtClean="0"/>
              <a:t> or </a:t>
            </a:r>
            <a:r>
              <a:rPr lang="en-US" sz="2400" dirty="0" err="1" smtClean="0"/>
              <a:t>solr</a:t>
            </a:r>
            <a:r>
              <a:rPr lang="en-US" sz="2400" dirty="0" smtClean="0"/>
              <a:t> response time, do you need it to point out HTML5 or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errors)</a:t>
            </a:r>
          </a:p>
          <a:p>
            <a:r>
              <a:rPr lang="en-US" sz="2400" dirty="0" smtClean="0"/>
              <a:t>Does the tool allow you to </a:t>
            </a:r>
            <a:r>
              <a:rPr lang="en-US" sz="2400" b="1" dirty="0" smtClean="0">
                <a:solidFill>
                  <a:srgbClr val="00B0F0"/>
                </a:solidFill>
              </a:rPr>
              <a:t>write scripts to conduct tests</a:t>
            </a:r>
            <a:r>
              <a:rPr lang="en-US" sz="2400" dirty="0" smtClean="0"/>
              <a:t>, or does it provide a </a:t>
            </a:r>
            <a:r>
              <a:rPr lang="en-US" sz="2400" b="1" dirty="0" smtClean="0">
                <a:solidFill>
                  <a:srgbClr val="00B0F0"/>
                </a:solidFill>
              </a:rPr>
              <a:t>recorder to capture point and click behavior </a:t>
            </a:r>
            <a:r>
              <a:rPr lang="en-US" sz="2400" dirty="0" smtClean="0"/>
              <a:t>only?</a:t>
            </a:r>
          </a:p>
          <a:p>
            <a:r>
              <a:rPr lang="en-US" sz="2400" dirty="0" smtClean="0"/>
              <a:t>Does the tool </a:t>
            </a:r>
            <a:r>
              <a:rPr lang="en-US" sz="2400" b="1" dirty="0" smtClean="0">
                <a:solidFill>
                  <a:srgbClr val="00B0F0"/>
                </a:solidFill>
              </a:rPr>
              <a:t>integrate with </a:t>
            </a:r>
            <a:r>
              <a:rPr lang="en-US" sz="2400" dirty="0" smtClean="0"/>
              <a:t>any other </a:t>
            </a:r>
            <a:r>
              <a:rPr lang="en-US" sz="2400" b="1" dirty="0" smtClean="0">
                <a:solidFill>
                  <a:srgbClr val="00B0F0"/>
                </a:solidFill>
              </a:rPr>
              <a:t>bug, incident, or development tools </a:t>
            </a:r>
            <a:r>
              <a:rPr lang="en-US" sz="2400" dirty="0" smtClean="0"/>
              <a:t>in use such as JIRA?</a:t>
            </a:r>
          </a:p>
          <a:p>
            <a:r>
              <a:rPr lang="en-US" sz="2400" dirty="0" smtClean="0"/>
              <a:t>Tools may be </a:t>
            </a:r>
            <a:r>
              <a:rPr lang="en-US" sz="2400" b="1" dirty="0" smtClean="0">
                <a:solidFill>
                  <a:srgbClr val="00B0F0"/>
                </a:solidFill>
              </a:rPr>
              <a:t>free or $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Testing!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melissa.wisner@yale.edu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software performance </a:t>
            </a:r>
            <a:r>
              <a:rPr lang="en-US" dirty="0" smtClean="0"/>
              <a:t>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Measure</a:t>
            </a:r>
            <a:r>
              <a:rPr lang="en-US" sz="2800" dirty="0" smtClean="0"/>
              <a:t> performance of </a:t>
            </a:r>
            <a:r>
              <a:rPr lang="en-US" sz="2800" b="1" dirty="0" smtClean="0">
                <a:solidFill>
                  <a:srgbClr val="00B0F0"/>
                </a:solidFill>
              </a:rPr>
              <a:t>peak usage without scheduling staff </a:t>
            </a:r>
            <a:r>
              <a:rPr lang="en-US" sz="2800" dirty="0" smtClean="0"/>
              <a:t>participation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Consistent review </a:t>
            </a:r>
            <a:r>
              <a:rPr lang="en-US" sz="2800" dirty="0" smtClean="0"/>
              <a:t>of core functions </a:t>
            </a:r>
            <a:r>
              <a:rPr lang="en-US" sz="2800" b="1" dirty="0" smtClean="0">
                <a:solidFill>
                  <a:srgbClr val="00B0F0"/>
                </a:solidFill>
              </a:rPr>
              <a:t>pre and post upgrade</a:t>
            </a:r>
            <a:r>
              <a:rPr lang="en-US" sz="2800" dirty="0" smtClean="0"/>
              <a:t>, or other system changes, including hardware changes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Capacity planning </a:t>
            </a:r>
            <a:r>
              <a:rPr lang="en-US" sz="2800" dirty="0" smtClean="0"/>
              <a:t>(data and users)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Concurrent users </a:t>
            </a:r>
            <a:r>
              <a:rPr lang="en-US" sz="2800" dirty="0" smtClean="0"/>
              <a:t>accessing/performing critical functions</a:t>
            </a:r>
          </a:p>
          <a:p>
            <a:r>
              <a:rPr lang="en-US" sz="2800" dirty="0"/>
              <a:t>Are users experiencing </a:t>
            </a:r>
            <a:r>
              <a:rPr lang="en-US" sz="2800" b="1" dirty="0">
                <a:solidFill>
                  <a:srgbClr val="00B0F0"/>
                </a:solidFill>
              </a:rPr>
              <a:t>poor front end response</a:t>
            </a:r>
            <a:r>
              <a:rPr lang="en-US" sz="2800" dirty="0"/>
              <a:t>?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Types of </a:t>
            </a:r>
            <a:r>
              <a:rPr lang="en-US" dirty="0"/>
              <a:t>software performance </a:t>
            </a:r>
            <a:r>
              <a:rPr lang="en-US" dirty="0" smtClean="0"/>
              <a:t>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Unit/Component testing: </a:t>
            </a:r>
            <a:r>
              <a:rPr lang="en-US" sz="2800" dirty="0" smtClean="0"/>
              <a:t>a test on a discrete component of the application in the back end, front end, or both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Smoke testing: </a:t>
            </a:r>
            <a:r>
              <a:rPr lang="en-US" sz="2800" dirty="0" smtClean="0"/>
              <a:t>a test run under low load levels to demonstrate the application works as expected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Peak Load testing: </a:t>
            </a:r>
            <a:r>
              <a:rPr lang="en-US" sz="2800" dirty="0" smtClean="0"/>
              <a:t>a test to measure system performance with a simulated number of concurrent users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Soak testing: </a:t>
            </a:r>
            <a:r>
              <a:rPr lang="en-US" sz="2800" dirty="0" smtClean="0"/>
              <a:t>a test to assess system performance with average number of concurrent users, but over a prolonged timeframe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Give it the Old Eyeball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If you see something, say something!</a:t>
            </a:r>
          </a:p>
          <a:p>
            <a:r>
              <a:rPr lang="en-US" sz="2800" dirty="0" smtClean="0"/>
              <a:t>Often where </a:t>
            </a:r>
            <a:r>
              <a:rPr lang="en-US" sz="2800" b="1" dirty="0" smtClean="0">
                <a:solidFill>
                  <a:srgbClr val="00B0F0"/>
                </a:solidFill>
              </a:rPr>
              <a:t>non-functional requirements are measured </a:t>
            </a:r>
            <a:r>
              <a:rPr lang="en-US" sz="2800" dirty="0" smtClean="0"/>
              <a:t>(e.g. data integrity, general usability, failure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hundred twenty five thousand six hundred minutes--or how do you measure a workflow?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● </a:t>
            </a:r>
            <a:r>
              <a:rPr lang="en-US" sz="2800" b="1" dirty="0" smtClean="0">
                <a:solidFill>
                  <a:srgbClr val="0070C0"/>
                </a:solidFill>
              </a:rPr>
              <a:t>ArchivesSpace backend </a:t>
            </a:r>
            <a:r>
              <a:rPr lang="en-US" sz="2800" dirty="0" smtClean="0"/>
              <a:t>6 seconds to fetch the record from the database and produce its JSON representation.</a:t>
            </a:r>
          </a:p>
          <a:p>
            <a:r>
              <a:rPr lang="en-US" sz="2800" dirty="0" smtClean="0"/>
              <a:t>● </a:t>
            </a:r>
            <a:r>
              <a:rPr lang="en-US" sz="2800" b="1" dirty="0" smtClean="0">
                <a:solidFill>
                  <a:srgbClr val="0070C0"/>
                </a:solidFill>
              </a:rPr>
              <a:t>ArchivesSpace frontend </a:t>
            </a:r>
            <a:r>
              <a:rPr lang="en-US" sz="2800" dirty="0" smtClean="0"/>
              <a:t>16 seconds to produce the HTML page for the edit form.</a:t>
            </a:r>
          </a:p>
          <a:p>
            <a:r>
              <a:rPr lang="en-US" sz="2800" dirty="0" smtClean="0"/>
              <a:t>● </a:t>
            </a:r>
            <a:r>
              <a:rPr lang="en-US" sz="2800" b="1" dirty="0" smtClean="0">
                <a:solidFill>
                  <a:srgbClr val="0070C0"/>
                </a:solidFill>
              </a:rPr>
              <a:t>User web browser </a:t>
            </a:r>
            <a:r>
              <a:rPr lang="en-US" sz="2800" dirty="0" smtClean="0"/>
              <a:t>2+minutes to render the HTML page (which was around 10MB of HTML content) and to run the JavaScript required to initialize the edit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JMETER: free desktop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1067"/>
            <a:ext cx="9720071" cy="454829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Test Name:</a:t>
            </a:r>
            <a:r>
              <a:rPr lang="en-US" sz="2400" dirty="0"/>
              <a:t> Using </a:t>
            </a:r>
            <a:r>
              <a:rPr lang="en-US" sz="2400" dirty="0" err="1"/>
              <a:t>JMeter</a:t>
            </a:r>
            <a:r>
              <a:rPr lang="en-US" sz="2400" dirty="0"/>
              <a:t> </a:t>
            </a:r>
            <a:r>
              <a:rPr lang="en-US" sz="2400" dirty="0" smtClean="0"/>
              <a:t>to measure system performance while Editing/Saving </a:t>
            </a:r>
            <a:r>
              <a:rPr lang="en-US" sz="2400" dirty="0"/>
              <a:t>an Archival Object record in AS.</a:t>
            </a:r>
          </a:p>
          <a:p>
            <a:r>
              <a:rPr lang="en-US" sz="2400" b="1" dirty="0"/>
              <a:t>Test Parameters:</a:t>
            </a:r>
            <a:r>
              <a:rPr lang="en-US" sz="2400" dirty="0"/>
              <a:t> Test AS, 2 threads, 5 second ramp up, 1 loop</a:t>
            </a:r>
          </a:p>
          <a:p>
            <a:r>
              <a:rPr lang="en-US" sz="2400" b="1" dirty="0"/>
              <a:t>Test Steps: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Log into AS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dirty="0" smtClean="0"/>
              <a:t>“BRBL” </a:t>
            </a:r>
            <a:r>
              <a:rPr lang="en-US" sz="2400" dirty="0"/>
              <a:t>repo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Search all records for </a:t>
            </a:r>
            <a:r>
              <a:rPr lang="en-US" sz="2400" dirty="0" smtClean="0"/>
              <a:t>‘Melissa’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When search results appear, filter to Archival </a:t>
            </a:r>
            <a:r>
              <a:rPr lang="en-US" sz="2400" dirty="0" smtClean="0"/>
              <a:t>Objects record type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From filtered result list, select any record by clicking the Edit button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Wait for the record to display, then add TEST in the Title field.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Press Save and wait for changes to be applied to record.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585217"/>
            <a:ext cx="9804400" cy="58318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Jmeter</a:t>
            </a:r>
            <a:r>
              <a:rPr lang="en-US" dirty="0" smtClean="0"/>
              <a:t> Report of Backend Response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423" t="30742" b="10730"/>
          <a:stretch/>
        </p:blipFill>
        <p:spPr bwMode="auto">
          <a:xfrm>
            <a:off x="550333" y="1083733"/>
            <a:ext cx="11023600" cy="5037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2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304801"/>
            <a:ext cx="9872133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Jmeter</a:t>
            </a:r>
            <a:r>
              <a:rPr lang="en-US" dirty="0"/>
              <a:t> Report of Backend Response Time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090" t="27209" b="582"/>
          <a:stretch/>
        </p:blipFill>
        <p:spPr bwMode="auto">
          <a:xfrm>
            <a:off x="601133" y="821267"/>
            <a:ext cx="10837334" cy="5808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8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1061</TotalTime>
  <Words>747</Words>
  <Application>Microsoft Office PowerPoint</Application>
  <PresentationFormat>Widescreen</PresentationFormat>
  <Paragraphs>65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Integral</vt:lpstr>
      <vt:lpstr>Software Performance  testing</vt:lpstr>
      <vt:lpstr>What is software performance Testing?</vt:lpstr>
      <vt:lpstr>Why software performance testing?</vt:lpstr>
      <vt:lpstr>What Types of software performance testing?</vt:lpstr>
      <vt:lpstr>Don’t forget to Give it the Old Eyeball Test</vt:lpstr>
      <vt:lpstr>Five hundred twenty five thousand six hundred minutes--or how do you measure a workflow?</vt:lpstr>
      <vt:lpstr>Using JMETER: free desktop tool</vt:lpstr>
      <vt:lpstr>Jmeter Report of Backend Response Time</vt:lpstr>
      <vt:lpstr>Jmeter Report of Backend Response Time</vt:lpstr>
      <vt:lpstr>Jmeter Report of Backend Response Time</vt:lpstr>
      <vt:lpstr>Using chrome developer tools-Free browser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Falls Outside the Scope of software measurement tools? </vt:lpstr>
      <vt:lpstr>Good to ask/know</vt:lpstr>
      <vt:lpstr>Thank you!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Wisner, Melissa</dc:creator>
  <cp:lastModifiedBy>Wisner, Melissa</cp:lastModifiedBy>
  <cp:revision>40</cp:revision>
  <dcterms:created xsi:type="dcterms:W3CDTF">2015-08-05T16:56:43Z</dcterms:created>
  <dcterms:modified xsi:type="dcterms:W3CDTF">2015-09-01T18:52:06Z</dcterms:modified>
</cp:coreProperties>
</file>