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56" r:id="rId5"/>
    <p:sldId id="260" r:id="rId6"/>
    <p:sldId id="268" r:id="rId7"/>
    <p:sldId id="269" r:id="rId8"/>
    <p:sldId id="272" r:id="rId9"/>
    <p:sldId id="276" r:id="rId10"/>
    <p:sldId id="273" r:id="rId11"/>
    <p:sldId id="277" r:id="rId12"/>
    <p:sldId id="275" r:id="rId13"/>
  </p:sldIdLst>
  <p:sldSz cx="9144000" cy="6858000" type="screen4x3"/>
  <p:notesSz cx="6858000" cy="9144000"/>
  <p:defaultTextStyle>
    <a:defPPr>
      <a:defRPr lang="en-GB"/>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003D74"/>
    <a:srgbClr val="FFFFFF"/>
    <a:srgbClr val="1174CC"/>
    <a:srgbClr val="5CA8A6"/>
    <a:srgbClr val="F3DAAE"/>
    <a:srgbClr val="E4D363"/>
    <a:srgbClr val="E0D7C6"/>
    <a:srgbClr val="E0D4C4"/>
    <a:srgbClr val="F3BD48"/>
    <a:srgbClr val="F9D2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F95D7A-A187-3A76-136D-7CD261B7388A}" v="2" dt="2021-08-02T15:04:11.421"/>
    <p1510:client id="{CF171E21-4A41-2149-13E8-5BADE25351B2}" v="234" dt="2021-08-02T08:30:27.6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59864"/>
  </p:normalViewPr>
  <p:slideViewPr>
    <p:cSldViewPr snapToGrid="0">
      <p:cViewPr varScale="1">
        <p:scale>
          <a:sx n="74" d="100"/>
          <a:sy n="74" d="100"/>
        </p:scale>
        <p:origin x="3264" y="168"/>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DE6D31-4EE1-45D4-97F7-922A7B6AFE32}" type="doc">
      <dgm:prSet loTypeId="urn:microsoft.com/office/officeart/2005/8/layout/cycle5" loCatId="cycle" qsTypeId="urn:microsoft.com/office/officeart/2005/8/quickstyle/simple1" qsCatId="simple" csTypeId="urn:microsoft.com/office/officeart/2005/8/colors/accent0_3" csCatId="mainScheme" phldr="1"/>
      <dgm:spPr/>
      <dgm:t>
        <a:bodyPr/>
        <a:lstStyle/>
        <a:p>
          <a:endParaRPr lang="en-US"/>
        </a:p>
      </dgm:t>
    </dgm:pt>
    <dgm:pt modelId="{0047D854-312E-47C6-BD97-CC8F17AD0DC6}">
      <dgm:prSet phldrT="[Text]" phldr="0"/>
      <dgm:spPr/>
      <dgm:t>
        <a:bodyPr/>
        <a:lstStyle/>
        <a:p>
          <a:pPr rtl="0"/>
          <a:r>
            <a:rPr lang="en-US">
              <a:latin typeface="Arial"/>
            </a:rPr>
            <a:t>Update plugin on GitLab</a:t>
          </a:r>
          <a:endParaRPr lang="en-US"/>
        </a:p>
      </dgm:t>
    </dgm:pt>
    <dgm:pt modelId="{B9B0C945-C289-4614-97D0-C8C05F405E66}" type="parTrans" cxnId="{298A2182-C004-4023-AB40-323855CA3D53}">
      <dgm:prSet/>
      <dgm:spPr/>
      <dgm:t>
        <a:bodyPr/>
        <a:lstStyle/>
        <a:p>
          <a:endParaRPr lang="en-US"/>
        </a:p>
      </dgm:t>
    </dgm:pt>
    <dgm:pt modelId="{F0F7A400-102C-4383-A0F8-598FECB897F2}" type="sibTrans" cxnId="{298A2182-C004-4023-AB40-323855CA3D53}">
      <dgm:prSet/>
      <dgm:spPr/>
      <dgm:t>
        <a:bodyPr/>
        <a:lstStyle/>
        <a:p>
          <a:endParaRPr lang="en-US"/>
        </a:p>
      </dgm:t>
    </dgm:pt>
    <dgm:pt modelId="{EE8953F1-F27E-4B63-990F-B8C19A07987D}">
      <dgm:prSet phldrT="[Text]" phldr="0"/>
      <dgm:spPr/>
      <dgm:t>
        <a:bodyPr/>
        <a:lstStyle/>
        <a:p>
          <a:pPr rtl="0"/>
          <a:r>
            <a:rPr lang="en-US">
              <a:latin typeface="Arial"/>
            </a:rPr>
            <a:t>Update ref on Puppet</a:t>
          </a:r>
          <a:endParaRPr lang="en-US"/>
        </a:p>
      </dgm:t>
    </dgm:pt>
    <dgm:pt modelId="{D5EFDE50-94B8-4385-9CF3-50FCE707ACB6}" type="parTrans" cxnId="{2255EC76-B647-4C1D-8E6F-4EFD86212FD1}">
      <dgm:prSet/>
      <dgm:spPr/>
      <dgm:t>
        <a:bodyPr/>
        <a:lstStyle/>
        <a:p>
          <a:endParaRPr lang="en-US"/>
        </a:p>
      </dgm:t>
    </dgm:pt>
    <dgm:pt modelId="{1CE9E6C5-20D1-41B4-9132-4B099CF66897}" type="sibTrans" cxnId="{2255EC76-B647-4C1D-8E6F-4EFD86212FD1}">
      <dgm:prSet/>
      <dgm:spPr/>
      <dgm:t>
        <a:bodyPr/>
        <a:lstStyle/>
        <a:p>
          <a:endParaRPr lang="en-US"/>
        </a:p>
      </dgm:t>
    </dgm:pt>
    <dgm:pt modelId="{9C3FDD7E-42C3-4C8F-AC3B-67CCAE1D1AED}">
      <dgm:prSet phldrT="[Text]" phldr="0"/>
      <dgm:spPr/>
      <dgm:t>
        <a:bodyPr/>
        <a:lstStyle/>
        <a:p>
          <a:pPr rtl="0"/>
          <a:r>
            <a:rPr lang="en-US">
              <a:latin typeface="Arial"/>
            </a:rPr>
            <a:t>Archivist testing/issue reporting</a:t>
          </a:r>
          <a:endParaRPr lang="en-US"/>
        </a:p>
      </dgm:t>
    </dgm:pt>
    <dgm:pt modelId="{6B925B8A-E13A-4C21-92E9-1E695A9B5177}" type="parTrans" cxnId="{D202A4B2-3B30-4DC4-BC1E-ED286D3A8101}">
      <dgm:prSet/>
      <dgm:spPr/>
      <dgm:t>
        <a:bodyPr/>
        <a:lstStyle/>
        <a:p>
          <a:endParaRPr lang="en-US"/>
        </a:p>
      </dgm:t>
    </dgm:pt>
    <dgm:pt modelId="{31214DE5-DD32-4528-9550-3622F77080FB}" type="sibTrans" cxnId="{D202A4B2-3B30-4DC4-BC1E-ED286D3A8101}">
      <dgm:prSet/>
      <dgm:spPr/>
      <dgm:t>
        <a:bodyPr/>
        <a:lstStyle/>
        <a:p>
          <a:endParaRPr lang="en-US"/>
        </a:p>
      </dgm:t>
    </dgm:pt>
    <dgm:pt modelId="{F9200596-C364-4424-9D8C-350717C53B0F}">
      <dgm:prSet phldrT="[Text]" phldr="0"/>
      <dgm:spPr/>
      <dgm:t>
        <a:bodyPr/>
        <a:lstStyle/>
        <a:p>
          <a:pPr rtl="0"/>
          <a:r>
            <a:rPr lang="en-US">
              <a:latin typeface="Arial"/>
            </a:rPr>
            <a:t>More local plugin development/testing</a:t>
          </a:r>
          <a:endParaRPr lang="en-US"/>
        </a:p>
      </dgm:t>
    </dgm:pt>
    <dgm:pt modelId="{A8E9295A-BAEB-4BCD-B48A-F519A4725DFE}" type="parTrans" cxnId="{8274366D-065A-4DE2-B685-C7E9F8A0C273}">
      <dgm:prSet/>
      <dgm:spPr/>
      <dgm:t>
        <a:bodyPr/>
        <a:lstStyle/>
        <a:p>
          <a:endParaRPr lang="en-US"/>
        </a:p>
      </dgm:t>
    </dgm:pt>
    <dgm:pt modelId="{24A2D28C-EA60-4289-B4A2-8E1893819D8C}" type="sibTrans" cxnId="{8274366D-065A-4DE2-B685-C7E9F8A0C273}">
      <dgm:prSet/>
      <dgm:spPr/>
      <dgm:t>
        <a:bodyPr/>
        <a:lstStyle/>
        <a:p>
          <a:endParaRPr lang="en-US"/>
        </a:p>
      </dgm:t>
    </dgm:pt>
    <dgm:pt modelId="{B49E5990-3933-4DBE-8F30-26D7A8CCA151}" type="pres">
      <dgm:prSet presAssocID="{65DE6D31-4EE1-45D4-97F7-922A7B6AFE32}" presName="cycle" presStyleCnt="0">
        <dgm:presLayoutVars>
          <dgm:dir/>
          <dgm:resizeHandles val="exact"/>
        </dgm:presLayoutVars>
      </dgm:prSet>
      <dgm:spPr/>
    </dgm:pt>
    <dgm:pt modelId="{63D50097-4BD4-4DDF-9DA8-B31B2541A7FB}" type="pres">
      <dgm:prSet presAssocID="{0047D854-312E-47C6-BD97-CC8F17AD0DC6}" presName="node" presStyleLbl="node1" presStyleIdx="0" presStyleCnt="4">
        <dgm:presLayoutVars>
          <dgm:bulletEnabled val="1"/>
        </dgm:presLayoutVars>
      </dgm:prSet>
      <dgm:spPr/>
    </dgm:pt>
    <dgm:pt modelId="{21376BE6-D77A-4EDA-BCA7-12C4C1088A13}" type="pres">
      <dgm:prSet presAssocID="{0047D854-312E-47C6-BD97-CC8F17AD0DC6}" presName="spNode" presStyleCnt="0"/>
      <dgm:spPr/>
    </dgm:pt>
    <dgm:pt modelId="{15B67887-17A8-4EDF-A1EE-5ACCA46AD793}" type="pres">
      <dgm:prSet presAssocID="{F0F7A400-102C-4383-A0F8-598FECB897F2}" presName="sibTrans" presStyleLbl="sibTrans1D1" presStyleIdx="0" presStyleCnt="4"/>
      <dgm:spPr/>
    </dgm:pt>
    <dgm:pt modelId="{25706DE2-D994-4831-94F3-249B170ACB7A}" type="pres">
      <dgm:prSet presAssocID="{EE8953F1-F27E-4B63-990F-B8C19A07987D}" presName="node" presStyleLbl="node1" presStyleIdx="1" presStyleCnt="4">
        <dgm:presLayoutVars>
          <dgm:bulletEnabled val="1"/>
        </dgm:presLayoutVars>
      </dgm:prSet>
      <dgm:spPr/>
    </dgm:pt>
    <dgm:pt modelId="{4C6FB5ED-D88D-4ACD-84EC-3C80951FD3D3}" type="pres">
      <dgm:prSet presAssocID="{EE8953F1-F27E-4B63-990F-B8C19A07987D}" presName="spNode" presStyleCnt="0"/>
      <dgm:spPr/>
    </dgm:pt>
    <dgm:pt modelId="{74855669-12C6-436D-BCDF-5141D3922175}" type="pres">
      <dgm:prSet presAssocID="{1CE9E6C5-20D1-41B4-9132-4B099CF66897}" presName="sibTrans" presStyleLbl="sibTrans1D1" presStyleIdx="1" presStyleCnt="4"/>
      <dgm:spPr/>
    </dgm:pt>
    <dgm:pt modelId="{6BBFA7A8-3BA3-40F1-A895-A029F6CBDD0D}" type="pres">
      <dgm:prSet presAssocID="{9C3FDD7E-42C3-4C8F-AC3B-67CCAE1D1AED}" presName="node" presStyleLbl="node1" presStyleIdx="2" presStyleCnt="4">
        <dgm:presLayoutVars>
          <dgm:bulletEnabled val="1"/>
        </dgm:presLayoutVars>
      </dgm:prSet>
      <dgm:spPr/>
    </dgm:pt>
    <dgm:pt modelId="{B5E91C58-7DEA-4254-B0CD-94299D6DD944}" type="pres">
      <dgm:prSet presAssocID="{9C3FDD7E-42C3-4C8F-AC3B-67CCAE1D1AED}" presName="spNode" presStyleCnt="0"/>
      <dgm:spPr/>
    </dgm:pt>
    <dgm:pt modelId="{3E7A9F05-CBF7-428D-818A-673EB7A914C6}" type="pres">
      <dgm:prSet presAssocID="{31214DE5-DD32-4528-9550-3622F77080FB}" presName="sibTrans" presStyleLbl="sibTrans1D1" presStyleIdx="2" presStyleCnt="4"/>
      <dgm:spPr/>
    </dgm:pt>
    <dgm:pt modelId="{145ACC21-6522-4D0D-A73C-A6A10C9025D2}" type="pres">
      <dgm:prSet presAssocID="{F9200596-C364-4424-9D8C-350717C53B0F}" presName="node" presStyleLbl="node1" presStyleIdx="3" presStyleCnt="4">
        <dgm:presLayoutVars>
          <dgm:bulletEnabled val="1"/>
        </dgm:presLayoutVars>
      </dgm:prSet>
      <dgm:spPr/>
    </dgm:pt>
    <dgm:pt modelId="{95CF89B5-D318-48FA-935B-2E334C3C4362}" type="pres">
      <dgm:prSet presAssocID="{F9200596-C364-4424-9D8C-350717C53B0F}" presName="spNode" presStyleCnt="0"/>
      <dgm:spPr/>
    </dgm:pt>
    <dgm:pt modelId="{0A6517AD-1BCF-4ACB-AFD7-F830C50BD6D9}" type="pres">
      <dgm:prSet presAssocID="{24A2D28C-EA60-4289-B4A2-8E1893819D8C}" presName="sibTrans" presStyleLbl="sibTrans1D1" presStyleIdx="3" presStyleCnt="4"/>
      <dgm:spPr/>
    </dgm:pt>
  </dgm:ptLst>
  <dgm:cxnLst>
    <dgm:cxn modelId="{8587D31F-CC5F-4603-BFB8-AEAC5D94FFE2}" type="presOf" srcId="{EE8953F1-F27E-4B63-990F-B8C19A07987D}" destId="{25706DE2-D994-4831-94F3-249B170ACB7A}" srcOrd="0" destOrd="0" presId="urn:microsoft.com/office/officeart/2005/8/layout/cycle5"/>
    <dgm:cxn modelId="{5F78F224-8756-4AA2-9D23-FFC9C0997127}" type="presOf" srcId="{65DE6D31-4EE1-45D4-97F7-922A7B6AFE32}" destId="{B49E5990-3933-4DBE-8F30-26D7A8CCA151}" srcOrd="0" destOrd="0" presId="urn:microsoft.com/office/officeart/2005/8/layout/cycle5"/>
    <dgm:cxn modelId="{ED487726-8BAC-4EA4-A2B6-C4A37D7227D6}" type="presOf" srcId="{0047D854-312E-47C6-BD97-CC8F17AD0DC6}" destId="{63D50097-4BD4-4DDF-9DA8-B31B2541A7FB}" srcOrd="0" destOrd="0" presId="urn:microsoft.com/office/officeart/2005/8/layout/cycle5"/>
    <dgm:cxn modelId="{8274366D-065A-4DE2-B685-C7E9F8A0C273}" srcId="{65DE6D31-4EE1-45D4-97F7-922A7B6AFE32}" destId="{F9200596-C364-4424-9D8C-350717C53B0F}" srcOrd="3" destOrd="0" parTransId="{A8E9295A-BAEB-4BCD-B48A-F519A4725DFE}" sibTransId="{24A2D28C-EA60-4289-B4A2-8E1893819D8C}"/>
    <dgm:cxn modelId="{19F7C053-0165-49AA-A946-76ECB4C6FF9D}" type="presOf" srcId="{9C3FDD7E-42C3-4C8F-AC3B-67CCAE1D1AED}" destId="{6BBFA7A8-3BA3-40F1-A895-A029F6CBDD0D}" srcOrd="0" destOrd="0" presId="urn:microsoft.com/office/officeart/2005/8/layout/cycle5"/>
    <dgm:cxn modelId="{2255EC76-B647-4C1D-8E6F-4EFD86212FD1}" srcId="{65DE6D31-4EE1-45D4-97F7-922A7B6AFE32}" destId="{EE8953F1-F27E-4B63-990F-B8C19A07987D}" srcOrd="1" destOrd="0" parTransId="{D5EFDE50-94B8-4385-9CF3-50FCE707ACB6}" sibTransId="{1CE9E6C5-20D1-41B4-9132-4B099CF66897}"/>
    <dgm:cxn modelId="{298A2182-C004-4023-AB40-323855CA3D53}" srcId="{65DE6D31-4EE1-45D4-97F7-922A7B6AFE32}" destId="{0047D854-312E-47C6-BD97-CC8F17AD0DC6}" srcOrd="0" destOrd="0" parTransId="{B9B0C945-C289-4614-97D0-C8C05F405E66}" sibTransId="{F0F7A400-102C-4383-A0F8-598FECB897F2}"/>
    <dgm:cxn modelId="{66453586-140F-4EC9-BFB5-2B5B708B2CB5}" type="presOf" srcId="{24A2D28C-EA60-4289-B4A2-8E1893819D8C}" destId="{0A6517AD-1BCF-4ACB-AFD7-F830C50BD6D9}" srcOrd="0" destOrd="0" presId="urn:microsoft.com/office/officeart/2005/8/layout/cycle5"/>
    <dgm:cxn modelId="{7235FE99-9D7F-4D78-869B-4F6EE6FD47CC}" type="presOf" srcId="{1CE9E6C5-20D1-41B4-9132-4B099CF66897}" destId="{74855669-12C6-436D-BCDF-5141D3922175}" srcOrd="0" destOrd="0" presId="urn:microsoft.com/office/officeart/2005/8/layout/cycle5"/>
    <dgm:cxn modelId="{11631AA4-BC2F-4CAD-8F30-E91FAAC61745}" type="presOf" srcId="{F0F7A400-102C-4383-A0F8-598FECB897F2}" destId="{15B67887-17A8-4EDF-A1EE-5ACCA46AD793}" srcOrd="0" destOrd="0" presId="urn:microsoft.com/office/officeart/2005/8/layout/cycle5"/>
    <dgm:cxn modelId="{508332B1-7548-4C40-ACA9-E50317CAF7A5}" type="presOf" srcId="{31214DE5-DD32-4528-9550-3622F77080FB}" destId="{3E7A9F05-CBF7-428D-818A-673EB7A914C6}" srcOrd="0" destOrd="0" presId="urn:microsoft.com/office/officeart/2005/8/layout/cycle5"/>
    <dgm:cxn modelId="{D202A4B2-3B30-4DC4-BC1E-ED286D3A8101}" srcId="{65DE6D31-4EE1-45D4-97F7-922A7B6AFE32}" destId="{9C3FDD7E-42C3-4C8F-AC3B-67CCAE1D1AED}" srcOrd="2" destOrd="0" parTransId="{6B925B8A-E13A-4C21-92E9-1E695A9B5177}" sibTransId="{31214DE5-DD32-4528-9550-3622F77080FB}"/>
    <dgm:cxn modelId="{FF7F45CB-3110-44EE-9159-F89A8BCAC8D1}" type="presOf" srcId="{F9200596-C364-4424-9D8C-350717C53B0F}" destId="{145ACC21-6522-4D0D-A73C-A6A10C9025D2}" srcOrd="0" destOrd="0" presId="urn:microsoft.com/office/officeart/2005/8/layout/cycle5"/>
    <dgm:cxn modelId="{6635DE57-B573-4916-A83C-36CE1AA13C17}" type="presParOf" srcId="{B49E5990-3933-4DBE-8F30-26D7A8CCA151}" destId="{63D50097-4BD4-4DDF-9DA8-B31B2541A7FB}" srcOrd="0" destOrd="0" presId="urn:microsoft.com/office/officeart/2005/8/layout/cycle5"/>
    <dgm:cxn modelId="{A171BE13-8EBA-46EC-A0A2-CB393935F502}" type="presParOf" srcId="{B49E5990-3933-4DBE-8F30-26D7A8CCA151}" destId="{21376BE6-D77A-4EDA-BCA7-12C4C1088A13}" srcOrd="1" destOrd="0" presId="urn:microsoft.com/office/officeart/2005/8/layout/cycle5"/>
    <dgm:cxn modelId="{4421D88F-4FC2-407E-9D87-A9169B45B35B}" type="presParOf" srcId="{B49E5990-3933-4DBE-8F30-26D7A8CCA151}" destId="{15B67887-17A8-4EDF-A1EE-5ACCA46AD793}" srcOrd="2" destOrd="0" presId="urn:microsoft.com/office/officeart/2005/8/layout/cycle5"/>
    <dgm:cxn modelId="{EBE5D26E-C628-4FFB-A5E4-AF1CD6EE28B1}" type="presParOf" srcId="{B49E5990-3933-4DBE-8F30-26D7A8CCA151}" destId="{25706DE2-D994-4831-94F3-249B170ACB7A}" srcOrd="3" destOrd="0" presId="urn:microsoft.com/office/officeart/2005/8/layout/cycle5"/>
    <dgm:cxn modelId="{FD5E6C2A-2EC9-4323-85DE-4FC931672C34}" type="presParOf" srcId="{B49E5990-3933-4DBE-8F30-26D7A8CCA151}" destId="{4C6FB5ED-D88D-4ACD-84EC-3C80951FD3D3}" srcOrd="4" destOrd="0" presId="urn:microsoft.com/office/officeart/2005/8/layout/cycle5"/>
    <dgm:cxn modelId="{E137CEB2-C983-4440-92BD-0E163714FA38}" type="presParOf" srcId="{B49E5990-3933-4DBE-8F30-26D7A8CCA151}" destId="{74855669-12C6-436D-BCDF-5141D3922175}" srcOrd="5" destOrd="0" presId="urn:microsoft.com/office/officeart/2005/8/layout/cycle5"/>
    <dgm:cxn modelId="{128348B8-6CD4-4400-BDE5-34E473C074EC}" type="presParOf" srcId="{B49E5990-3933-4DBE-8F30-26D7A8CCA151}" destId="{6BBFA7A8-3BA3-40F1-A895-A029F6CBDD0D}" srcOrd="6" destOrd="0" presId="urn:microsoft.com/office/officeart/2005/8/layout/cycle5"/>
    <dgm:cxn modelId="{05C07A1D-4230-4CDE-AC25-448D03E7503B}" type="presParOf" srcId="{B49E5990-3933-4DBE-8F30-26D7A8CCA151}" destId="{B5E91C58-7DEA-4254-B0CD-94299D6DD944}" srcOrd="7" destOrd="0" presId="urn:microsoft.com/office/officeart/2005/8/layout/cycle5"/>
    <dgm:cxn modelId="{7A4A9B80-AA6E-418C-A151-BBE52731A648}" type="presParOf" srcId="{B49E5990-3933-4DBE-8F30-26D7A8CCA151}" destId="{3E7A9F05-CBF7-428D-818A-673EB7A914C6}" srcOrd="8" destOrd="0" presId="urn:microsoft.com/office/officeart/2005/8/layout/cycle5"/>
    <dgm:cxn modelId="{C573A1C0-9718-440D-B1C8-1C0F35FD4C63}" type="presParOf" srcId="{B49E5990-3933-4DBE-8F30-26D7A8CCA151}" destId="{145ACC21-6522-4D0D-A73C-A6A10C9025D2}" srcOrd="9" destOrd="0" presId="urn:microsoft.com/office/officeart/2005/8/layout/cycle5"/>
    <dgm:cxn modelId="{59252926-BC1C-437D-83A3-F7C04C1A3B44}" type="presParOf" srcId="{B49E5990-3933-4DBE-8F30-26D7A8CCA151}" destId="{95CF89B5-D318-48FA-935B-2E334C3C4362}" srcOrd="10" destOrd="0" presId="urn:microsoft.com/office/officeart/2005/8/layout/cycle5"/>
    <dgm:cxn modelId="{CDCE371F-8B76-4F93-86ED-39264DB0D8BB}" type="presParOf" srcId="{B49E5990-3933-4DBE-8F30-26D7A8CCA151}" destId="{0A6517AD-1BCF-4ACB-AFD7-F830C50BD6D9}" srcOrd="11"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D50097-4BD4-4DDF-9DA8-B31B2541A7FB}">
      <dsp:nvSpPr>
        <dsp:cNvPr id="0" name=""/>
        <dsp:cNvSpPr/>
      </dsp:nvSpPr>
      <dsp:spPr>
        <a:xfrm>
          <a:off x="3269079" y="767"/>
          <a:ext cx="1621590" cy="105403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rial"/>
            </a:rPr>
            <a:t>Update plugin on GitLab</a:t>
          </a:r>
          <a:endParaRPr lang="en-US" sz="1200" kern="1200"/>
        </a:p>
      </dsp:txBody>
      <dsp:txXfrm>
        <a:off x="3320533" y="52221"/>
        <a:ext cx="1518682" cy="951126"/>
      </dsp:txXfrm>
    </dsp:sp>
    <dsp:sp modelId="{15B67887-17A8-4EDF-A1EE-5ACCA46AD793}">
      <dsp:nvSpPr>
        <dsp:cNvPr id="0" name=""/>
        <dsp:cNvSpPr/>
      </dsp:nvSpPr>
      <dsp:spPr>
        <a:xfrm>
          <a:off x="2339915" y="527784"/>
          <a:ext cx="3479918" cy="3479918"/>
        </a:xfrm>
        <a:custGeom>
          <a:avLst/>
          <a:gdLst/>
          <a:ahLst/>
          <a:cxnLst/>
          <a:rect l="0" t="0" r="0" b="0"/>
          <a:pathLst>
            <a:path>
              <a:moveTo>
                <a:pt x="2774182" y="340730"/>
              </a:moveTo>
              <a:arcTo wR="1739959" hR="1739959" stAng="18388171" swAng="1632220"/>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25706DE2-D994-4831-94F3-249B170ACB7A}">
      <dsp:nvSpPr>
        <dsp:cNvPr id="0" name=""/>
        <dsp:cNvSpPr/>
      </dsp:nvSpPr>
      <dsp:spPr>
        <a:xfrm>
          <a:off x="5009038" y="1740726"/>
          <a:ext cx="1621590" cy="105403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rial"/>
            </a:rPr>
            <a:t>Update ref on Puppet</a:t>
          </a:r>
          <a:endParaRPr lang="en-US" sz="1200" kern="1200"/>
        </a:p>
      </dsp:txBody>
      <dsp:txXfrm>
        <a:off x="5060492" y="1792180"/>
        <a:ext cx="1518682" cy="951126"/>
      </dsp:txXfrm>
    </dsp:sp>
    <dsp:sp modelId="{74855669-12C6-436D-BCDF-5141D3922175}">
      <dsp:nvSpPr>
        <dsp:cNvPr id="0" name=""/>
        <dsp:cNvSpPr/>
      </dsp:nvSpPr>
      <dsp:spPr>
        <a:xfrm>
          <a:off x="2339915" y="527784"/>
          <a:ext cx="3479918" cy="3479918"/>
        </a:xfrm>
        <a:custGeom>
          <a:avLst/>
          <a:gdLst/>
          <a:ahLst/>
          <a:cxnLst/>
          <a:rect l="0" t="0" r="0" b="0"/>
          <a:pathLst>
            <a:path>
              <a:moveTo>
                <a:pt x="3299448" y="2511614"/>
              </a:moveTo>
              <a:arcTo wR="1739959" hR="1739959" stAng="1579608" swAng="1632220"/>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BBFA7A8-3BA3-40F1-A895-A029F6CBDD0D}">
      <dsp:nvSpPr>
        <dsp:cNvPr id="0" name=""/>
        <dsp:cNvSpPr/>
      </dsp:nvSpPr>
      <dsp:spPr>
        <a:xfrm>
          <a:off x="3269079" y="3480686"/>
          <a:ext cx="1621590" cy="105403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rial"/>
            </a:rPr>
            <a:t>Archivist testing/issue reporting</a:t>
          </a:r>
          <a:endParaRPr lang="en-US" sz="1200" kern="1200"/>
        </a:p>
      </dsp:txBody>
      <dsp:txXfrm>
        <a:off x="3320533" y="3532140"/>
        <a:ext cx="1518682" cy="951126"/>
      </dsp:txXfrm>
    </dsp:sp>
    <dsp:sp modelId="{3E7A9F05-CBF7-428D-818A-673EB7A914C6}">
      <dsp:nvSpPr>
        <dsp:cNvPr id="0" name=""/>
        <dsp:cNvSpPr/>
      </dsp:nvSpPr>
      <dsp:spPr>
        <a:xfrm>
          <a:off x="2339915" y="527784"/>
          <a:ext cx="3479918" cy="3479918"/>
        </a:xfrm>
        <a:custGeom>
          <a:avLst/>
          <a:gdLst/>
          <a:ahLst/>
          <a:cxnLst/>
          <a:rect l="0" t="0" r="0" b="0"/>
          <a:pathLst>
            <a:path>
              <a:moveTo>
                <a:pt x="705736" y="3139187"/>
              </a:moveTo>
              <a:arcTo wR="1739959" hR="1739959" stAng="7588171" swAng="1632220"/>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145ACC21-6522-4D0D-A73C-A6A10C9025D2}">
      <dsp:nvSpPr>
        <dsp:cNvPr id="0" name=""/>
        <dsp:cNvSpPr/>
      </dsp:nvSpPr>
      <dsp:spPr>
        <a:xfrm>
          <a:off x="1529120" y="1740726"/>
          <a:ext cx="1621590" cy="105403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Arial"/>
            </a:rPr>
            <a:t>More local plugin development/testing</a:t>
          </a:r>
          <a:endParaRPr lang="en-US" sz="1200" kern="1200"/>
        </a:p>
      </dsp:txBody>
      <dsp:txXfrm>
        <a:off x="1580574" y="1792180"/>
        <a:ext cx="1518682" cy="951126"/>
      </dsp:txXfrm>
    </dsp:sp>
    <dsp:sp modelId="{0A6517AD-1BCF-4ACB-AFD7-F830C50BD6D9}">
      <dsp:nvSpPr>
        <dsp:cNvPr id="0" name=""/>
        <dsp:cNvSpPr/>
      </dsp:nvSpPr>
      <dsp:spPr>
        <a:xfrm>
          <a:off x="2339915" y="527784"/>
          <a:ext cx="3479918" cy="3479918"/>
        </a:xfrm>
        <a:custGeom>
          <a:avLst/>
          <a:gdLst/>
          <a:ahLst/>
          <a:cxnLst/>
          <a:rect l="0" t="0" r="0" b="0"/>
          <a:pathLst>
            <a:path>
              <a:moveTo>
                <a:pt x="180470" y="968303"/>
              </a:moveTo>
              <a:arcTo wR="1739959" hR="1739959" stAng="12379608" swAng="1632220"/>
            </a:path>
          </a:pathLst>
        </a:custGeom>
        <a:noFill/>
        <a:ln w="9525" cap="flat" cmpd="sng" algn="ctr">
          <a:solidFill>
            <a:schemeClr val="dk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en-US"/>
          </a:p>
        </p:txBody>
      </p:sp>
      <p:sp>
        <p:nvSpPr>
          <p:cNvPr id="921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ltLang="en-US"/>
          </a:p>
        </p:txBody>
      </p:sp>
      <p:sp>
        <p:nvSpPr>
          <p:cNvPr id="922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ltLang="en-US"/>
          </a:p>
        </p:txBody>
      </p:sp>
      <p:sp>
        <p:nvSpPr>
          <p:cNvPr id="922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ACD8398-2812-8E49-BBCA-23D08DFCEF54}"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GB" altLang="en-US"/>
          </a:p>
        </p:txBody>
      </p:sp>
      <p:sp>
        <p:nvSpPr>
          <p:cNvPr id="819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GB" alt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 xmlns:ma14="http://schemas.microsoft.com/office/mac/drawingml/2011/main" val="1"/>
            </a:ext>
          </a:extLst>
        </p:spPr>
      </p:sp>
      <p:sp>
        <p:nvSpPr>
          <p:cNvPr id="8197" name="Rectangle 5"/>
          <p:cNvSpPr>
            <a:spLocks noGrp="1" noChangeArrowheads="1"/>
          </p:cNvSpPr>
          <p:nvPr>
            <p:ph type="body" sz="quarter" idx="3"/>
          </p:nvPr>
        </p:nvSpPr>
        <p:spPr bwMode="auto">
          <a:xfrm>
            <a:off x="1143000" y="4343400"/>
            <a:ext cx="455612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a:t>Click to edit Master text styles</a:t>
            </a:r>
          </a:p>
          <a:p>
            <a:pPr lvl="1"/>
            <a:r>
              <a:rPr lang="en-GB" altLang="en-US" noProof="0"/>
              <a:t>Second level</a:t>
            </a:r>
          </a:p>
          <a:p>
            <a:pPr lvl="2"/>
            <a:r>
              <a:rPr lang="en-GB" altLang="en-US" noProof="0"/>
              <a:t>Third level</a:t>
            </a:r>
          </a:p>
          <a:p>
            <a:pPr lvl="3"/>
            <a:r>
              <a:rPr lang="en-GB" altLang="en-US" noProof="0"/>
              <a:t>Fourth level</a:t>
            </a:r>
          </a:p>
          <a:p>
            <a:pPr lvl="4"/>
            <a:r>
              <a:rPr lang="en-GB" altLang="en-US" noProof="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GB" alt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84FB6188-4F8F-C646-9B64-5C78E1482578}"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84FB6188-4F8F-C646-9B64-5C78E1482578}" type="slidenum">
              <a:rPr lang="en-GB" altLang="en-US" smtClean="0"/>
              <a:pPr>
                <a:defRPr/>
              </a:pPr>
              <a:t>4</a:t>
            </a:fld>
            <a:endParaRPr lang="en-GB" altLang="en-US"/>
          </a:p>
        </p:txBody>
      </p:sp>
    </p:spTree>
    <p:extLst>
      <p:ext uri="{BB962C8B-B14F-4D97-AF65-F5344CB8AC3E}">
        <p14:creationId xmlns:p14="http://schemas.microsoft.com/office/powerpoint/2010/main" val="8637298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0"/>
              </a:spcAft>
            </a:pPr>
            <a:r>
              <a:rPr lang="en-US">
                <a:latin typeface="Arial"/>
                <a:cs typeface="Arial"/>
              </a:rPr>
              <a:t>If changes still operational, upload new plugin version to development server and hand over to archivists for testing (handled by puppet - we update the commit hash, then the puppet run pulls down the relevant code version and restarts ArchivesSpace)</a:t>
            </a:r>
          </a:p>
          <a:p>
            <a:pPr>
              <a:spcBef>
                <a:spcPts val="0"/>
              </a:spcBef>
              <a:spcAft>
                <a:spcPts val="0"/>
              </a:spcAft>
            </a:pPr>
            <a:r>
              <a:rPr lang="en-US"/>
              <a:t>If archivists would like further changes, repeat plugin development - local testing - development server deployment - archivist handover cycle</a:t>
            </a:r>
          </a:p>
          <a:p>
            <a:pPr>
              <a:spcBef>
                <a:spcPts val="0"/>
              </a:spcBef>
              <a:spcAft>
                <a:spcPts val="0"/>
              </a:spcAft>
            </a:pPr>
            <a:r>
              <a:rPr lang="en-US"/>
              <a:t>Once archivists are happy, upload plugin to production (same puppet process as on dev), announce downtime and restart out of hours</a:t>
            </a:r>
          </a:p>
          <a:p>
            <a:r>
              <a:rPr lang="en-US"/>
              <a:t>Update README file to include new changes</a:t>
            </a:r>
          </a:p>
          <a:p>
            <a:endParaRPr lang="en-US">
              <a:latin typeface="Calibri"/>
              <a:cs typeface="Calibri"/>
            </a:endParaRPr>
          </a:p>
        </p:txBody>
      </p:sp>
      <p:sp>
        <p:nvSpPr>
          <p:cNvPr id="4" name="Slide Number Placeholder 3"/>
          <p:cNvSpPr>
            <a:spLocks noGrp="1"/>
          </p:cNvSpPr>
          <p:nvPr>
            <p:ph type="sldNum" sz="quarter" idx="5"/>
          </p:nvPr>
        </p:nvSpPr>
        <p:spPr/>
        <p:txBody>
          <a:bodyPr/>
          <a:lstStyle/>
          <a:p>
            <a:pPr>
              <a:defRPr/>
            </a:pPr>
            <a:fld id="{84FB6188-4F8F-C646-9B64-5C78E1482578}" type="slidenum">
              <a:rPr lang="en-GB" altLang="en-US"/>
              <a:pPr>
                <a:defRPr/>
              </a:pPr>
              <a:t>5</a:t>
            </a:fld>
            <a:endParaRPr lang="en-GB" altLang="en-US"/>
          </a:p>
        </p:txBody>
      </p:sp>
    </p:spTree>
    <p:extLst>
      <p:ext uri="{BB962C8B-B14F-4D97-AF65-F5344CB8AC3E}">
        <p14:creationId xmlns:p14="http://schemas.microsoft.com/office/powerpoint/2010/main" val="929085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Run a diff of the AS code to check what's changed</a:t>
            </a:r>
          </a:p>
          <a:p>
            <a:r>
              <a:rPr lang="en-US" dirty="0">
                <a:latin typeface="Calibri"/>
                <a:cs typeface="Calibri"/>
              </a:rPr>
              <a:t>With the help of our README file, identify any changes to core code which are being extended or overridden</a:t>
            </a:r>
          </a:p>
          <a:p>
            <a:r>
              <a:rPr lang="en-US" dirty="0">
                <a:latin typeface="Calibri"/>
                <a:cs typeface="Calibri"/>
              </a:rPr>
              <a:t>If the functionality in our plugin has been added to core code, remove relevant parts of the plugin (e.g. if our functionality has been added to a view we should be able to remove the whole view file, if a route has been added we can remove it from our routes file, </a:t>
            </a:r>
            <a:r>
              <a:rPr lang="en-US" dirty="0" err="1">
                <a:latin typeface="Calibri"/>
                <a:cs typeface="Calibri"/>
              </a:rPr>
              <a:t>etc</a:t>
            </a:r>
            <a:r>
              <a:rPr lang="en-US" dirty="0">
                <a:latin typeface="Calibri"/>
                <a:cs typeface="Calibri"/>
              </a:rPr>
              <a:t>)</a:t>
            </a:r>
          </a:p>
          <a:p>
            <a:r>
              <a:rPr lang="en-US" dirty="0">
                <a:latin typeface="Calibri"/>
                <a:cs typeface="Calibri"/>
              </a:rPr>
              <a:t>If we still need the files in our plugin, update them to take core code changes into account (e.g. when language functionality was changed in v2.8 we had to modify our copies of the frontend resource/archival object/digital object views to base our changes on the new core code versions)</a:t>
            </a:r>
          </a:p>
          <a:p>
            <a:r>
              <a:rPr lang="en-US">
                <a:latin typeface="Calibri"/>
                <a:cs typeface="Calibri"/>
              </a:rPr>
              <a:t>Update our README file if any changes have been made</a:t>
            </a:r>
          </a:p>
        </p:txBody>
      </p:sp>
      <p:sp>
        <p:nvSpPr>
          <p:cNvPr id="4" name="Slide Number Placeholder 3"/>
          <p:cNvSpPr>
            <a:spLocks noGrp="1"/>
          </p:cNvSpPr>
          <p:nvPr>
            <p:ph type="sldNum" sz="quarter" idx="5"/>
          </p:nvPr>
        </p:nvSpPr>
        <p:spPr/>
        <p:txBody>
          <a:bodyPr/>
          <a:lstStyle/>
          <a:p>
            <a:pPr>
              <a:defRPr/>
            </a:pPr>
            <a:fld id="{84FB6188-4F8F-C646-9B64-5C78E1482578}" type="slidenum">
              <a:rPr lang="en-GB" altLang="en-US"/>
              <a:pPr>
                <a:defRPr/>
              </a:pPr>
              <a:t>6</a:t>
            </a:fld>
            <a:endParaRPr lang="en-GB" altLang="en-US"/>
          </a:p>
        </p:txBody>
      </p:sp>
    </p:spTree>
    <p:extLst>
      <p:ext uri="{BB962C8B-B14F-4D97-AF65-F5344CB8AC3E}">
        <p14:creationId xmlns:p14="http://schemas.microsoft.com/office/powerpoint/2010/main" val="4071537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Arial"/>
                <a:cs typeface="Arial"/>
              </a:rPr>
              <a:t>The three changes we've submitted as core code that started as plugins:</a:t>
            </a:r>
          </a:p>
          <a:p>
            <a:pPr marL="171450" indent="-171450">
              <a:buFont typeface="Arial"/>
              <a:buChar char="•"/>
            </a:pPr>
            <a:r>
              <a:rPr lang="en-US" err="1">
                <a:latin typeface="Arial"/>
                <a:cs typeface="Arial"/>
              </a:rPr>
              <a:t>publish_partial_trees</a:t>
            </a:r>
            <a:r>
              <a:rPr lang="en-US">
                <a:latin typeface="Arial"/>
                <a:cs typeface="Arial"/>
              </a:rPr>
              <a:t>: allowed portions of record trees to be published or unpublished, instead of having to work only at resource level</a:t>
            </a:r>
            <a:endParaRPr lang="en-US">
              <a:cs typeface="Arial" charset="0"/>
            </a:endParaRPr>
          </a:p>
          <a:p>
            <a:pPr marL="171450" indent="-171450">
              <a:buFont typeface="Arial"/>
              <a:buChar char="•"/>
            </a:pPr>
            <a:r>
              <a:rPr lang="en-US">
                <a:latin typeface="Arial"/>
                <a:cs typeface="Arial"/>
              </a:rPr>
              <a:t>Amendments to the find and replace job to allow finding and replacing within part of a record tree, instead of having to work only at resource level (not raised as an issue by others, but fits with the aims of allowing more flexibility in how to work with multiple records in the above issue)</a:t>
            </a:r>
          </a:p>
          <a:p>
            <a:pPr marL="171450" indent="-171450">
              <a:buFont typeface="Arial"/>
              <a:buChar char="•"/>
            </a:pPr>
            <a:r>
              <a:rPr lang="en-US" err="1">
                <a:latin typeface="Arial"/>
                <a:cs typeface="Arial"/>
              </a:rPr>
              <a:t>tree_component_id</a:t>
            </a:r>
            <a:r>
              <a:rPr lang="en-US">
                <a:latin typeface="Arial"/>
                <a:cs typeface="Arial"/>
              </a:rPr>
              <a:t>: a plugin written by the University of Denver libraries that displayed record identifiers in the SUI tree, with Cambridge adaptions to display them also in the PUI tree</a:t>
            </a:r>
          </a:p>
          <a:p>
            <a:endParaRPr lang="en-US">
              <a:latin typeface="Arial"/>
              <a:cs typeface="Arial"/>
            </a:endParaRPr>
          </a:p>
          <a:p>
            <a:r>
              <a:rPr lang="en-US">
                <a:latin typeface="Arial"/>
                <a:cs typeface="Arial"/>
              </a:rPr>
              <a:t>Main benefit: other institutions can make use of our work. Working together with other institutions to make enhancements that may not be considered priorities by the core </a:t>
            </a:r>
            <a:r>
              <a:rPr lang="en-US" err="1">
                <a:latin typeface="Arial"/>
                <a:cs typeface="Arial"/>
              </a:rPr>
              <a:t>ArchivesSpace</a:t>
            </a:r>
            <a:r>
              <a:rPr lang="en-US">
                <a:latin typeface="Arial"/>
                <a:cs typeface="Arial"/>
              </a:rPr>
              <a:t> team (e.g. based on local archival practice)</a:t>
            </a:r>
          </a:p>
          <a:p>
            <a:r>
              <a:rPr lang="en-US"/>
              <a:t>Benefits for our developers: modifying and adding to the unit tests allows for deeper understanding of how our changes interact with other elements of core code. Also having our changes as part of the core code means less of a maintenance burden for us – fewer plugin files to check/update when a new version of AS is released</a:t>
            </a:r>
          </a:p>
        </p:txBody>
      </p:sp>
      <p:sp>
        <p:nvSpPr>
          <p:cNvPr id="4" name="Slide Number Placeholder 3"/>
          <p:cNvSpPr>
            <a:spLocks noGrp="1"/>
          </p:cNvSpPr>
          <p:nvPr>
            <p:ph type="sldNum" sz="quarter" idx="5"/>
          </p:nvPr>
        </p:nvSpPr>
        <p:spPr/>
        <p:txBody>
          <a:bodyPr/>
          <a:lstStyle/>
          <a:p>
            <a:pPr>
              <a:defRPr/>
            </a:pPr>
            <a:fld id="{84FB6188-4F8F-C646-9B64-5C78E1482578}" type="slidenum">
              <a:rPr lang="en-GB" altLang="en-US"/>
              <a:pPr>
                <a:defRPr/>
              </a:pPr>
              <a:t>7</a:t>
            </a:fld>
            <a:endParaRPr lang="en-GB" altLang="en-US"/>
          </a:p>
        </p:txBody>
      </p:sp>
    </p:spTree>
    <p:extLst>
      <p:ext uri="{BB962C8B-B14F-4D97-AF65-F5344CB8AC3E}">
        <p14:creationId xmlns:p14="http://schemas.microsoft.com/office/powerpoint/2010/main" val="9312416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Spreadsheet imports, especially digital object imports, don't appear to update our index fully (only some of the digital object records are in the index and appear in the PUI, even when set identically in the spreadsheet). We've put in biweekly reindexes to mitigate this, but we still need to investigate to see whether it's an issue with our setup or with AS itself</a:t>
            </a:r>
          </a:p>
        </p:txBody>
      </p:sp>
      <p:sp>
        <p:nvSpPr>
          <p:cNvPr id="4" name="Slide Number Placeholder 3"/>
          <p:cNvSpPr>
            <a:spLocks noGrp="1"/>
          </p:cNvSpPr>
          <p:nvPr>
            <p:ph type="sldNum" sz="quarter" idx="5"/>
          </p:nvPr>
        </p:nvSpPr>
        <p:spPr/>
        <p:txBody>
          <a:bodyPr/>
          <a:lstStyle/>
          <a:p>
            <a:pPr>
              <a:defRPr/>
            </a:pPr>
            <a:fld id="{84FB6188-4F8F-C646-9B64-5C78E1482578}" type="slidenum">
              <a:rPr lang="en-GB" altLang="en-US"/>
              <a:pPr>
                <a:defRPr/>
              </a:pPr>
              <a:t>8</a:t>
            </a:fld>
            <a:endParaRPr lang="en-GB" altLang="en-US"/>
          </a:p>
        </p:txBody>
      </p:sp>
    </p:spTree>
    <p:extLst>
      <p:ext uri="{BB962C8B-B14F-4D97-AF65-F5344CB8AC3E}">
        <p14:creationId xmlns:p14="http://schemas.microsoft.com/office/powerpoint/2010/main" val="3457696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rgbClr val="003E74"/>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55576" y="2074466"/>
            <a:ext cx="7848872" cy="576263"/>
          </a:xfrm>
        </p:spPr>
        <p:txBody>
          <a:bodyPr/>
          <a:lstStyle>
            <a:lvl1pPr>
              <a:defRPr sz="3600">
                <a:solidFill>
                  <a:schemeClr val="bg1"/>
                </a:solidFill>
                <a:latin typeface="Myriad Pro" charset="0"/>
                <a:ea typeface="Myriad Pro" charset="0"/>
                <a:cs typeface="Myriad Pro" charset="0"/>
              </a:defRPr>
            </a:lvl1pPr>
          </a:lstStyle>
          <a:p>
            <a:pPr lvl="0"/>
            <a:r>
              <a:rPr lang="en-GB" altLang="en-US" noProof="0"/>
              <a:t>Click to edit Master title style</a:t>
            </a:r>
          </a:p>
        </p:txBody>
      </p:sp>
      <p:sp>
        <p:nvSpPr>
          <p:cNvPr id="5123" name="Rectangle 3"/>
          <p:cNvSpPr>
            <a:spLocks noGrp="1" noChangeArrowheads="1"/>
          </p:cNvSpPr>
          <p:nvPr>
            <p:ph type="subTitle" idx="1"/>
          </p:nvPr>
        </p:nvSpPr>
        <p:spPr>
          <a:xfrm>
            <a:off x="755576" y="2924944"/>
            <a:ext cx="7848872" cy="648072"/>
          </a:xfrm>
        </p:spPr>
        <p:txBody>
          <a:bodyPr/>
          <a:lstStyle>
            <a:lvl1pPr marL="0" indent="0">
              <a:buFontTx/>
              <a:buNone/>
              <a:defRPr sz="2400" b="0">
                <a:solidFill>
                  <a:schemeClr val="bg1"/>
                </a:solidFill>
                <a:latin typeface="Myriad Pro" charset="0"/>
                <a:ea typeface="Myriad Pro" charset="0"/>
                <a:cs typeface="Myriad Pro" charset="0"/>
              </a:defRPr>
            </a:lvl1pPr>
          </a:lstStyle>
          <a:p>
            <a:pPr lvl="0"/>
            <a:r>
              <a:rPr lang="en-GB" altLang="en-US" noProof="0"/>
              <a:t>Click to edit Master subtitle style</a:t>
            </a:r>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bwMode="auto">
          <a:xfrm>
            <a:off x="755576" y="409665"/>
            <a:ext cx="1947648" cy="56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14"/>
          <p:cNvSpPr>
            <a:spLocks noGrp="1"/>
          </p:cNvSpPr>
          <p:nvPr>
            <p:ph sz="quarter" idx="10" hasCustomPrompt="1"/>
          </p:nvPr>
        </p:nvSpPr>
        <p:spPr>
          <a:xfrm>
            <a:off x="755576" y="4738069"/>
            <a:ext cx="7848872" cy="1054270"/>
          </a:xfrm>
        </p:spPr>
        <p:txBody>
          <a:bodyPr/>
          <a:lstStyle>
            <a:lvl1pPr marL="0" indent="0" algn="l">
              <a:buNone/>
              <a:defRPr sz="1600" baseline="0">
                <a:solidFill>
                  <a:schemeClr val="bg1"/>
                </a:solidFill>
              </a:defRPr>
            </a:lvl1pPr>
          </a:lstStyle>
          <a:p>
            <a:pPr marL="269875" marR="0" lvl="0" indent="-269875" algn="l" defTabSz="914400" rtl="0" eaLnBrk="0" fontAlgn="base" latinLnBrk="0" hangingPunct="0">
              <a:lnSpc>
                <a:spcPct val="100000"/>
              </a:lnSpc>
              <a:spcBef>
                <a:spcPct val="0"/>
              </a:spcBef>
              <a:spcAft>
                <a:spcPct val="75000"/>
              </a:spcAft>
              <a:buClrTx/>
              <a:buSzTx/>
              <a:tabLst/>
              <a:defRPr/>
            </a:pPr>
            <a:r>
              <a:rPr lang="en-US"/>
              <a:t>Presented by Name, Job title</a:t>
            </a:r>
          </a:p>
          <a:p>
            <a:pPr marL="269875" marR="0" lvl="0" indent="-269875" algn="l" defTabSz="914400" rtl="0" eaLnBrk="0" fontAlgn="base" latinLnBrk="0" hangingPunct="0">
              <a:lnSpc>
                <a:spcPct val="100000"/>
              </a:lnSpc>
              <a:spcBef>
                <a:spcPct val="0"/>
              </a:spcBef>
              <a:spcAft>
                <a:spcPct val="75000"/>
              </a:spcAft>
              <a:buClrTx/>
              <a:buSzTx/>
              <a:tabLst/>
              <a:defRPr/>
            </a:pPr>
            <a:r>
              <a:rPr lang="en-US"/>
              <a:t>Presented on </a:t>
            </a:r>
            <a:fld id="{6C2AF50A-7818-644F-8546-07C485C79432}" type="datetime4">
              <a:rPr lang="en-GB" smtClean="0"/>
              <a:t>30 July 2018</a:t>
            </a:fld>
            <a:endParaRPr lang="en-US"/>
          </a:p>
        </p:txBody>
      </p:sp>
    </p:spTree>
    <p:extLst>
      <p:ext uri="{BB962C8B-B14F-4D97-AF65-F5344CB8AC3E}">
        <p14:creationId xmlns:p14="http://schemas.microsoft.com/office/powerpoint/2010/main" val="2082933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8838" y="398463"/>
            <a:ext cx="8159626" cy="423862"/>
          </a:xfrm>
        </p:spPr>
        <p:txBody>
          <a:bodyPr/>
          <a:lstStyle>
            <a:lvl1pPr>
              <a:defRPr sz="3000">
                <a:latin typeface="Myriad Pro" charset="0"/>
                <a:ea typeface="Myriad Pro" charset="0"/>
                <a:cs typeface="Myriad Pro" charset="0"/>
              </a:defRPr>
            </a:lvl1pPr>
          </a:lstStyle>
          <a:p>
            <a:r>
              <a:rPr lang="en-US"/>
              <a:t>Click to edit Master title style</a:t>
            </a:r>
            <a:endParaRPr lang="en-GB"/>
          </a:p>
        </p:txBody>
      </p:sp>
      <p:sp>
        <p:nvSpPr>
          <p:cNvPr id="3" name="Content Placeholder 2"/>
          <p:cNvSpPr>
            <a:spLocks noGrp="1"/>
          </p:cNvSpPr>
          <p:nvPr>
            <p:ph sz="half" idx="1"/>
          </p:nvPr>
        </p:nvSpPr>
        <p:spPr>
          <a:xfrm>
            <a:off x="605978" y="1196752"/>
            <a:ext cx="3894097" cy="468052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52863" y="1196752"/>
            <a:ext cx="3895601" cy="4680520"/>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05236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6834" y="404664"/>
            <a:ext cx="8085584" cy="432048"/>
          </a:xfrm>
        </p:spPr>
        <p:txBody>
          <a:bodyPr/>
          <a:lstStyle>
            <a:lvl1pPr>
              <a:defRPr sz="3000">
                <a:solidFill>
                  <a:srgbClr val="404040"/>
                </a:solidFill>
                <a:latin typeface="Myriad Pro" charset="0"/>
                <a:ea typeface="Myriad Pro" charset="0"/>
                <a:cs typeface="Myriad Pro" charset="0"/>
              </a:defRPr>
            </a:lvl1pPr>
          </a:lstStyle>
          <a:p>
            <a:r>
              <a:rPr lang="en-US"/>
              <a:t>Click to edit Master title style</a:t>
            </a:r>
            <a:endParaRPr lang="en-GB"/>
          </a:p>
        </p:txBody>
      </p:sp>
      <p:sp>
        <p:nvSpPr>
          <p:cNvPr id="3" name="Text Placeholder 2"/>
          <p:cNvSpPr>
            <a:spLocks noGrp="1"/>
          </p:cNvSpPr>
          <p:nvPr>
            <p:ph type="body" idx="1"/>
          </p:nvPr>
        </p:nvSpPr>
        <p:spPr>
          <a:xfrm>
            <a:off x="586834" y="1214214"/>
            <a:ext cx="3896229" cy="639762"/>
          </a:xfrm>
        </p:spPr>
        <p:txBody>
          <a:bodyPr anchor="b"/>
          <a:lstStyle>
            <a:lvl1pPr marL="0" indent="0">
              <a:buNone/>
              <a:defRPr sz="2400" b="1">
                <a:solidFill>
                  <a:srgbClr val="404040"/>
                </a:solidFill>
                <a:latin typeface="+mj-lt"/>
                <a:ea typeface="Myriad Pro" charset="0"/>
                <a:cs typeface="Myriad Pro"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6834" y="1853976"/>
            <a:ext cx="3896229"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761711" y="1214214"/>
            <a:ext cx="3897759" cy="639762"/>
          </a:xfrm>
        </p:spPr>
        <p:txBody>
          <a:bodyPr anchor="b"/>
          <a:lstStyle>
            <a:lvl1pPr marL="0" indent="0">
              <a:buNone/>
              <a:defRPr sz="2400" b="1">
                <a:latin typeface="+mj-lt"/>
                <a:ea typeface="Myriad Pro" charset="0"/>
                <a:cs typeface="Myriad Pro"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1711" y="1853976"/>
            <a:ext cx="3897759" cy="3951288"/>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23218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88838" y="398463"/>
            <a:ext cx="8159626" cy="423862"/>
          </a:xfrm>
        </p:spPr>
        <p:txBody>
          <a:bodyPr/>
          <a:lstStyle>
            <a:lvl1pPr>
              <a:defRPr sz="3000">
                <a:latin typeface="Myriad Pro" charset="0"/>
                <a:ea typeface="Myriad Pro" charset="0"/>
                <a:cs typeface="Myriad Pro" charset="0"/>
              </a:defRPr>
            </a:lvl1pPr>
          </a:lstStyle>
          <a:p>
            <a:r>
              <a:rPr lang="en-US"/>
              <a:t>Click to edit Master title style</a:t>
            </a:r>
            <a:endParaRPr lang="en-GB"/>
          </a:p>
        </p:txBody>
      </p:sp>
    </p:spTree>
    <p:extLst>
      <p:ext uri="{BB962C8B-B14F-4D97-AF65-F5344CB8AC3E}">
        <p14:creationId xmlns:p14="http://schemas.microsoft.com/office/powerpoint/2010/main" val="8611870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3 2-imag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67545" y="1556792"/>
            <a:ext cx="3816424" cy="1008112"/>
          </a:xfrm>
        </p:spPr>
        <p:txBody>
          <a:bodyPr/>
          <a:lstStyle>
            <a:lvl1pPr>
              <a:defRPr sz="3000">
                <a:latin typeface="Myriad Pro" charset="0"/>
                <a:ea typeface="Myriad Pro" charset="0"/>
                <a:cs typeface="Myriad Pro" charset="0"/>
              </a:defRPr>
            </a:lvl1pPr>
          </a:lstStyle>
          <a:p>
            <a:r>
              <a:rPr lang="en-US"/>
              <a:t>Edit the title</a:t>
            </a:r>
            <a:br>
              <a:rPr lang="en-US" b="0"/>
            </a:br>
            <a:endParaRPr lang="en-US"/>
          </a:p>
        </p:txBody>
      </p:sp>
      <p:sp>
        <p:nvSpPr>
          <p:cNvPr id="9" name="Picture Placeholder 8"/>
          <p:cNvSpPr>
            <a:spLocks noGrp="1"/>
          </p:cNvSpPr>
          <p:nvPr>
            <p:ph type="pic" sz="quarter" idx="10" hasCustomPrompt="1"/>
          </p:nvPr>
        </p:nvSpPr>
        <p:spPr>
          <a:xfrm>
            <a:off x="467545" y="2627096"/>
            <a:ext cx="3816422" cy="2871339"/>
          </a:xfrm>
        </p:spPr>
        <p:txBody>
          <a:bodyPr/>
          <a:lstStyle/>
          <a:p>
            <a:r>
              <a:rPr lang="en-US"/>
              <a:t>4:3 images</a:t>
            </a:r>
          </a:p>
        </p:txBody>
      </p:sp>
      <p:sp>
        <p:nvSpPr>
          <p:cNvPr id="11" name="Picture Placeholder 10"/>
          <p:cNvSpPr>
            <a:spLocks noGrp="1"/>
          </p:cNvSpPr>
          <p:nvPr>
            <p:ph type="pic" sz="quarter" idx="11"/>
          </p:nvPr>
        </p:nvSpPr>
        <p:spPr>
          <a:xfrm>
            <a:off x="4283967" y="504056"/>
            <a:ext cx="4391025" cy="3284984"/>
          </a:xfrm>
        </p:spPr>
        <p:txBody>
          <a:bodyPr/>
          <a:lstStyle/>
          <a:p>
            <a:endParaRPr lang="en-US"/>
          </a:p>
        </p:txBody>
      </p:sp>
      <p:sp>
        <p:nvSpPr>
          <p:cNvPr id="4" name="Content Placeholder 3"/>
          <p:cNvSpPr>
            <a:spLocks noGrp="1"/>
          </p:cNvSpPr>
          <p:nvPr>
            <p:ph sz="quarter" idx="12" hasCustomPrompt="1"/>
          </p:nvPr>
        </p:nvSpPr>
        <p:spPr>
          <a:xfrm>
            <a:off x="4499992" y="4221163"/>
            <a:ext cx="4175000" cy="1655762"/>
          </a:xfrm>
        </p:spPr>
        <p:txBody>
          <a:bodyPr/>
          <a:lstStyle>
            <a:lvl1pPr marL="0" indent="0">
              <a:buNone/>
              <a:defRPr sz="1600" baseline="0"/>
            </a:lvl1pPr>
            <a:lvl2pPr marL="271463" indent="0">
              <a:buNone/>
              <a:defRPr/>
            </a:lvl2pPr>
            <a:lvl3pPr marL="539750" indent="0">
              <a:buNone/>
              <a:defRPr/>
            </a:lvl3pPr>
            <a:lvl4pPr marL="811212" indent="0">
              <a:buNone/>
              <a:defRPr/>
            </a:lvl4pPr>
            <a:lvl5pPr marL="1081088" indent="0">
              <a:buNone/>
              <a:defRPr/>
            </a:lvl5pPr>
          </a:lstStyle>
          <a:p>
            <a:pPr lvl="0"/>
            <a:r>
              <a:rPr lang="en-US"/>
              <a:t>Edit texts</a:t>
            </a:r>
          </a:p>
        </p:txBody>
      </p:sp>
    </p:spTree>
    <p:extLst>
      <p:ext uri="{BB962C8B-B14F-4D97-AF65-F5344CB8AC3E}">
        <p14:creationId xmlns:p14="http://schemas.microsoft.com/office/powerpoint/2010/main" val="482767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6:9 3-image slid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467545" y="1340768"/>
            <a:ext cx="3816424" cy="1008112"/>
          </a:xfrm>
        </p:spPr>
        <p:txBody>
          <a:bodyPr/>
          <a:lstStyle>
            <a:lvl1pPr>
              <a:defRPr sz="3000">
                <a:solidFill>
                  <a:srgbClr val="404040"/>
                </a:solidFill>
                <a:latin typeface="Myriad Pro" charset="0"/>
                <a:ea typeface="Myriad Pro" charset="0"/>
                <a:cs typeface="Myriad Pro" charset="0"/>
              </a:defRPr>
            </a:lvl1pPr>
          </a:lstStyle>
          <a:p>
            <a:r>
              <a:rPr lang="en-US"/>
              <a:t>Edit the title</a:t>
            </a:r>
            <a:br>
              <a:rPr lang="en-US" b="0"/>
            </a:br>
            <a:endParaRPr lang="en-US"/>
          </a:p>
        </p:txBody>
      </p:sp>
      <p:sp>
        <p:nvSpPr>
          <p:cNvPr id="9" name="Picture Placeholder 8"/>
          <p:cNvSpPr>
            <a:spLocks noGrp="1"/>
          </p:cNvSpPr>
          <p:nvPr>
            <p:ph type="pic" sz="quarter" idx="10" hasCustomPrompt="1"/>
          </p:nvPr>
        </p:nvSpPr>
        <p:spPr>
          <a:xfrm>
            <a:off x="0" y="2627096"/>
            <a:ext cx="4283967" cy="2413963"/>
          </a:xfrm>
        </p:spPr>
        <p:txBody>
          <a:bodyPr/>
          <a:lstStyle/>
          <a:p>
            <a:r>
              <a:rPr lang="en-US"/>
              <a:t>16:9 images</a:t>
            </a:r>
          </a:p>
        </p:txBody>
      </p:sp>
      <p:sp>
        <p:nvSpPr>
          <p:cNvPr id="11" name="Picture Placeholder 10"/>
          <p:cNvSpPr>
            <a:spLocks noGrp="1"/>
          </p:cNvSpPr>
          <p:nvPr>
            <p:ph type="pic" sz="quarter" idx="11"/>
          </p:nvPr>
        </p:nvSpPr>
        <p:spPr>
          <a:xfrm>
            <a:off x="4283967" y="0"/>
            <a:ext cx="4860033" cy="2736304"/>
          </a:xfrm>
        </p:spPr>
        <p:txBody>
          <a:bodyPr/>
          <a:lstStyle/>
          <a:p>
            <a:endParaRPr lang="en-US"/>
          </a:p>
        </p:txBody>
      </p:sp>
      <p:sp>
        <p:nvSpPr>
          <p:cNvPr id="13" name="Picture Placeholder 12"/>
          <p:cNvSpPr>
            <a:spLocks noGrp="1"/>
          </p:cNvSpPr>
          <p:nvPr>
            <p:ph type="pic" sz="quarter" idx="12"/>
          </p:nvPr>
        </p:nvSpPr>
        <p:spPr>
          <a:xfrm>
            <a:off x="4283967" y="4581128"/>
            <a:ext cx="2806152" cy="1584176"/>
          </a:xfrm>
        </p:spPr>
        <p:txBody>
          <a:bodyPr/>
          <a:lstStyle/>
          <a:p>
            <a:endParaRPr lang="en-US"/>
          </a:p>
        </p:txBody>
      </p:sp>
      <p:sp>
        <p:nvSpPr>
          <p:cNvPr id="7" name="Text Placeholder 6"/>
          <p:cNvSpPr>
            <a:spLocks noGrp="1"/>
          </p:cNvSpPr>
          <p:nvPr>
            <p:ph type="body" sz="quarter" idx="13" hasCustomPrompt="1"/>
          </p:nvPr>
        </p:nvSpPr>
        <p:spPr>
          <a:xfrm>
            <a:off x="4500563" y="2996952"/>
            <a:ext cx="4319909" cy="1368673"/>
          </a:xfrm>
        </p:spPr>
        <p:txBody>
          <a:bodyPr/>
          <a:lstStyle>
            <a:lvl1pPr marL="0" indent="0">
              <a:buNone/>
              <a:defRPr sz="1600">
                <a:solidFill>
                  <a:srgbClr val="404040"/>
                </a:solidFill>
              </a:defRPr>
            </a:lvl1pPr>
          </a:lstStyle>
          <a:p>
            <a:pPr lvl="0"/>
            <a:r>
              <a:rPr lang="en-US"/>
              <a:t>Edit texts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amp; descri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400" b="1">
                <a:latin typeface="Myriad Pro" charset="0"/>
                <a:ea typeface="Myriad Pro" charset="0"/>
                <a:cs typeface="Myriad Pro" charset="0"/>
              </a:defRPr>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79796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88087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image with Caption &amp; description 2">
    <p:spTree>
      <p:nvGrpSpPr>
        <p:cNvPr id="1" name=""/>
        <p:cNvGrpSpPr/>
        <p:nvPr/>
      </p:nvGrpSpPr>
      <p:grpSpPr>
        <a:xfrm>
          <a:off x="0" y="0"/>
          <a:ext cx="0" cy="0"/>
          <a:chOff x="0" y="0"/>
          <a:chExt cx="0" cy="0"/>
        </a:xfrm>
      </p:grpSpPr>
      <p:sp>
        <p:nvSpPr>
          <p:cNvPr id="2" name="Title 1"/>
          <p:cNvSpPr>
            <a:spLocks noGrp="1"/>
          </p:cNvSpPr>
          <p:nvPr>
            <p:ph type="title"/>
          </p:nvPr>
        </p:nvSpPr>
        <p:spPr>
          <a:xfrm>
            <a:off x="627583" y="273050"/>
            <a:ext cx="2792289" cy="1427758"/>
          </a:xfrm>
        </p:spPr>
        <p:txBody>
          <a:bodyPr anchor="b"/>
          <a:lstStyle>
            <a:lvl1pPr algn="l">
              <a:defRPr sz="3000" b="1">
                <a:solidFill>
                  <a:srgbClr val="404040"/>
                </a:solidFill>
                <a:latin typeface="Myriad Pro" charset="0"/>
                <a:ea typeface="Myriad Pro" charset="0"/>
                <a:cs typeface="Myriad Pro" charset="0"/>
              </a:defRPr>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solidFill>
                  <a:srgbClr val="404040"/>
                </a:solidFill>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marL="269875" marR="0" lvl="0" indent="-269875" algn="l" defTabSz="914400" rtl="0" eaLnBrk="0" fontAlgn="base" latinLnBrk="0" hangingPunct="0">
              <a:lnSpc>
                <a:spcPct val="100000"/>
              </a:lnSpc>
              <a:spcBef>
                <a:spcPct val="0"/>
              </a:spcBef>
              <a:spcAft>
                <a:spcPct val="75000"/>
              </a:spcAft>
              <a:buClrTx/>
              <a:buSzTx/>
              <a:buFontTx/>
              <a:buNone/>
              <a:tabLst/>
              <a:defRPr/>
            </a:pPr>
            <a:r>
              <a:rPr lang="en-GB"/>
              <a:t>Click to edit</a:t>
            </a:r>
          </a:p>
        </p:txBody>
      </p:sp>
      <p:sp>
        <p:nvSpPr>
          <p:cNvPr id="4" name="Text Placeholder 3"/>
          <p:cNvSpPr>
            <a:spLocks noGrp="1"/>
          </p:cNvSpPr>
          <p:nvPr>
            <p:ph type="body" sz="half" idx="2"/>
          </p:nvPr>
        </p:nvSpPr>
        <p:spPr>
          <a:xfrm>
            <a:off x="627583" y="1916832"/>
            <a:ext cx="2792289" cy="420933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61673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amp; description 3">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1653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2" name="Title 1"/>
          <p:cNvSpPr>
            <a:spLocks noGrp="1"/>
          </p:cNvSpPr>
          <p:nvPr>
            <p:ph type="title"/>
          </p:nvPr>
        </p:nvSpPr>
        <p:spPr>
          <a:xfrm>
            <a:off x="3657600" y="2384152"/>
            <a:ext cx="5486400" cy="566738"/>
          </a:xfrm>
        </p:spPr>
        <p:txBody>
          <a:bodyPr anchor="b"/>
          <a:lstStyle>
            <a:lvl1pPr algn="l">
              <a:defRPr sz="2400" b="1">
                <a:latin typeface="Myriad Pro" charset="0"/>
                <a:ea typeface="Myriad Pro" charset="0"/>
                <a:cs typeface="Myriad Pro" charset="0"/>
              </a:defRPr>
            </a:lvl1pPr>
          </a:lstStyle>
          <a:p>
            <a:r>
              <a:rPr lang="en-US"/>
              <a:t>Click to edit Master title style</a:t>
            </a:r>
            <a:endParaRPr lang="en-GB"/>
          </a:p>
        </p:txBody>
      </p:sp>
      <p:sp>
        <p:nvSpPr>
          <p:cNvPr id="4" name="Text Placeholder 3"/>
          <p:cNvSpPr>
            <a:spLocks noGrp="1"/>
          </p:cNvSpPr>
          <p:nvPr>
            <p:ph type="body" sz="half" idx="2" hasCustomPrompt="1"/>
          </p:nvPr>
        </p:nvSpPr>
        <p:spPr>
          <a:xfrm>
            <a:off x="3657600" y="2950890"/>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 add background and change the text color if necessary for readability</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9006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bg bwMode="auto">
      <p:bgPr>
        <a:solidFill>
          <a:srgbClr val="003E72"/>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6090"/>
          </a:xfrm>
          <a:prstGeom prst="rect">
            <a:avLst/>
          </a:prstGeom>
        </p:spPr>
      </p:pic>
      <p:sp>
        <p:nvSpPr>
          <p:cNvPr id="5122" name="Rectangle 2"/>
          <p:cNvSpPr>
            <a:spLocks noGrp="1" noChangeArrowheads="1"/>
          </p:cNvSpPr>
          <p:nvPr>
            <p:ph type="ctrTitle"/>
          </p:nvPr>
        </p:nvSpPr>
        <p:spPr>
          <a:xfrm>
            <a:off x="755576" y="2074466"/>
            <a:ext cx="7848872" cy="576263"/>
          </a:xfrm>
        </p:spPr>
        <p:txBody>
          <a:bodyPr/>
          <a:lstStyle>
            <a:lvl1pPr>
              <a:defRPr sz="3600">
                <a:solidFill>
                  <a:schemeClr val="bg1"/>
                </a:solidFill>
                <a:latin typeface="Myriad Pro" charset="0"/>
                <a:ea typeface="Myriad Pro" charset="0"/>
                <a:cs typeface="Myriad Pro" charset="0"/>
              </a:defRPr>
            </a:lvl1pPr>
          </a:lstStyle>
          <a:p>
            <a:pPr lvl="0"/>
            <a:r>
              <a:rPr lang="en-GB" altLang="en-US" noProof="0"/>
              <a:t>Click to edit Master title style</a:t>
            </a:r>
          </a:p>
        </p:txBody>
      </p:sp>
      <p:sp>
        <p:nvSpPr>
          <p:cNvPr id="5123" name="Rectangle 3"/>
          <p:cNvSpPr>
            <a:spLocks noGrp="1" noChangeArrowheads="1"/>
          </p:cNvSpPr>
          <p:nvPr>
            <p:ph type="subTitle" idx="1"/>
          </p:nvPr>
        </p:nvSpPr>
        <p:spPr>
          <a:xfrm>
            <a:off x="755576" y="2924944"/>
            <a:ext cx="7848872" cy="648072"/>
          </a:xfrm>
        </p:spPr>
        <p:txBody>
          <a:bodyPr/>
          <a:lstStyle>
            <a:lvl1pPr marL="0" indent="0">
              <a:buFontTx/>
              <a:buNone/>
              <a:defRPr sz="2400" b="0">
                <a:solidFill>
                  <a:schemeClr val="bg1"/>
                </a:solidFill>
                <a:latin typeface="Myriad Pro" charset="0"/>
                <a:ea typeface="Myriad Pro" charset="0"/>
                <a:cs typeface="Myriad Pro" charset="0"/>
              </a:defRPr>
            </a:lvl1pPr>
          </a:lstStyle>
          <a:p>
            <a:pPr lvl="0"/>
            <a:r>
              <a:rPr lang="en-GB" altLang="en-US" noProof="0"/>
              <a:t>Click to edit Master subtitle style</a:t>
            </a:r>
          </a:p>
        </p:txBody>
      </p:sp>
      <p:pic>
        <p:nvPicPr>
          <p:cNvPr id="11" name="Picture 1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bwMode="auto">
          <a:xfrm>
            <a:off x="755576" y="409665"/>
            <a:ext cx="1947648" cy="566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Content Placeholder 14"/>
          <p:cNvSpPr>
            <a:spLocks noGrp="1"/>
          </p:cNvSpPr>
          <p:nvPr>
            <p:ph sz="quarter" idx="10" hasCustomPrompt="1"/>
          </p:nvPr>
        </p:nvSpPr>
        <p:spPr>
          <a:xfrm>
            <a:off x="755576" y="4869160"/>
            <a:ext cx="7848872" cy="792088"/>
          </a:xfrm>
        </p:spPr>
        <p:txBody>
          <a:bodyPr/>
          <a:lstStyle>
            <a:lvl1pPr marL="0" indent="0" algn="l">
              <a:buNone/>
              <a:defRPr sz="1600" baseline="0">
                <a:solidFill>
                  <a:schemeClr val="bg1"/>
                </a:solidFill>
              </a:defRPr>
            </a:lvl1pPr>
          </a:lstStyle>
          <a:p>
            <a:pPr marL="269875" marR="0" lvl="0" indent="-269875" algn="l" defTabSz="914400" rtl="0" eaLnBrk="0" fontAlgn="base" latinLnBrk="0" hangingPunct="0">
              <a:lnSpc>
                <a:spcPct val="100000"/>
              </a:lnSpc>
              <a:spcBef>
                <a:spcPct val="0"/>
              </a:spcBef>
              <a:spcAft>
                <a:spcPct val="75000"/>
              </a:spcAft>
              <a:buClrTx/>
              <a:buSzTx/>
              <a:tabLst/>
              <a:defRPr/>
            </a:pPr>
            <a:r>
              <a:rPr lang="en-US"/>
              <a:t>Presented by Name, Job title</a:t>
            </a:r>
          </a:p>
          <a:p>
            <a:pPr marL="269875" marR="0" lvl="0" indent="-269875" algn="l" defTabSz="914400" rtl="0" eaLnBrk="0" fontAlgn="base" latinLnBrk="0" hangingPunct="0">
              <a:lnSpc>
                <a:spcPct val="100000"/>
              </a:lnSpc>
              <a:spcBef>
                <a:spcPct val="0"/>
              </a:spcBef>
              <a:spcAft>
                <a:spcPct val="75000"/>
              </a:spcAft>
              <a:buClrTx/>
              <a:buSzTx/>
              <a:tabLst/>
              <a:defRPr/>
            </a:pPr>
            <a:r>
              <a:rPr lang="en-US"/>
              <a:t>Presented on </a:t>
            </a:r>
            <a:fld id="{6C2AF50A-7818-644F-8546-07C485C79432}" type="datetime4">
              <a:rPr lang="en-GB" smtClean="0"/>
              <a:t>30 July 2018</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tyle 1">
    <p:spTree>
      <p:nvGrpSpPr>
        <p:cNvPr id="1" name=""/>
        <p:cNvGrpSpPr/>
        <p:nvPr/>
      </p:nvGrpSpPr>
      <p:grpSpPr>
        <a:xfrm>
          <a:off x="0" y="0"/>
          <a:ext cx="0" cy="0"/>
          <a:chOff x="0" y="0"/>
          <a:chExt cx="0" cy="0"/>
        </a:xfrm>
      </p:grpSpPr>
      <p:sp>
        <p:nvSpPr>
          <p:cNvPr id="6" name="Rectangle 5"/>
          <p:cNvSpPr/>
          <p:nvPr userDrawn="1"/>
        </p:nvSpPr>
        <p:spPr>
          <a:xfrm>
            <a:off x="6732240" y="0"/>
            <a:ext cx="2411760" cy="6237312"/>
          </a:xfrm>
          <a:prstGeom prst="rect">
            <a:avLst/>
          </a:prstGeom>
          <a:solidFill>
            <a:srgbClr val="003E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p:nvPr>
        </p:nvSpPr>
        <p:spPr>
          <a:xfrm>
            <a:off x="590410" y="404664"/>
            <a:ext cx="4248472" cy="423862"/>
          </a:xfrm>
        </p:spPr>
        <p:txBody>
          <a:bodyPr/>
          <a:lstStyle>
            <a:lvl1pPr>
              <a:defRPr sz="3000">
                <a:solidFill>
                  <a:srgbClr val="404040"/>
                </a:solidFill>
                <a:latin typeface="Myriad Pro" charset="0"/>
                <a:ea typeface="Myriad Pro" charset="0"/>
                <a:cs typeface="Myriad Pro" charset="0"/>
              </a:defRPr>
            </a:lvl1pPr>
          </a:lstStyle>
          <a:p>
            <a:r>
              <a:rPr lang="en-US"/>
              <a:t>Click to edit</a:t>
            </a:r>
          </a:p>
        </p:txBody>
      </p:sp>
      <p:sp>
        <p:nvSpPr>
          <p:cNvPr id="10" name="Text Placeholder 9"/>
          <p:cNvSpPr>
            <a:spLocks noGrp="1"/>
          </p:cNvSpPr>
          <p:nvPr>
            <p:ph type="body" sz="quarter" idx="10" hasCustomPrompt="1"/>
          </p:nvPr>
        </p:nvSpPr>
        <p:spPr>
          <a:xfrm>
            <a:off x="583231" y="1207198"/>
            <a:ext cx="5151232" cy="4464273"/>
          </a:xfrm>
        </p:spPr>
        <p:txBody>
          <a:bodyPr/>
          <a:lstStyle>
            <a:lvl1pPr marL="457200" indent="-457200">
              <a:buFont typeface="+mj-lt"/>
              <a:buAutoNum type="arabicPeriod"/>
              <a:defRPr/>
            </a:lvl1pPr>
          </a:lstStyle>
          <a:p>
            <a:r>
              <a:rPr lang="en-US"/>
              <a:t>Welcome &amp; introduction (Jess Gardner)</a:t>
            </a:r>
          </a:p>
          <a:p>
            <a:endParaRPr lang="en-US"/>
          </a:p>
        </p:txBody>
      </p:sp>
      <p:sp>
        <p:nvSpPr>
          <p:cNvPr id="11" name="Oval 10"/>
          <p:cNvSpPr/>
          <p:nvPr userDrawn="1"/>
        </p:nvSpPr>
        <p:spPr>
          <a:xfrm>
            <a:off x="6012160" y="2276872"/>
            <a:ext cx="1440160" cy="1440160"/>
          </a:xfrm>
          <a:prstGeom prst="ellipse">
            <a:avLst/>
          </a:prstGeom>
          <a:solidFill>
            <a:schemeClr val="bg1"/>
          </a:solidFill>
          <a:ln>
            <a:solidFill>
              <a:srgbClr val="003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userDrawn="1"/>
        </p:nvSpPr>
        <p:spPr>
          <a:xfrm>
            <a:off x="6289857" y="2554569"/>
            <a:ext cx="884766" cy="884766"/>
          </a:xfrm>
          <a:prstGeom prst="ellipse">
            <a:avLst/>
          </a:prstGeom>
          <a:solidFill>
            <a:schemeClr val="bg1"/>
          </a:solidFill>
          <a:ln>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userDrawn="1"/>
        </p:nvSpPr>
        <p:spPr>
          <a:xfrm>
            <a:off x="6677746" y="2943891"/>
            <a:ext cx="108988" cy="108988"/>
          </a:xfrm>
          <a:prstGeom prst="ellipse">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userDrawn="1"/>
        </p:nvCxnSpPr>
        <p:spPr>
          <a:xfrm>
            <a:off x="6527534" y="2853716"/>
            <a:ext cx="177459" cy="129718"/>
          </a:xfrm>
          <a:prstGeom prst="line">
            <a:avLst/>
          </a:prstGeom>
          <a:ln w="34925">
            <a:solidFill>
              <a:srgbClr val="40404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flipH="1">
            <a:off x="6759794" y="2780928"/>
            <a:ext cx="242964" cy="189608"/>
          </a:xfrm>
          <a:prstGeom prst="line">
            <a:avLst/>
          </a:prstGeom>
          <a:ln w="34925">
            <a:solidFill>
              <a:srgbClr val="40404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02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style 2">
    <p:spTree>
      <p:nvGrpSpPr>
        <p:cNvPr id="1" name=""/>
        <p:cNvGrpSpPr/>
        <p:nvPr/>
      </p:nvGrpSpPr>
      <p:grpSpPr>
        <a:xfrm>
          <a:off x="0" y="0"/>
          <a:ext cx="0" cy="0"/>
          <a:chOff x="0" y="0"/>
          <a:chExt cx="0" cy="0"/>
        </a:xfrm>
      </p:grpSpPr>
      <p:sp>
        <p:nvSpPr>
          <p:cNvPr id="6" name="Rectangle 5"/>
          <p:cNvSpPr/>
          <p:nvPr userDrawn="1"/>
        </p:nvSpPr>
        <p:spPr>
          <a:xfrm>
            <a:off x="0" y="0"/>
            <a:ext cx="2411760" cy="6237312"/>
          </a:xfrm>
          <a:prstGeom prst="rect">
            <a:avLst/>
          </a:prstGeom>
          <a:solidFill>
            <a:srgbClr val="003E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p:cNvSpPr/>
          <p:nvPr userDrawn="1"/>
        </p:nvSpPr>
        <p:spPr>
          <a:xfrm>
            <a:off x="1633364" y="2304256"/>
            <a:ext cx="1556792" cy="1556792"/>
          </a:xfrm>
          <a:prstGeom prst="ellipse">
            <a:avLst/>
          </a:prstGeom>
          <a:solidFill>
            <a:schemeClr val="bg1"/>
          </a:solidFill>
          <a:ln>
            <a:solidFill>
              <a:srgbClr val="003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816323" y="2870720"/>
            <a:ext cx="1373833" cy="423862"/>
          </a:xfrm>
        </p:spPr>
        <p:txBody>
          <a:bodyPr/>
          <a:lstStyle>
            <a:lvl1pPr>
              <a:defRPr sz="2800">
                <a:solidFill>
                  <a:srgbClr val="404040"/>
                </a:solidFill>
                <a:latin typeface="Myriad Pro" charset="0"/>
                <a:ea typeface="Myriad Pro" charset="0"/>
                <a:cs typeface="Myriad Pro" charset="0"/>
              </a:defRPr>
            </a:lvl1pPr>
          </a:lstStyle>
          <a:p>
            <a:r>
              <a:rPr lang="en-US"/>
              <a:t>Edit it</a:t>
            </a:r>
          </a:p>
        </p:txBody>
      </p:sp>
      <p:sp>
        <p:nvSpPr>
          <p:cNvPr id="10" name="Text Placeholder 9"/>
          <p:cNvSpPr>
            <a:spLocks noGrp="1"/>
          </p:cNvSpPr>
          <p:nvPr>
            <p:ph type="body" sz="quarter" idx="10" hasCustomPrompt="1"/>
          </p:nvPr>
        </p:nvSpPr>
        <p:spPr>
          <a:xfrm>
            <a:off x="3419872" y="850515"/>
            <a:ext cx="5411961" cy="4464273"/>
          </a:xfrm>
        </p:spPr>
        <p:txBody>
          <a:bodyPr/>
          <a:lstStyle>
            <a:lvl1pPr marL="457200" indent="-457200">
              <a:buFont typeface="+mj-lt"/>
              <a:buAutoNum type="arabicPeriod"/>
              <a:defRPr>
                <a:solidFill>
                  <a:srgbClr val="404040"/>
                </a:solidFill>
              </a:defRPr>
            </a:lvl1pPr>
          </a:lstStyle>
          <a:p>
            <a:r>
              <a:rPr lang="en-US"/>
              <a:t>Welcome &amp; introduction (Jess Gardner)</a:t>
            </a:r>
          </a:p>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style 3">
    <p:spTree>
      <p:nvGrpSpPr>
        <p:cNvPr id="1" name=""/>
        <p:cNvGrpSpPr/>
        <p:nvPr/>
      </p:nvGrpSpPr>
      <p:grpSpPr>
        <a:xfrm>
          <a:off x="0" y="0"/>
          <a:ext cx="0" cy="0"/>
          <a:chOff x="0" y="0"/>
          <a:chExt cx="0" cy="0"/>
        </a:xfrm>
      </p:grpSpPr>
      <p:sp>
        <p:nvSpPr>
          <p:cNvPr id="6" name="Rectangle 5"/>
          <p:cNvSpPr/>
          <p:nvPr userDrawn="1"/>
        </p:nvSpPr>
        <p:spPr>
          <a:xfrm>
            <a:off x="0" y="0"/>
            <a:ext cx="2411760" cy="6237312"/>
          </a:xfrm>
          <a:prstGeom prst="rect">
            <a:avLst/>
          </a:prstGeom>
          <a:solidFill>
            <a:srgbClr val="003E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p:cNvSpPr>
            <a:spLocks noGrp="1"/>
          </p:cNvSpPr>
          <p:nvPr>
            <p:ph type="title" hasCustomPrompt="1"/>
          </p:nvPr>
        </p:nvSpPr>
        <p:spPr>
          <a:xfrm>
            <a:off x="755576" y="2816932"/>
            <a:ext cx="1373833" cy="423862"/>
          </a:xfrm>
        </p:spPr>
        <p:txBody>
          <a:bodyPr/>
          <a:lstStyle>
            <a:lvl1pPr>
              <a:defRPr sz="2800">
                <a:solidFill>
                  <a:schemeClr val="bg1"/>
                </a:solidFill>
                <a:latin typeface="Myriad Pro" charset="0"/>
                <a:ea typeface="Myriad Pro" charset="0"/>
                <a:cs typeface="Myriad Pro" charset="0"/>
              </a:defRPr>
            </a:lvl1pPr>
          </a:lstStyle>
          <a:p>
            <a:r>
              <a:rPr lang="en-US"/>
              <a:t>Edit it</a:t>
            </a:r>
          </a:p>
        </p:txBody>
      </p:sp>
      <p:sp>
        <p:nvSpPr>
          <p:cNvPr id="10" name="Text Placeholder 9"/>
          <p:cNvSpPr>
            <a:spLocks noGrp="1"/>
          </p:cNvSpPr>
          <p:nvPr>
            <p:ph type="body" sz="quarter" idx="10" hasCustomPrompt="1"/>
          </p:nvPr>
        </p:nvSpPr>
        <p:spPr>
          <a:xfrm>
            <a:off x="2771800" y="850515"/>
            <a:ext cx="6060033" cy="4464273"/>
          </a:xfrm>
        </p:spPr>
        <p:txBody>
          <a:bodyPr/>
          <a:lstStyle>
            <a:lvl1pPr marL="457200" indent="-457200">
              <a:buFont typeface="+mj-lt"/>
              <a:buAutoNum type="arabicPeriod"/>
              <a:defRPr/>
            </a:lvl1pPr>
          </a:lstStyle>
          <a:p>
            <a:r>
              <a:rPr lang="en-US"/>
              <a:t>Welcome &amp; introduction (Jess Gardner)</a:t>
            </a:r>
          </a:p>
          <a:p>
            <a:endParaRPr lang="en-US"/>
          </a:p>
        </p:txBody>
      </p:sp>
      <p:cxnSp>
        <p:nvCxnSpPr>
          <p:cNvPr id="4" name="Straight Connector 3"/>
          <p:cNvCxnSpPr/>
          <p:nvPr userDrawn="1"/>
        </p:nvCxnSpPr>
        <p:spPr>
          <a:xfrm>
            <a:off x="611560" y="2852936"/>
            <a:ext cx="0" cy="351854"/>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rgbClr val="003E74"/>
        </a:solidFill>
        <a:effectLst/>
      </p:bgPr>
    </p:bg>
    <p:spTree>
      <p:nvGrpSpPr>
        <p:cNvPr id="1" name=""/>
        <p:cNvGrpSpPr/>
        <p:nvPr/>
      </p:nvGrpSpPr>
      <p:grpSpPr>
        <a:xfrm>
          <a:off x="0" y="0"/>
          <a:ext cx="0" cy="0"/>
          <a:chOff x="0" y="0"/>
          <a:chExt cx="0" cy="0"/>
        </a:xfrm>
      </p:grpSpPr>
      <p:sp>
        <p:nvSpPr>
          <p:cNvPr id="6" name="Oval 5"/>
          <p:cNvSpPr/>
          <p:nvPr userDrawn="1"/>
        </p:nvSpPr>
        <p:spPr>
          <a:xfrm>
            <a:off x="793303" y="2276872"/>
            <a:ext cx="792088" cy="792088"/>
          </a:xfrm>
          <a:prstGeom prst="ellipse">
            <a:avLst/>
          </a:prstGeom>
          <a:solidFill>
            <a:srgbClr val="F3BD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1835150" y="2384884"/>
            <a:ext cx="6768752" cy="576064"/>
          </a:xfrm>
        </p:spPr>
        <p:txBody>
          <a:bodyPr>
            <a:normAutofit/>
          </a:bodyPr>
          <a:lstStyle>
            <a:lvl1pPr algn="l">
              <a:defRPr sz="4000" b="1" cap="none">
                <a:solidFill>
                  <a:schemeClr val="bg1"/>
                </a:solidFill>
                <a:latin typeface="Myriad Pro" charset="0"/>
                <a:ea typeface="Myriad Pro" charset="0"/>
                <a:cs typeface="Myriad Pro" charset="0"/>
              </a:defRPr>
            </a:lvl1pPr>
          </a:lstStyle>
          <a:p>
            <a:r>
              <a:rPr lang="en-US"/>
              <a:t>Click to edit section</a:t>
            </a:r>
            <a:endParaRPr lang="en-GB"/>
          </a:p>
        </p:txBody>
      </p:sp>
      <p:sp>
        <p:nvSpPr>
          <p:cNvPr id="8" name="Text Placeholder 7"/>
          <p:cNvSpPr>
            <a:spLocks noGrp="1"/>
          </p:cNvSpPr>
          <p:nvPr>
            <p:ph type="body" sz="quarter" idx="10" hasCustomPrompt="1"/>
          </p:nvPr>
        </p:nvSpPr>
        <p:spPr>
          <a:xfrm>
            <a:off x="793304" y="2348881"/>
            <a:ext cx="792088" cy="648072"/>
          </a:xfrm>
        </p:spPr>
        <p:txBody>
          <a:bodyPr/>
          <a:lstStyle>
            <a:lvl1pPr marL="0" indent="0" algn="ctr">
              <a:buNone/>
              <a:defRPr sz="4000" b="1">
                <a:solidFill>
                  <a:schemeClr val="bg1"/>
                </a:solidFill>
                <a:latin typeface="Myriad Pro" charset="0"/>
                <a:ea typeface="Myriad Pro" charset="0"/>
                <a:cs typeface="Myriad Pro" charset="0"/>
              </a:defRPr>
            </a:lvl1pPr>
          </a:lstStyle>
          <a:p>
            <a:pPr lvl="0"/>
            <a:r>
              <a:rPr lang="en-US"/>
              <a:t>1</a:t>
            </a:r>
          </a:p>
        </p:txBody>
      </p:sp>
      <p:sp>
        <p:nvSpPr>
          <p:cNvPr id="10" name="Text Placeholder 9"/>
          <p:cNvSpPr>
            <a:spLocks noGrp="1"/>
          </p:cNvSpPr>
          <p:nvPr>
            <p:ph type="body" sz="quarter" idx="11" hasCustomPrompt="1"/>
          </p:nvPr>
        </p:nvSpPr>
        <p:spPr>
          <a:xfrm>
            <a:off x="1835150" y="3429000"/>
            <a:ext cx="6769100" cy="1656184"/>
          </a:xfrm>
        </p:spPr>
        <p:txBody>
          <a:bodyPr>
            <a:normAutofit/>
          </a:bodyPr>
          <a:lstStyle>
            <a:lvl1pPr marL="0" indent="0" algn="l">
              <a:buFont typeface="Arial" charset="0"/>
              <a:buNone/>
              <a:defRPr sz="1800" baseline="0">
                <a:solidFill>
                  <a:schemeClr val="bg1"/>
                </a:solidFill>
              </a:defRPr>
            </a:lvl1pPr>
          </a:lstStyle>
          <a:p>
            <a:pPr marL="269875" marR="0" lvl="0" indent="-269875" algn="l" defTabSz="914400" rtl="0" eaLnBrk="0" fontAlgn="base" latinLnBrk="0" hangingPunct="0">
              <a:lnSpc>
                <a:spcPct val="100000"/>
              </a:lnSpc>
              <a:spcBef>
                <a:spcPct val="0"/>
              </a:spcBef>
              <a:spcAft>
                <a:spcPct val="75000"/>
              </a:spcAft>
              <a:buClrTx/>
              <a:buSzTx/>
              <a:tabLst/>
              <a:defRPr/>
            </a:pPr>
            <a:r>
              <a:rPr lang="en-US"/>
              <a:t>Name</a:t>
            </a:r>
          </a:p>
          <a:p>
            <a:pPr marL="269875" marR="0" lvl="0" indent="-269875" algn="l" defTabSz="914400" rtl="0" eaLnBrk="0" fontAlgn="base" latinLnBrk="0" hangingPunct="0">
              <a:lnSpc>
                <a:spcPct val="100000"/>
              </a:lnSpc>
              <a:spcBef>
                <a:spcPct val="0"/>
              </a:spcBef>
              <a:spcAft>
                <a:spcPct val="75000"/>
              </a:spcAft>
              <a:buClrTx/>
              <a:buSzTx/>
              <a:tabLst/>
              <a:defRPr/>
            </a:pPr>
            <a:r>
              <a:rPr lang="en-US"/>
              <a:t>Job title</a:t>
            </a:r>
          </a:p>
        </p:txBody>
      </p:sp>
    </p:spTree>
    <p:extLst>
      <p:ext uri="{BB962C8B-B14F-4D97-AF65-F5344CB8AC3E}">
        <p14:creationId xmlns:p14="http://schemas.microsoft.com/office/powerpoint/2010/main" val="1928638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8838" y="398463"/>
            <a:ext cx="8159626" cy="423862"/>
          </a:xfrm>
        </p:spPr>
        <p:txBody>
          <a:bodyPr/>
          <a:lstStyle>
            <a:lvl1pPr>
              <a:defRPr sz="3000">
                <a:solidFill>
                  <a:srgbClr val="404040"/>
                </a:solidFill>
                <a:latin typeface="Myriad Pro" charset="0"/>
                <a:ea typeface="Myriad Pro" charset="0"/>
                <a:cs typeface="Myriad Pro" charset="0"/>
              </a:defRPr>
            </a:lvl1pPr>
          </a:lstStyle>
          <a:p>
            <a:r>
              <a:rPr lang="en-US"/>
              <a:t>Click to edit Master title style</a:t>
            </a:r>
            <a:endParaRPr lang="en-GB"/>
          </a:p>
        </p:txBody>
      </p:sp>
      <p:sp>
        <p:nvSpPr>
          <p:cNvPr id="3" name="Content Placeholder 2"/>
          <p:cNvSpPr>
            <a:spLocks noGrp="1"/>
          </p:cNvSpPr>
          <p:nvPr>
            <p:ph idx="1"/>
          </p:nvPr>
        </p:nvSpPr>
        <p:spPr>
          <a:xfrm>
            <a:off x="588839" y="1196752"/>
            <a:ext cx="8159626" cy="4680520"/>
          </a:xfrm>
        </p:spPr>
        <p:txBody>
          <a:bodyPr/>
          <a:lstStyle>
            <a:lvl1pPr>
              <a:defRPr>
                <a:solidFill>
                  <a:srgbClr val="404040"/>
                </a:solidFill>
              </a:defRPr>
            </a:lvl1pPr>
            <a:lvl2pPr>
              <a:defRPr>
                <a:solidFill>
                  <a:srgbClr val="404040"/>
                </a:solidFill>
              </a:defRPr>
            </a:lvl2pPr>
            <a:lvl3pPr>
              <a:defRPr>
                <a:solidFill>
                  <a:srgbClr val="404040"/>
                </a:solidFill>
              </a:defRPr>
            </a:lvl3pPr>
            <a:lvl4pPr>
              <a:defRPr>
                <a:solidFill>
                  <a:srgbClr val="404040"/>
                </a:solidFill>
              </a:defRPr>
            </a:lvl4pPr>
            <a:lvl5pPr>
              <a:defRPr>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1537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 yellow">
    <p:bg>
      <p:bgPr>
        <a:solidFill>
          <a:srgbClr val="ECECEC">
            <a:alpha val="73000"/>
          </a:srgbClr>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6165304"/>
          </a:xfrm>
          <a:prstGeom prst="rect">
            <a:avLst/>
          </a:prstGeom>
          <a:solidFill>
            <a:srgbClr val="5CA8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8838" y="398463"/>
            <a:ext cx="8159626" cy="423862"/>
          </a:xfrm>
        </p:spPr>
        <p:txBody>
          <a:bodyPr/>
          <a:lstStyle>
            <a:lvl1pPr>
              <a:defRPr sz="3000">
                <a:solidFill>
                  <a:schemeClr val="bg1"/>
                </a:solidFill>
                <a:latin typeface="Myriad Pro" charset="0"/>
                <a:ea typeface="Myriad Pro" charset="0"/>
                <a:cs typeface="Myriad Pro" charset="0"/>
              </a:defRPr>
            </a:lvl1pPr>
          </a:lstStyle>
          <a:p>
            <a:r>
              <a:rPr lang="en-US"/>
              <a:t>Click to edit Master title style</a:t>
            </a:r>
          </a:p>
        </p:txBody>
      </p:sp>
      <p:sp>
        <p:nvSpPr>
          <p:cNvPr id="7" name="Content Placeholder 6"/>
          <p:cNvSpPr>
            <a:spLocks noGrp="1"/>
          </p:cNvSpPr>
          <p:nvPr>
            <p:ph sz="quarter" idx="10"/>
          </p:nvPr>
        </p:nvSpPr>
        <p:spPr>
          <a:xfrm>
            <a:off x="588838" y="1196752"/>
            <a:ext cx="8159626" cy="4535711"/>
          </a:xfrm>
        </p:spPr>
        <p:txBody>
          <a:bodyPr/>
          <a:lstStyle>
            <a:lvl1pPr marL="342900" indent="-342900">
              <a:buFont typeface="Helvetica" charset="0"/>
              <a:buChar char="-"/>
              <a:defRPr>
                <a:solidFill>
                  <a:schemeClr val="bg1"/>
                </a:solidFill>
              </a:defRPr>
            </a:lvl1pPr>
            <a:lvl2pPr marL="614363" indent="-342900">
              <a:buFont typeface="Helvetica" charset="0"/>
              <a:buChar char="-"/>
              <a:defRPr>
                <a:solidFill>
                  <a:schemeClr val="bg1"/>
                </a:solidFill>
              </a:defRPr>
            </a:lvl2pPr>
            <a:lvl3pPr marL="882650" indent="-342900">
              <a:buFont typeface="Helvetica" charset="0"/>
              <a:buChar char="-"/>
              <a:defRPr>
                <a:solidFill>
                  <a:schemeClr val="bg1"/>
                </a:solidFill>
              </a:defRPr>
            </a:lvl3pPr>
            <a:lvl4pPr marL="1154112" indent="-342900">
              <a:buFont typeface="Helvetica" charset="0"/>
              <a:buChar char="-"/>
              <a:defRPr>
                <a:solidFill>
                  <a:schemeClr val="bg1"/>
                </a:solidFill>
              </a:defRPr>
            </a:lvl4pPr>
            <a:lvl5pPr marL="1423988" indent="-342900">
              <a:buFont typeface="Helvetica" charset="0"/>
              <a:buChar cha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371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 light ">
    <p:bg>
      <p:bgPr>
        <a:solidFill>
          <a:srgbClr val="ECECEC">
            <a:alpha val="73000"/>
          </a:srgbClr>
        </a:solidFill>
        <a:effectLst/>
      </p:bgPr>
    </p:bg>
    <p:spTree>
      <p:nvGrpSpPr>
        <p:cNvPr id="1" name=""/>
        <p:cNvGrpSpPr/>
        <p:nvPr/>
      </p:nvGrpSpPr>
      <p:grpSpPr>
        <a:xfrm>
          <a:off x="0" y="0"/>
          <a:ext cx="0" cy="0"/>
          <a:chOff x="0" y="0"/>
          <a:chExt cx="0" cy="0"/>
        </a:xfrm>
      </p:grpSpPr>
      <p:sp>
        <p:nvSpPr>
          <p:cNvPr id="4" name="Rectangle 3"/>
          <p:cNvSpPr/>
          <p:nvPr userDrawn="1"/>
        </p:nvSpPr>
        <p:spPr>
          <a:xfrm>
            <a:off x="0" y="0"/>
            <a:ext cx="9144000" cy="6165304"/>
          </a:xfrm>
          <a:prstGeom prst="rect">
            <a:avLst/>
          </a:prstGeom>
          <a:solidFill>
            <a:srgbClr val="E0D7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8838" y="398463"/>
            <a:ext cx="8159626" cy="423862"/>
          </a:xfrm>
        </p:spPr>
        <p:txBody>
          <a:bodyPr/>
          <a:lstStyle>
            <a:lvl1pPr>
              <a:defRPr sz="3000">
                <a:latin typeface="Myriad Pro" charset="0"/>
                <a:ea typeface="Myriad Pro" charset="0"/>
                <a:cs typeface="Myriad Pro" charset="0"/>
              </a:defRPr>
            </a:lvl1pPr>
          </a:lstStyle>
          <a:p>
            <a:r>
              <a:rPr lang="en-US"/>
              <a:t>Click to edit Master title style</a:t>
            </a:r>
          </a:p>
        </p:txBody>
      </p:sp>
      <p:sp>
        <p:nvSpPr>
          <p:cNvPr id="7" name="Content Placeholder 6"/>
          <p:cNvSpPr>
            <a:spLocks noGrp="1"/>
          </p:cNvSpPr>
          <p:nvPr>
            <p:ph sz="quarter" idx="10"/>
          </p:nvPr>
        </p:nvSpPr>
        <p:spPr>
          <a:xfrm>
            <a:off x="588838" y="1196752"/>
            <a:ext cx="8159626" cy="4535711"/>
          </a:xfrm>
        </p:spPr>
        <p:txBody>
          <a:bodyPr/>
          <a:lstStyle>
            <a:lvl1pPr marL="342900" indent="-342900">
              <a:buFont typeface="Helvetica" charset="0"/>
              <a:buChar char="-"/>
              <a:defRPr/>
            </a:lvl1pPr>
            <a:lvl2pPr marL="614363" indent="-342900">
              <a:buFont typeface="Helvetica" charset="0"/>
              <a:buChar char="-"/>
              <a:defRPr/>
            </a:lvl2pPr>
            <a:lvl3pPr marL="882650" indent="-342900">
              <a:buFont typeface="Helvetica" charset="0"/>
              <a:buChar char="-"/>
              <a:defRPr/>
            </a:lvl3pPr>
            <a:lvl4pPr marL="1154112" indent="-342900">
              <a:buFont typeface="Helvetica" charset="0"/>
              <a:buChar char="-"/>
              <a:defRPr/>
            </a:lvl4pPr>
            <a:lvl5pPr marL="1423988" indent="-342900">
              <a:buFont typeface="Helvetica"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6165304"/>
            <a:ext cx="9144000" cy="692696"/>
          </a:xfrm>
          <a:prstGeom prst="rect">
            <a:avLst/>
          </a:prstGeom>
          <a:solidFill>
            <a:srgbClr val="003E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26" name="Rectangle 2"/>
          <p:cNvSpPr>
            <a:spLocks noGrp="1" noChangeArrowheads="1"/>
          </p:cNvSpPr>
          <p:nvPr>
            <p:ph type="title"/>
          </p:nvPr>
        </p:nvSpPr>
        <p:spPr bwMode="auto">
          <a:xfrm>
            <a:off x="384175" y="398463"/>
            <a:ext cx="8375650"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384175" y="1196752"/>
            <a:ext cx="8374063"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pic>
        <p:nvPicPr>
          <p:cNvPr id="7" name="Picture 6"/>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384174" y="6313360"/>
            <a:ext cx="1572973" cy="457166"/>
          </a:xfrm>
          <a:prstGeom prst="rect">
            <a:avLst/>
          </a:prstGeom>
        </p:spPr>
      </p:pic>
    </p:spTree>
  </p:cSld>
  <p:clrMap bg1="lt1" tx1="dk1" bg2="lt2" tx2="dk2" accent1="accent1" accent2="accent2" accent3="accent3" accent4="accent4" accent5="accent5" accent6="accent6" hlink="hlink" folHlink="folHlink"/>
  <p:sldLayoutIdLst>
    <p:sldLayoutId id="2147483683" r:id="rId1"/>
    <p:sldLayoutId id="2147483690" r:id="rId2"/>
    <p:sldLayoutId id="2147483684" r:id="rId3"/>
    <p:sldLayoutId id="2147483686" r:id="rId4"/>
    <p:sldLayoutId id="2147483688" r:id="rId5"/>
    <p:sldLayoutId id="2147483674" r:id="rId6"/>
    <p:sldLayoutId id="2147483673" r:id="rId7"/>
    <p:sldLayoutId id="2147483685" r:id="rId8"/>
    <p:sldLayoutId id="2147483692" r:id="rId9"/>
    <p:sldLayoutId id="2147483675" r:id="rId10"/>
    <p:sldLayoutId id="2147483676" r:id="rId11"/>
    <p:sldLayoutId id="2147483677" r:id="rId12"/>
    <p:sldLayoutId id="2147483689" r:id="rId13"/>
    <p:sldLayoutId id="2147483691" r:id="rId14"/>
    <p:sldLayoutId id="2147483680" r:id="rId15"/>
    <p:sldLayoutId id="2147483679" r:id="rId16"/>
    <p:sldLayoutId id="2147483687" r:id="rId17"/>
    <p:sldLayoutId id="2147483678" r:id="rId18"/>
  </p:sldLayoutIdLst>
  <p:txStyles>
    <p:titleStyle>
      <a:lvl1pPr algn="l" rtl="0" eaLnBrk="0" fontAlgn="base" hangingPunct="0">
        <a:spcBef>
          <a:spcPct val="0"/>
        </a:spcBef>
        <a:spcAft>
          <a:spcPct val="0"/>
        </a:spcAft>
        <a:defRPr sz="2600" b="1">
          <a:solidFill>
            <a:srgbClr val="404040"/>
          </a:solidFill>
          <a:latin typeface="+mj-lt"/>
          <a:ea typeface="+mj-ea"/>
          <a:cs typeface="+mj-cs"/>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p:titleStyle>
    <p:bodyStyle>
      <a:lvl1pPr marL="269875" indent="-269875" algn="l" rtl="0" eaLnBrk="0" fontAlgn="base" hangingPunct="0">
        <a:spcBef>
          <a:spcPct val="0"/>
        </a:spcBef>
        <a:spcAft>
          <a:spcPct val="75000"/>
        </a:spcAft>
        <a:buChar char="•"/>
        <a:defRPr sz="2000">
          <a:solidFill>
            <a:srgbClr val="404040"/>
          </a:solidFill>
          <a:latin typeface="+mn-lt"/>
          <a:ea typeface="+mn-ea"/>
          <a:cs typeface="+mn-cs"/>
        </a:defRPr>
      </a:lvl1pPr>
      <a:lvl2pPr marL="538163" indent="-266700" algn="l" rtl="0" eaLnBrk="0" fontAlgn="base" hangingPunct="0">
        <a:spcBef>
          <a:spcPct val="0"/>
        </a:spcBef>
        <a:spcAft>
          <a:spcPct val="75000"/>
        </a:spcAft>
        <a:buChar char="•"/>
        <a:defRPr sz="2000">
          <a:solidFill>
            <a:srgbClr val="404040"/>
          </a:solidFill>
          <a:latin typeface="+mn-lt"/>
        </a:defRPr>
      </a:lvl2pPr>
      <a:lvl3pPr marL="809625" indent="-269875" algn="l" rtl="0" eaLnBrk="0" fontAlgn="base" hangingPunct="0">
        <a:spcBef>
          <a:spcPct val="0"/>
        </a:spcBef>
        <a:spcAft>
          <a:spcPct val="75000"/>
        </a:spcAft>
        <a:buChar char="•"/>
        <a:defRPr sz="2000">
          <a:solidFill>
            <a:srgbClr val="404040"/>
          </a:solidFill>
          <a:latin typeface="+mn-lt"/>
        </a:defRPr>
      </a:lvl3pPr>
      <a:lvl4pPr marL="1079500" indent="-268288" algn="l" rtl="0" eaLnBrk="0" fontAlgn="base" hangingPunct="0">
        <a:spcBef>
          <a:spcPct val="0"/>
        </a:spcBef>
        <a:spcAft>
          <a:spcPct val="75000"/>
        </a:spcAft>
        <a:buChar char="•"/>
        <a:defRPr sz="2000">
          <a:solidFill>
            <a:srgbClr val="404040"/>
          </a:solidFill>
          <a:latin typeface="+mn-lt"/>
        </a:defRPr>
      </a:lvl4pPr>
      <a:lvl5pPr marL="1350963" indent="-269875" algn="l" rtl="0" eaLnBrk="0" fontAlgn="base" hangingPunct="0">
        <a:spcBef>
          <a:spcPct val="0"/>
        </a:spcBef>
        <a:spcAft>
          <a:spcPct val="75000"/>
        </a:spcAft>
        <a:buChar char="•"/>
        <a:defRPr sz="2000">
          <a:solidFill>
            <a:srgbClr val="404040"/>
          </a:solidFill>
          <a:latin typeface="+mn-lt"/>
        </a:defRPr>
      </a:lvl5pPr>
      <a:lvl6pPr marL="1808163" indent="-269875" algn="l" rtl="0" fontAlgn="base">
        <a:spcBef>
          <a:spcPct val="0"/>
        </a:spcBef>
        <a:spcAft>
          <a:spcPct val="75000"/>
        </a:spcAft>
        <a:buChar char="•"/>
        <a:defRPr sz="2000">
          <a:solidFill>
            <a:schemeClr val="tx1"/>
          </a:solidFill>
          <a:latin typeface="+mn-lt"/>
        </a:defRPr>
      </a:lvl6pPr>
      <a:lvl7pPr marL="2265363" indent="-269875" algn="l" rtl="0" fontAlgn="base">
        <a:spcBef>
          <a:spcPct val="0"/>
        </a:spcBef>
        <a:spcAft>
          <a:spcPct val="75000"/>
        </a:spcAft>
        <a:buChar char="•"/>
        <a:defRPr sz="2000">
          <a:solidFill>
            <a:schemeClr val="tx1"/>
          </a:solidFill>
          <a:latin typeface="+mn-lt"/>
        </a:defRPr>
      </a:lvl7pPr>
      <a:lvl8pPr marL="2722563" indent="-269875" algn="l" rtl="0" fontAlgn="base">
        <a:spcBef>
          <a:spcPct val="0"/>
        </a:spcBef>
        <a:spcAft>
          <a:spcPct val="75000"/>
        </a:spcAft>
        <a:buChar char="•"/>
        <a:defRPr sz="2000">
          <a:solidFill>
            <a:schemeClr val="tx1"/>
          </a:solidFill>
          <a:latin typeface="+mn-lt"/>
        </a:defRPr>
      </a:lvl8pPr>
      <a:lvl9pPr marL="3179763" indent="-269875" algn="l" rtl="0" fontAlgn="base">
        <a:spcBef>
          <a:spcPct val="0"/>
        </a:spcBef>
        <a:spcAft>
          <a:spcPct val="7500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s://archivesearch.lib.cam.ac.uk"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200" err="1"/>
              <a:t>ArchivesSpace</a:t>
            </a:r>
            <a:r>
              <a:rPr lang="en-GB" sz="3200"/>
              <a:t> in Cambridge: the story so far</a:t>
            </a:r>
          </a:p>
        </p:txBody>
      </p:sp>
      <p:sp>
        <p:nvSpPr>
          <p:cNvPr id="3" name="Subtitle 2"/>
          <p:cNvSpPr>
            <a:spLocks noGrp="1"/>
          </p:cNvSpPr>
          <p:nvPr>
            <p:ph type="subTitle" idx="1"/>
          </p:nvPr>
        </p:nvSpPr>
        <p:spPr/>
        <p:txBody>
          <a:bodyPr/>
          <a:lstStyle/>
          <a:p>
            <a:endParaRPr lang="en-GB"/>
          </a:p>
          <a:p>
            <a:r>
              <a:rPr lang="en-GB" err="1"/>
              <a:t>ArchivesSpace</a:t>
            </a:r>
            <a:r>
              <a:rPr lang="en-GB"/>
              <a:t> Annual Member Forum, 2 August 2021</a:t>
            </a:r>
          </a:p>
        </p:txBody>
      </p:sp>
      <p:sp>
        <p:nvSpPr>
          <p:cNvPr id="4" name="Content Placeholder 3"/>
          <p:cNvSpPr>
            <a:spLocks noGrp="1"/>
          </p:cNvSpPr>
          <p:nvPr>
            <p:ph sz="quarter" idx="10"/>
          </p:nvPr>
        </p:nvSpPr>
        <p:spPr/>
        <p:txBody>
          <a:bodyPr/>
          <a:lstStyle/>
          <a:p>
            <a:r>
              <a:rPr lang="en-GB"/>
              <a:t>Natalie Adams, Metadata Specialist</a:t>
            </a:r>
          </a:p>
          <a:p>
            <a:r>
              <a:rPr lang="en-GB"/>
              <a:t>Tuan Pham, Digital Transformation Director presenting for Nick Butler, Software Developer </a:t>
            </a:r>
          </a:p>
        </p:txBody>
      </p:sp>
      <p:pic>
        <p:nvPicPr>
          <p:cNvPr id="5" name="Picture 4">
            <a:extLst>
              <a:ext uri="{FF2B5EF4-FFF2-40B4-BE49-F238E27FC236}">
                <a16:creationId xmlns:a16="http://schemas.microsoft.com/office/drawing/2014/main" id="{029E21C9-0078-2448-A452-B4E637F868A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5940152" y="185610"/>
            <a:ext cx="2958157" cy="880051"/>
          </a:xfrm>
          <a:prstGeom prst="rect">
            <a:avLst/>
          </a:prstGeom>
          <a:noFill/>
        </p:spPr>
      </p:pic>
    </p:spTree>
    <p:extLst>
      <p:ext uri="{BB962C8B-B14F-4D97-AF65-F5344CB8AC3E}">
        <p14:creationId xmlns:p14="http://schemas.microsoft.com/office/powerpoint/2010/main" val="2176592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nchor="t">
            <a:normAutofit fontScale="90000"/>
          </a:bodyPr>
          <a:lstStyle/>
          <a:p>
            <a:r>
              <a:rPr lang="en-GB" sz="2800" err="1">
                <a:solidFill>
                  <a:schemeClr val="tx2">
                    <a:lumMod val="50000"/>
                  </a:schemeClr>
                </a:solidFill>
                <a:latin typeface="Myriad Pro"/>
              </a:rPr>
              <a:t>ArchivesSpace</a:t>
            </a:r>
            <a:r>
              <a:rPr lang="en-GB" sz="2800">
                <a:solidFill>
                  <a:schemeClr val="tx2">
                    <a:lumMod val="50000"/>
                  </a:schemeClr>
                </a:solidFill>
                <a:latin typeface="Myriad Pro"/>
              </a:rPr>
              <a:t> in Cambridge </a:t>
            </a:r>
            <a:endParaRPr lang="en-GB" sz="2800">
              <a:solidFill>
                <a:schemeClr val="tx2">
                  <a:lumMod val="50000"/>
                </a:schemeClr>
              </a:solidFill>
            </a:endParaRPr>
          </a:p>
        </p:txBody>
      </p:sp>
      <p:sp>
        <p:nvSpPr>
          <p:cNvPr id="12" name="Content Placeholder 4">
            <a:extLst>
              <a:ext uri="{FF2B5EF4-FFF2-40B4-BE49-F238E27FC236}">
                <a16:creationId xmlns:a16="http://schemas.microsoft.com/office/drawing/2014/main" id="{D15F570E-44A1-4272-951F-8C01E7CE1001}"/>
              </a:ext>
            </a:extLst>
          </p:cNvPr>
          <p:cNvSpPr>
            <a:spLocks noGrp="1"/>
          </p:cNvSpPr>
          <p:nvPr>
            <p:ph sz="quarter" idx="10"/>
          </p:nvPr>
        </p:nvSpPr>
        <p:spPr>
          <a:xfrm>
            <a:off x="3347864" y="1196752"/>
            <a:ext cx="5400600" cy="4535711"/>
          </a:xfrm>
          <a:noFill/>
          <a:ln>
            <a:solidFill>
              <a:srgbClr val="003D74"/>
            </a:solidFill>
          </a:ln>
        </p:spPr>
        <p:txBody>
          <a:bodyPr vert="horz" wrap="square" lIns="0" tIns="0" rIns="0" bIns="0" numCol="1" anchor="ctr" anchorCtr="0" compatLnSpc="1">
            <a:prstTxWarp prst="textNoShape">
              <a:avLst/>
            </a:prstTxWarp>
          </a:bodyPr>
          <a:lstStyle/>
          <a:p>
            <a:r>
              <a:rPr lang="en-US" sz="2000" dirty="0" err="1">
                <a:solidFill>
                  <a:srgbClr val="000000"/>
                </a:solidFill>
              </a:rPr>
              <a:t>ArchivesSpace</a:t>
            </a:r>
            <a:r>
              <a:rPr lang="en-US" sz="2000" dirty="0">
                <a:solidFill>
                  <a:srgbClr val="000000"/>
                </a:solidFill>
              </a:rPr>
              <a:t> implemented as an archive management system – </a:t>
            </a:r>
            <a:r>
              <a:rPr lang="en-US" dirty="0">
                <a:solidFill>
                  <a:srgbClr val="000000"/>
                </a:solidFill>
              </a:rPr>
              <a:t>2-year</a:t>
            </a:r>
            <a:r>
              <a:rPr lang="en-US" sz="2000" dirty="0">
                <a:solidFill>
                  <a:srgbClr val="000000"/>
                </a:solidFill>
              </a:rPr>
              <a:t> project</a:t>
            </a:r>
            <a:r>
              <a:rPr lang="en-US" dirty="0">
                <a:solidFill>
                  <a:srgbClr val="000000"/>
                </a:solidFill>
              </a:rPr>
              <a:t> </a:t>
            </a:r>
            <a:endParaRPr lang="en-US" sz="2000" dirty="0">
              <a:solidFill>
                <a:srgbClr val="000000"/>
              </a:solidFill>
            </a:endParaRPr>
          </a:p>
          <a:p>
            <a:r>
              <a:rPr lang="en-US" sz="2000" dirty="0">
                <a:solidFill>
                  <a:srgbClr val="000000"/>
                </a:solidFill>
              </a:rPr>
              <a:t>Consortium of 30 archival repositories led by Cambridge University Library, 80+ users</a:t>
            </a:r>
            <a:endParaRPr lang="en-US" sz="2000" dirty="0">
              <a:solidFill>
                <a:srgbClr val="000000"/>
              </a:solidFill>
              <a:cs typeface="Arial"/>
            </a:endParaRPr>
          </a:p>
          <a:p>
            <a:r>
              <a:rPr lang="en-US" sz="2000" dirty="0">
                <a:solidFill>
                  <a:srgbClr val="000000"/>
                </a:solidFill>
              </a:rPr>
              <a:t>Migration of 27 legacy datasets</a:t>
            </a:r>
            <a:r>
              <a:rPr lang="en-US" dirty="0">
                <a:solidFill>
                  <a:srgbClr val="000000"/>
                </a:solidFill>
              </a:rPr>
              <a:t> </a:t>
            </a:r>
            <a:endParaRPr lang="en-US" sz="2000" dirty="0">
              <a:solidFill>
                <a:srgbClr val="000000"/>
              </a:solidFill>
              <a:cs typeface="Arial"/>
            </a:endParaRPr>
          </a:p>
          <a:p>
            <a:r>
              <a:rPr lang="en-US" sz="2000" dirty="0">
                <a:solidFill>
                  <a:srgbClr val="000000"/>
                </a:solidFill>
              </a:rPr>
              <a:t>Benefits to research community- ‘one stop shop’ for discovery of archives in the city</a:t>
            </a:r>
            <a:endParaRPr lang="en-US" sz="2000" dirty="0">
              <a:solidFill>
                <a:srgbClr val="000000"/>
              </a:solidFill>
              <a:cs typeface="Arial"/>
            </a:endParaRPr>
          </a:p>
          <a:p>
            <a:r>
              <a:rPr lang="en-US" sz="2000" dirty="0">
                <a:solidFill>
                  <a:srgbClr val="000000"/>
                </a:solidFill>
              </a:rPr>
              <a:t>Benefits to University Library: collection management, technical resilience and integration</a:t>
            </a:r>
            <a:endParaRPr lang="en-US" sz="2000" dirty="0">
              <a:solidFill>
                <a:srgbClr val="000000"/>
              </a:solidFill>
              <a:cs typeface="Arial"/>
            </a:endParaRPr>
          </a:p>
        </p:txBody>
      </p:sp>
      <p:pic>
        <p:nvPicPr>
          <p:cNvPr id="7" name="Picture 6">
            <a:extLst>
              <a:ext uri="{FF2B5EF4-FFF2-40B4-BE49-F238E27FC236}">
                <a16:creationId xmlns:a16="http://schemas.microsoft.com/office/drawing/2014/main" id="{AD7B1878-13E3-1A44-8FA8-DBFAD51CD0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0708" y="1339651"/>
            <a:ext cx="2588113" cy="3877323"/>
          </a:xfrm>
          <a:prstGeom prst="rect">
            <a:avLst/>
          </a:prstGeom>
          <a:noFill/>
        </p:spPr>
      </p:pic>
      <p:sp>
        <p:nvSpPr>
          <p:cNvPr id="3" name="TextBox 2">
            <a:extLst>
              <a:ext uri="{FF2B5EF4-FFF2-40B4-BE49-F238E27FC236}">
                <a16:creationId xmlns:a16="http://schemas.microsoft.com/office/drawing/2014/main" id="{EED91852-E242-4881-AF2A-9529A5A33DE6}"/>
              </a:ext>
            </a:extLst>
          </p:cNvPr>
          <p:cNvSpPr txBox="1"/>
          <p:nvPr/>
        </p:nvSpPr>
        <p:spPr>
          <a:xfrm>
            <a:off x="436433" y="5216648"/>
            <a:ext cx="2588113" cy="307777"/>
          </a:xfrm>
          <a:prstGeom prst="rect">
            <a:avLst/>
          </a:prstGeom>
          <a:noFill/>
        </p:spPr>
        <p:txBody>
          <a:bodyPr wrap="square" lIns="91440" tIns="45720" rIns="91440" bIns="45720" rtlCol="0" anchor="t">
            <a:spAutoFit/>
          </a:bodyPr>
          <a:lstStyle/>
          <a:p>
            <a:r>
              <a:rPr lang="en-US" sz="1400" i="1" dirty="0">
                <a:latin typeface="Arial"/>
                <a:cs typeface="Arial"/>
              </a:rPr>
              <a:t>Image: Alice the Camera</a:t>
            </a:r>
            <a:endParaRPr lang="en-GB" sz="1400" i="1" dirty="0">
              <a:latin typeface="Arial"/>
              <a:cs typeface="Arial"/>
            </a:endParaRPr>
          </a:p>
        </p:txBody>
      </p:sp>
    </p:spTree>
    <p:extLst>
      <p:ext uri="{BB962C8B-B14F-4D97-AF65-F5344CB8AC3E}">
        <p14:creationId xmlns:p14="http://schemas.microsoft.com/office/powerpoint/2010/main" val="37813482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413A351-C474-3D4D-8BFB-E445BDFD8E68}"/>
              </a:ext>
            </a:extLst>
          </p:cNvPr>
          <p:cNvPicPr>
            <a:picLocks noGrp="1" noChangeAspect="1"/>
          </p:cNvPicPr>
          <p:nvPr>
            <p:ph sz="quarter" idx="10"/>
          </p:nvPr>
        </p:nvPicPr>
        <p:blipFill>
          <a:blip r:embed="rId2">
            <a:extLst>
              <a:ext uri="{28A0092B-C50C-407E-A947-70E740481C1C}">
                <a14:useLocalDpi xmlns:a14="http://schemas.microsoft.com/office/drawing/2010/main" val="0"/>
              </a:ext>
            </a:extLst>
          </a:blip>
          <a:srcRect/>
          <a:stretch/>
        </p:blipFill>
        <p:spPr>
          <a:xfrm>
            <a:off x="251520" y="1772815"/>
            <a:ext cx="3954820" cy="2640411"/>
          </a:xfrm>
        </p:spPr>
      </p:pic>
      <p:sp>
        <p:nvSpPr>
          <p:cNvPr id="6" name="TextBox 5">
            <a:extLst>
              <a:ext uri="{FF2B5EF4-FFF2-40B4-BE49-F238E27FC236}">
                <a16:creationId xmlns:a16="http://schemas.microsoft.com/office/drawing/2014/main" id="{E778DD22-5BAD-3246-9AA6-48D44C7C9A52}"/>
              </a:ext>
            </a:extLst>
          </p:cNvPr>
          <p:cNvSpPr txBox="1"/>
          <p:nvPr/>
        </p:nvSpPr>
        <p:spPr>
          <a:xfrm>
            <a:off x="4268045" y="1474328"/>
            <a:ext cx="4768452" cy="2862322"/>
          </a:xfrm>
          <a:prstGeom prst="rect">
            <a:avLst/>
          </a:prstGeom>
          <a:noFill/>
        </p:spPr>
        <p:txBody>
          <a:bodyPr wrap="square" lIns="91440" tIns="45720" rIns="91440" bIns="45720" rtlCol="0" anchor="t">
            <a:spAutoFit/>
          </a:bodyPr>
          <a:lstStyle/>
          <a:p>
            <a:pPr lvl="1"/>
            <a:endParaRPr lang="en-US" dirty="0"/>
          </a:p>
          <a:p>
            <a:pPr lvl="1"/>
            <a:endParaRPr lang="en-US" dirty="0"/>
          </a:p>
          <a:p>
            <a:pPr marL="742950" lvl="1" indent="-285750">
              <a:buFont typeface="Arial" panose="020B0604020202020204" pitchFamily="34" charset="0"/>
              <a:buChar char="•"/>
            </a:pPr>
            <a:r>
              <a:rPr lang="en-US" dirty="0">
                <a:latin typeface="Arial"/>
                <a:cs typeface="Arial"/>
              </a:rPr>
              <a:t>Adapt OAI feed (resource records only exported)</a:t>
            </a:r>
          </a:p>
          <a:p>
            <a:pPr marL="742950" lvl="1" indent="-285750">
              <a:buFont typeface="Arial" panose="020B0604020202020204" pitchFamily="34" charset="0"/>
              <a:buChar char="•"/>
            </a:pPr>
            <a:r>
              <a:rPr lang="en-US" dirty="0"/>
              <a:t>Export EAD and PDF from archival objects</a:t>
            </a:r>
          </a:p>
          <a:p>
            <a:pPr marL="742950" lvl="1" indent="-285750">
              <a:buFont typeface="Arial" panose="020B0604020202020204" pitchFamily="34" charset="0"/>
              <a:buChar char="•"/>
            </a:pPr>
            <a:r>
              <a:rPr lang="en-US" dirty="0"/>
              <a:t>‘Publish all’ at archival object level</a:t>
            </a:r>
          </a:p>
          <a:p>
            <a:pPr marL="742950" lvl="1" indent="-285750">
              <a:buFont typeface="Arial" panose="020B0604020202020204" pitchFamily="34" charset="0"/>
              <a:buChar char="•"/>
            </a:pPr>
            <a:r>
              <a:rPr lang="en-US" dirty="0"/>
              <a:t>Adapting ‘find and replace’ to be used with archival object records </a:t>
            </a:r>
          </a:p>
          <a:p>
            <a:pPr marL="742950" lvl="1" indent="-285750">
              <a:buFont typeface="Arial" panose="020B0604020202020204" pitchFamily="34" charset="0"/>
              <a:buChar char="•"/>
            </a:pPr>
            <a:endParaRPr lang="en-US" dirty="0"/>
          </a:p>
        </p:txBody>
      </p:sp>
      <p:sp>
        <p:nvSpPr>
          <p:cNvPr id="3" name="TextBox 2">
            <a:extLst>
              <a:ext uri="{FF2B5EF4-FFF2-40B4-BE49-F238E27FC236}">
                <a16:creationId xmlns:a16="http://schemas.microsoft.com/office/drawing/2014/main" id="{726F9C4B-B480-E849-ADCE-C58C7B5D0602}"/>
              </a:ext>
            </a:extLst>
          </p:cNvPr>
          <p:cNvSpPr txBox="1"/>
          <p:nvPr/>
        </p:nvSpPr>
        <p:spPr>
          <a:xfrm>
            <a:off x="137140" y="4412405"/>
            <a:ext cx="3244975" cy="307777"/>
          </a:xfrm>
          <a:prstGeom prst="rect">
            <a:avLst/>
          </a:prstGeom>
          <a:noFill/>
        </p:spPr>
        <p:txBody>
          <a:bodyPr wrap="square" lIns="91440" tIns="45720" rIns="91440" bIns="45720" rtlCol="0" anchor="t">
            <a:spAutoFit/>
          </a:bodyPr>
          <a:lstStyle/>
          <a:p>
            <a:r>
              <a:rPr lang="en-US" sz="1400" i="1" dirty="0">
                <a:latin typeface="Arial"/>
                <a:cs typeface="Arial"/>
              </a:rPr>
              <a:t>Image: Alice the Camera</a:t>
            </a:r>
          </a:p>
        </p:txBody>
      </p:sp>
      <p:sp>
        <p:nvSpPr>
          <p:cNvPr id="4" name="Title 1">
            <a:extLst>
              <a:ext uri="{FF2B5EF4-FFF2-40B4-BE49-F238E27FC236}">
                <a16:creationId xmlns:a16="http://schemas.microsoft.com/office/drawing/2014/main" id="{7E486E5F-9889-4C7F-987D-51C1E6C399A7}"/>
              </a:ext>
            </a:extLst>
          </p:cNvPr>
          <p:cNvSpPr txBox="1">
            <a:spLocks/>
          </p:cNvSpPr>
          <p:nvPr/>
        </p:nvSpPr>
        <p:spPr bwMode="auto">
          <a:xfrm>
            <a:off x="404200" y="468801"/>
            <a:ext cx="8159626" cy="4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rmAutofit fontScale="67500" lnSpcReduction="20000"/>
          </a:bodyPr>
          <a:lstStyle>
            <a:lvl1pPr algn="l" rtl="0" eaLnBrk="0" fontAlgn="base" hangingPunct="0">
              <a:spcBef>
                <a:spcPct val="0"/>
              </a:spcBef>
              <a:spcAft>
                <a:spcPct val="0"/>
              </a:spcAft>
              <a:defRPr sz="3000" b="1">
                <a:solidFill>
                  <a:schemeClr val="bg1"/>
                </a:solidFill>
                <a:latin typeface="Myriad Pro" charset="0"/>
                <a:ea typeface="Myriad Pro" charset="0"/>
                <a:cs typeface="Myriad Pro" charset="0"/>
              </a:defRPr>
            </a:lvl1pPr>
            <a:lvl2pPr algn="l" rtl="0" eaLnBrk="0" fontAlgn="base" hangingPunct="0">
              <a:spcBef>
                <a:spcPct val="0"/>
              </a:spcBef>
              <a:spcAft>
                <a:spcPct val="0"/>
              </a:spcAft>
              <a:defRPr sz="2600" b="1">
                <a:solidFill>
                  <a:schemeClr val="tx2"/>
                </a:solidFill>
                <a:latin typeface="Arial" charset="0"/>
              </a:defRPr>
            </a:lvl2pPr>
            <a:lvl3pPr algn="l" rtl="0" eaLnBrk="0" fontAlgn="base" hangingPunct="0">
              <a:spcBef>
                <a:spcPct val="0"/>
              </a:spcBef>
              <a:spcAft>
                <a:spcPct val="0"/>
              </a:spcAft>
              <a:defRPr sz="2600" b="1">
                <a:solidFill>
                  <a:schemeClr val="tx2"/>
                </a:solidFill>
                <a:latin typeface="Arial" charset="0"/>
              </a:defRPr>
            </a:lvl3pPr>
            <a:lvl4pPr algn="l" rtl="0" eaLnBrk="0" fontAlgn="base" hangingPunct="0">
              <a:spcBef>
                <a:spcPct val="0"/>
              </a:spcBef>
              <a:spcAft>
                <a:spcPct val="0"/>
              </a:spcAft>
              <a:defRPr sz="2600" b="1">
                <a:solidFill>
                  <a:schemeClr val="tx2"/>
                </a:solidFill>
                <a:latin typeface="Arial" charset="0"/>
              </a:defRPr>
            </a:lvl4pPr>
            <a:lvl5pPr algn="l" rtl="0" eaLnBrk="0" fontAlgn="base" hangingPunct="0">
              <a:spcBef>
                <a:spcPct val="0"/>
              </a:spcBef>
              <a:spcAft>
                <a:spcPct val="0"/>
              </a:spcAft>
              <a:defRPr sz="2600" b="1">
                <a:solidFill>
                  <a:schemeClr val="tx2"/>
                </a:solidFill>
                <a:latin typeface="Arial" charset="0"/>
              </a:defRPr>
            </a:lvl5pPr>
            <a:lvl6pPr marL="457200" algn="l" rtl="0" fontAlgn="base">
              <a:spcBef>
                <a:spcPct val="0"/>
              </a:spcBef>
              <a:spcAft>
                <a:spcPct val="0"/>
              </a:spcAft>
              <a:defRPr sz="2600" b="1">
                <a:solidFill>
                  <a:schemeClr val="tx2"/>
                </a:solidFill>
                <a:latin typeface="Arial" charset="0"/>
              </a:defRPr>
            </a:lvl6pPr>
            <a:lvl7pPr marL="914400" algn="l" rtl="0" fontAlgn="base">
              <a:spcBef>
                <a:spcPct val="0"/>
              </a:spcBef>
              <a:spcAft>
                <a:spcPct val="0"/>
              </a:spcAft>
              <a:defRPr sz="2600" b="1">
                <a:solidFill>
                  <a:schemeClr val="tx2"/>
                </a:solidFill>
                <a:latin typeface="Arial" charset="0"/>
              </a:defRPr>
            </a:lvl7pPr>
            <a:lvl8pPr marL="1371600" algn="l" rtl="0" fontAlgn="base">
              <a:spcBef>
                <a:spcPct val="0"/>
              </a:spcBef>
              <a:spcAft>
                <a:spcPct val="0"/>
              </a:spcAft>
              <a:defRPr sz="2600" b="1">
                <a:solidFill>
                  <a:schemeClr val="tx2"/>
                </a:solidFill>
                <a:latin typeface="Arial" charset="0"/>
              </a:defRPr>
            </a:lvl8pPr>
            <a:lvl9pPr marL="1828800" algn="l" rtl="0" fontAlgn="base">
              <a:spcBef>
                <a:spcPct val="0"/>
              </a:spcBef>
              <a:spcAft>
                <a:spcPct val="0"/>
              </a:spcAft>
              <a:defRPr sz="2600" b="1">
                <a:solidFill>
                  <a:schemeClr val="tx2"/>
                </a:solidFill>
                <a:latin typeface="Arial" charset="0"/>
              </a:defRPr>
            </a:lvl9pPr>
          </a:lstStyle>
          <a:p>
            <a:r>
              <a:rPr lang="en-GB" sz="2800" kern="0" dirty="0">
                <a:solidFill>
                  <a:schemeClr val="tx2">
                    <a:lumMod val="50000"/>
                  </a:schemeClr>
                </a:solidFill>
                <a:latin typeface="Myriad Pro"/>
              </a:rPr>
              <a:t>Huge resources: improved functionality of archival object records</a:t>
            </a:r>
            <a:endParaRPr lang="en-GB" sz="2800" kern="0" dirty="0">
              <a:solidFill>
                <a:schemeClr val="tx2">
                  <a:lumMod val="50000"/>
                </a:schemeClr>
              </a:solidFill>
            </a:endParaRPr>
          </a:p>
        </p:txBody>
      </p:sp>
    </p:spTree>
    <p:extLst>
      <p:ext uri="{BB962C8B-B14F-4D97-AF65-F5344CB8AC3E}">
        <p14:creationId xmlns:p14="http://schemas.microsoft.com/office/powerpoint/2010/main" val="2999792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B147A52-4FF2-844E-ABCA-1B1145CEE486}"/>
              </a:ext>
            </a:extLst>
          </p:cNvPr>
          <p:cNvSpPr>
            <a:spLocks noGrp="1"/>
          </p:cNvSpPr>
          <p:nvPr>
            <p:ph type="title"/>
          </p:nvPr>
        </p:nvSpPr>
        <p:spPr>
          <a:xfrm>
            <a:off x="1028453" y="618271"/>
            <a:ext cx="6972665" cy="423862"/>
          </a:xfrm>
        </p:spPr>
        <p:txBody>
          <a:bodyPr/>
          <a:lstStyle/>
          <a:p>
            <a:r>
              <a:rPr lang="en-US">
                <a:solidFill>
                  <a:schemeClr val="tx2">
                    <a:lumMod val="50000"/>
                  </a:schemeClr>
                </a:solidFill>
                <a:latin typeface="Myriad Pro"/>
              </a:rPr>
              <a:t>To support local/UK archival practice</a:t>
            </a:r>
          </a:p>
        </p:txBody>
      </p:sp>
      <p:sp>
        <p:nvSpPr>
          <p:cNvPr id="10" name="TextBox 9">
            <a:extLst>
              <a:ext uri="{FF2B5EF4-FFF2-40B4-BE49-F238E27FC236}">
                <a16:creationId xmlns:a16="http://schemas.microsoft.com/office/drawing/2014/main" id="{1D67AD57-1DD3-4741-BF9E-B88F4AD31E5E}"/>
              </a:ext>
            </a:extLst>
          </p:cNvPr>
          <p:cNvSpPr txBox="1"/>
          <p:nvPr/>
        </p:nvSpPr>
        <p:spPr>
          <a:xfrm>
            <a:off x="150785" y="1362136"/>
            <a:ext cx="4114439" cy="5078313"/>
          </a:xfrm>
          <a:prstGeom prst="rect">
            <a:avLst/>
          </a:prstGeom>
          <a:noFill/>
        </p:spPr>
        <p:txBody>
          <a:bodyPr wrap="square" lIns="91440" tIns="45720" rIns="91440" bIns="45720" rtlCol="0" anchor="t">
            <a:spAutoFit/>
          </a:bodyPr>
          <a:lstStyle/>
          <a:p>
            <a:endParaRPr lang="en-US" dirty="0"/>
          </a:p>
          <a:p>
            <a:r>
              <a:rPr lang="en-US" dirty="0">
                <a:latin typeface="Arial"/>
                <a:cs typeface="Arial"/>
              </a:rPr>
              <a:t>Added identifiers (reference codes)</a:t>
            </a:r>
            <a:br>
              <a:rPr lang="en-US" dirty="0"/>
            </a:br>
            <a:endParaRPr lang="en-US" dirty="0">
              <a:latin typeface="Arial"/>
              <a:cs typeface="Arial"/>
            </a:endParaRPr>
          </a:p>
          <a:p>
            <a:pPr marL="285750" indent="-285750">
              <a:buFont typeface="Arial"/>
              <a:buChar char="•"/>
            </a:pPr>
            <a:r>
              <a:rPr lang="en-GB" dirty="0">
                <a:latin typeface="Arial"/>
                <a:cs typeface="Arial"/>
              </a:rPr>
              <a:t>to the display of record trees on the SUI </a:t>
            </a:r>
            <a:endParaRPr lang="en-US" dirty="0">
              <a:latin typeface="Arial"/>
              <a:cs typeface="Arial"/>
            </a:endParaRPr>
          </a:p>
          <a:p>
            <a:pPr marL="285750" indent="-285750">
              <a:buFont typeface="Symbol"/>
              <a:buChar char="•"/>
            </a:pPr>
            <a:r>
              <a:rPr lang="en-GB" dirty="0">
                <a:latin typeface="Arial"/>
                <a:cs typeface="Arial"/>
              </a:rPr>
              <a:t>in the collection organization pane of the PUI</a:t>
            </a:r>
            <a:endParaRPr lang="en-US" dirty="0">
              <a:latin typeface="Arial"/>
              <a:cs typeface="Arial"/>
            </a:endParaRPr>
          </a:p>
          <a:p>
            <a:pPr marL="285750" indent="-285750">
              <a:buFont typeface="Symbol"/>
              <a:buChar char="•"/>
            </a:pPr>
            <a:r>
              <a:rPr lang="en-GB" dirty="0">
                <a:latin typeface="Arial"/>
                <a:cs typeface="Arial"/>
              </a:rPr>
              <a:t>so identifier is visible when selecting a record to link to an assessment record </a:t>
            </a:r>
            <a:endParaRPr lang="en-US" dirty="0">
              <a:latin typeface="Arial"/>
              <a:cs typeface="Arial"/>
            </a:endParaRPr>
          </a:p>
          <a:p>
            <a:endParaRPr lang="en-US" dirty="0">
              <a:latin typeface="Arial"/>
              <a:cs typeface="Arial"/>
            </a:endParaRPr>
          </a:p>
          <a:p>
            <a:br>
              <a:rPr lang="en-US" dirty="0"/>
            </a:br>
            <a:r>
              <a:rPr lang="en-US" dirty="0">
                <a:latin typeface="Arial"/>
                <a:cs typeface="Arial"/>
              </a:rPr>
              <a:t>Accessibility changes to public user interface- available at</a:t>
            </a:r>
          </a:p>
          <a:p>
            <a:r>
              <a:rPr lang="en-US" dirty="0">
                <a:latin typeface="Arial"/>
                <a:cs typeface="Arial"/>
                <a:hlinkClick r:id="rId3"/>
              </a:rPr>
              <a:t>https://archivesearch.lib.cam.ac.uk</a:t>
            </a:r>
            <a:endParaRPr lang="en-US" dirty="0">
              <a:cs typeface="Arial"/>
            </a:endParaRPr>
          </a:p>
          <a:p>
            <a:endParaRPr lang="en-US" dirty="0">
              <a:cs typeface="Arial"/>
            </a:endParaRPr>
          </a:p>
          <a:p>
            <a:r>
              <a:rPr lang="en-US" dirty="0"/>
              <a:t> </a:t>
            </a:r>
          </a:p>
          <a:p>
            <a:endParaRPr lang="en-US" dirty="0"/>
          </a:p>
        </p:txBody>
      </p:sp>
      <p:pic>
        <p:nvPicPr>
          <p:cNvPr id="11" name="Content Placeholder 10" descr="A person sitting at a desk&#10;&#10;Description automatically generated with medium confidence">
            <a:extLst>
              <a:ext uri="{FF2B5EF4-FFF2-40B4-BE49-F238E27FC236}">
                <a16:creationId xmlns:a16="http://schemas.microsoft.com/office/drawing/2014/main" id="{E1607C8E-2C9E-4085-9426-082D00A904D8}"/>
              </a:ext>
            </a:extLst>
          </p:cNvPr>
          <p:cNvPicPr>
            <a:picLocks noGrp="1" noChangeAspect="1"/>
          </p:cNvPicPr>
          <p:nvPr>
            <p:ph sz="quarter" idx="10"/>
          </p:nvPr>
        </p:nvPicPr>
        <p:blipFill>
          <a:blip r:embed="rId4">
            <a:extLst>
              <a:ext uri="{28A0092B-C50C-407E-A947-70E740481C1C}">
                <a14:useLocalDpi xmlns:a14="http://schemas.microsoft.com/office/drawing/2010/main" val="0"/>
              </a:ext>
            </a:extLst>
          </a:blip>
          <a:stretch>
            <a:fillRect/>
          </a:stretch>
        </p:blipFill>
        <p:spPr>
          <a:xfrm>
            <a:off x="4411732" y="1722176"/>
            <a:ext cx="4478773" cy="3312368"/>
          </a:xfrm>
        </p:spPr>
      </p:pic>
      <p:sp>
        <p:nvSpPr>
          <p:cNvPr id="2" name="TextBox 1">
            <a:extLst>
              <a:ext uri="{FF2B5EF4-FFF2-40B4-BE49-F238E27FC236}">
                <a16:creationId xmlns:a16="http://schemas.microsoft.com/office/drawing/2014/main" id="{AA1AC635-846E-4D81-AD1D-8B4F5826BA7A}"/>
              </a:ext>
            </a:extLst>
          </p:cNvPr>
          <p:cNvSpPr txBox="1"/>
          <p:nvPr/>
        </p:nvSpPr>
        <p:spPr>
          <a:xfrm>
            <a:off x="4413738" y="5064369"/>
            <a:ext cx="411480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latin typeface="Arial"/>
                <a:cs typeface="Arial"/>
              </a:rPr>
              <a:t>Image: Alice the Camera</a:t>
            </a:r>
            <a:endParaRPr lang="en-US" sz="1400" dirty="0">
              <a:latin typeface="Arial"/>
              <a:cs typeface="Arial"/>
            </a:endParaRPr>
          </a:p>
          <a:p>
            <a:pPr algn="l"/>
            <a:endParaRPr lang="en-US" dirty="0">
              <a:cs typeface="Arial"/>
            </a:endParaRPr>
          </a:p>
        </p:txBody>
      </p:sp>
    </p:spTree>
    <p:extLst>
      <p:ext uri="{BB962C8B-B14F-4D97-AF65-F5344CB8AC3E}">
        <p14:creationId xmlns:p14="http://schemas.microsoft.com/office/powerpoint/2010/main" val="11083660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2981F-2D80-46F6-AA10-45B852474A7C}"/>
              </a:ext>
            </a:extLst>
          </p:cNvPr>
          <p:cNvSpPr>
            <a:spLocks noGrp="1"/>
          </p:cNvSpPr>
          <p:nvPr>
            <p:ph type="title"/>
          </p:nvPr>
        </p:nvSpPr>
        <p:spPr/>
        <p:txBody>
          <a:bodyPr/>
          <a:lstStyle/>
          <a:p>
            <a:r>
              <a:rPr lang="en-US" dirty="0">
                <a:latin typeface="Myriad Pro"/>
              </a:rPr>
              <a:t>Our development process </a:t>
            </a:r>
            <a:endParaRPr lang="en-US" dirty="0"/>
          </a:p>
        </p:txBody>
      </p:sp>
      <p:graphicFrame>
        <p:nvGraphicFramePr>
          <p:cNvPr id="4" name="Diagram 4">
            <a:extLst>
              <a:ext uri="{FF2B5EF4-FFF2-40B4-BE49-F238E27FC236}">
                <a16:creationId xmlns:a16="http://schemas.microsoft.com/office/drawing/2014/main" id="{300B9B1B-FCEC-44A3-9DC0-6617212653B1}"/>
              </a:ext>
            </a:extLst>
          </p:cNvPr>
          <p:cNvGraphicFramePr>
            <a:graphicFrameLocks noGrp="1"/>
          </p:cNvGraphicFramePr>
          <p:nvPr>
            <p:ph sz="quarter" idx="10"/>
            <p:extLst>
              <p:ext uri="{D42A27DB-BD31-4B8C-83A1-F6EECF244321}">
                <p14:modId xmlns:p14="http://schemas.microsoft.com/office/powerpoint/2010/main" val="4048317871"/>
              </p:ext>
            </p:extLst>
          </p:nvPr>
        </p:nvGraphicFramePr>
        <p:xfrm>
          <a:off x="588963" y="1196975"/>
          <a:ext cx="8159750" cy="4535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4426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E301F-AC92-4DCA-BB06-745C9A43BB93}"/>
              </a:ext>
            </a:extLst>
          </p:cNvPr>
          <p:cNvSpPr>
            <a:spLocks noGrp="1"/>
          </p:cNvSpPr>
          <p:nvPr>
            <p:ph type="title"/>
          </p:nvPr>
        </p:nvSpPr>
        <p:spPr/>
        <p:txBody>
          <a:bodyPr/>
          <a:lstStyle/>
          <a:p>
            <a:r>
              <a:rPr lang="en-US">
                <a:latin typeface="Myriad Pro"/>
              </a:rPr>
              <a:t>Keeping up to date with core code changes</a:t>
            </a:r>
            <a:endParaRPr lang="en-US"/>
          </a:p>
        </p:txBody>
      </p:sp>
      <p:sp>
        <p:nvSpPr>
          <p:cNvPr id="3" name="Content Placeholder 2">
            <a:extLst>
              <a:ext uri="{FF2B5EF4-FFF2-40B4-BE49-F238E27FC236}">
                <a16:creationId xmlns:a16="http://schemas.microsoft.com/office/drawing/2014/main" id="{03F3AEF0-47DE-4307-B879-F8C1575EFBC4}"/>
              </a:ext>
            </a:extLst>
          </p:cNvPr>
          <p:cNvSpPr>
            <a:spLocks noGrp="1"/>
          </p:cNvSpPr>
          <p:nvPr>
            <p:ph sz="quarter" idx="10"/>
          </p:nvPr>
        </p:nvSpPr>
        <p:spPr>
          <a:xfrm>
            <a:off x="588838" y="1548984"/>
            <a:ext cx="8159626" cy="4232959"/>
          </a:xfrm>
        </p:spPr>
        <p:txBody>
          <a:bodyPr/>
          <a:lstStyle/>
          <a:p>
            <a:r>
              <a:rPr lang="en-US">
                <a:solidFill>
                  <a:srgbClr val="000000"/>
                </a:solidFill>
                <a:cs typeface="Arial"/>
              </a:rPr>
              <a:t>Diff AS versions to see what's changed</a:t>
            </a:r>
          </a:p>
          <a:p>
            <a:r>
              <a:rPr lang="en-US">
                <a:solidFill>
                  <a:srgbClr val="000000"/>
                </a:solidFill>
                <a:cs typeface="Arial"/>
              </a:rPr>
              <a:t>Identify sections of changed core code that are being extended or overridden in our plugin</a:t>
            </a:r>
          </a:p>
          <a:p>
            <a:r>
              <a:rPr lang="en-US">
                <a:solidFill>
                  <a:srgbClr val="000000"/>
                </a:solidFill>
                <a:cs typeface="Arial"/>
              </a:rPr>
              <a:t>Update plugin as required:</a:t>
            </a:r>
          </a:p>
          <a:p>
            <a:pPr marL="614045" lvl="1"/>
            <a:r>
              <a:rPr lang="en-US">
                <a:solidFill>
                  <a:srgbClr val="000000"/>
                </a:solidFill>
                <a:cs typeface="Arial"/>
              </a:rPr>
              <a:t>if the functionality in our plugin has been added to core code, remove from plugin</a:t>
            </a:r>
          </a:p>
          <a:p>
            <a:pPr marL="614045" lvl="1"/>
            <a:r>
              <a:rPr lang="en-US">
                <a:solidFill>
                  <a:srgbClr val="000000"/>
                </a:solidFill>
                <a:cs typeface="Arial"/>
              </a:rPr>
              <a:t>otherwise update code in our plugin to take core code changes into account</a:t>
            </a:r>
          </a:p>
          <a:p>
            <a:r>
              <a:rPr lang="en-US">
                <a:solidFill>
                  <a:srgbClr val="000000"/>
                </a:solidFill>
                <a:cs typeface="Arial"/>
              </a:rPr>
              <a:t>Update plugin README</a:t>
            </a:r>
          </a:p>
        </p:txBody>
      </p:sp>
    </p:spTree>
    <p:extLst>
      <p:ext uri="{BB962C8B-B14F-4D97-AF65-F5344CB8AC3E}">
        <p14:creationId xmlns:p14="http://schemas.microsoft.com/office/powerpoint/2010/main" val="1549185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E301F-AC92-4DCA-BB06-745C9A43BB93}"/>
              </a:ext>
            </a:extLst>
          </p:cNvPr>
          <p:cNvSpPr>
            <a:spLocks noGrp="1"/>
          </p:cNvSpPr>
          <p:nvPr>
            <p:ph type="title"/>
          </p:nvPr>
        </p:nvSpPr>
        <p:spPr/>
        <p:txBody>
          <a:bodyPr/>
          <a:lstStyle/>
          <a:p>
            <a:r>
              <a:rPr lang="en-US">
                <a:latin typeface="Myriad Pro"/>
              </a:rPr>
              <a:t>Submitting as core code</a:t>
            </a:r>
            <a:endParaRPr lang="en-US" b="0">
              <a:latin typeface="Myriad Pro"/>
            </a:endParaRPr>
          </a:p>
          <a:p>
            <a:endParaRPr lang="en-US"/>
          </a:p>
        </p:txBody>
      </p:sp>
      <p:sp>
        <p:nvSpPr>
          <p:cNvPr id="3" name="Content Placeholder 2">
            <a:extLst>
              <a:ext uri="{FF2B5EF4-FFF2-40B4-BE49-F238E27FC236}">
                <a16:creationId xmlns:a16="http://schemas.microsoft.com/office/drawing/2014/main" id="{03F3AEF0-47DE-4307-B879-F8C1575EFBC4}"/>
              </a:ext>
            </a:extLst>
          </p:cNvPr>
          <p:cNvSpPr>
            <a:spLocks noGrp="1"/>
          </p:cNvSpPr>
          <p:nvPr>
            <p:ph sz="quarter" idx="10"/>
          </p:nvPr>
        </p:nvSpPr>
        <p:spPr>
          <a:xfrm>
            <a:off x="357726" y="1337969"/>
            <a:ext cx="4140286" cy="4232959"/>
          </a:xfrm>
        </p:spPr>
        <p:txBody>
          <a:bodyPr/>
          <a:lstStyle/>
          <a:p>
            <a:r>
              <a:rPr lang="en-US">
                <a:solidFill>
                  <a:srgbClr val="000000"/>
                </a:solidFill>
                <a:ea typeface="+mn-lt"/>
                <a:cs typeface="+mn-lt"/>
              </a:rPr>
              <a:t>We have submitted three plugin changes as core code (so far!)</a:t>
            </a:r>
          </a:p>
          <a:p>
            <a:r>
              <a:rPr lang="en-US">
                <a:solidFill>
                  <a:srgbClr val="000000"/>
                </a:solidFill>
                <a:ea typeface="+mn-lt"/>
                <a:cs typeface="+mn-lt"/>
              </a:rPr>
              <a:t>In response to, or inspired by, JIRA issues</a:t>
            </a:r>
          </a:p>
          <a:p>
            <a:r>
              <a:rPr lang="en-US">
                <a:solidFill>
                  <a:srgbClr val="000000"/>
                </a:solidFill>
                <a:ea typeface="+mn-lt"/>
                <a:cs typeface="+mn-lt"/>
              </a:rPr>
              <a:t>Others can make use of our changes</a:t>
            </a:r>
          </a:p>
          <a:p>
            <a:r>
              <a:rPr lang="en-US">
                <a:solidFill>
                  <a:srgbClr val="000000"/>
                </a:solidFill>
                <a:ea typeface="+mn-lt"/>
                <a:cs typeface="+mn-lt"/>
              </a:rPr>
              <a:t>Develop deeper understanding of ArchivesSpace</a:t>
            </a:r>
          </a:p>
          <a:p>
            <a:r>
              <a:rPr lang="en-US">
                <a:solidFill>
                  <a:srgbClr val="000000"/>
                </a:solidFill>
                <a:ea typeface="+mn-lt"/>
                <a:cs typeface="+mn-lt"/>
              </a:rPr>
              <a:t>Maintenance benefits for us!</a:t>
            </a:r>
          </a:p>
          <a:p>
            <a:endParaRPr lang="en-US">
              <a:solidFill>
                <a:srgbClr val="000000"/>
              </a:solidFill>
              <a:ea typeface="+mn-lt"/>
              <a:cs typeface="+mn-lt"/>
            </a:endParaRPr>
          </a:p>
          <a:p>
            <a:endParaRPr lang="en-US">
              <a:solidFill>
                <a:srgbClr val="000000"/>
              </a:solidFill>
              <a:cs typeface="Arial"/>
            </a:endParaRPr>
          </a:p>
        </p:txBody>
      </p:sp>
      <p:pic>
        <p:nvPicPr>
          <p:cNvPr id="5" name="Picture 4" descr="A picture containing indoor, wall, bathroom&#10;&#10;Description automatically generated">
            <a:extLst>
              <a:ext uri="{FF2B5EF4-FFF2-40B4-BE49-F238E27FC236}">
                <a16:creationId xmlns:a16="http://schemas.microsoft.com/office/drawing/2014/main" id="{9EB3F4F3-A4B1-47B7-B73F-B3D2C12DEB84}"/>
              </a:ext>
            </a:extLst>
          </p:cNvPr>
          <p:cNvPicPr>
            <a:picLocks noChangeAspect="1"/>
          </p:cNvPicPr>
          <p:nvPr/>
        </p:nvPicPr>
        <p:blipFill rotWithShape="1">
          <a:blip r:embed="rId3"/>
          <a:srcRect l="17024" r="27420"/>
          <a:stretch/>
        </p:blipFill>
        <p:spPr>
          <a:xfrm>
            <a:off x="4818949" y="976944"/>
            <a:ext cx="3895601" cy="4680520"/>
          </a:xfrm>
          <a:prstGeom prst="rect">
            <a:avLst/>
          </a:prstGeom>
          <a:noFill/>
        </p:spPr>
      </p:pic>
      <p:sp>
        <p:nvSpPr>
          <p:cNvPr id="4" name="TextBox 3">
            <a:extLst>
              <a:ext uri="{FF2B5EF4-FFF2-40B4-BE49-F238E27FC236}">
                <a16:creationId xmlns:a16="http://schemas.microsoft.com/office/drawing/2014/main" id="{2A55FC06-1F8A-4497-92F2-B7091496A6CC}"/>
              </a:ext>
            </a:extLst>
          </p:cNvPr>
          <p:cNvSpPr txBox="1"/>
          <p:nvPr/>
        </p:nvSpPr>
        <p:spPr>
          <a:xfrm rot="10800000" flipV="1">
            <a:off x="4734295" y="5738019"/>
            <a:ext cx="331717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latin typeface="Arial"/>
                <a:cs typeface="Arial"/>
              </a:rPr>
              <a:t>Image: Alice the Camera</a:t>
            </a:r>
            <a:endParaRPr lang="en-US" sz="1400" i="1">
              <a:cs typeface="Arial"/>
            </a:endParaRPr>
          </a:p>
        </p:txBody>
      </p:sp>
    </p:spTree>
    <p:extLst>
      <p:ext uri="{BB962C8B-B14F-4D97-AF65-F5344CB8AC3E}">
        <p14:creationId xmlns:p14="http://schemas.microsoft.com/office/powerpoint/2010/main" val="41797177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D74BA-0944-4FD0-9125-633660B7D652}"/>
              </a:ext>
            </a:extLst>
          </p:cNvPr>
          <p:cNvSpPr>
            <a:spLocks noGrp="1"/>
          </p:cNvSpPr>
          <p:nvPr>
            <p:ph type="title"/>
          </p:nvPr>
        </p:nvSpPr>
        <p:spPr/>
        <p:txBody>
          <a:bodyPr/>
          <a:lstStyle/>
          <a:p>
            <a:r>
              <a:rPr lang="en-US">
                <a:latin typeface="Myriad Pro"/>
              </a:rPr>
              <a:t>Issues we're currently looking at</a:t>
            </a:r>
            <a:endParaRPr lang="en-US"/>
          </a:p>
        </p:txBody>
      </p:sp>
      <p:sp>
        <p:nvSpPr>
          <p:cNvPr id="3" name="Content Placeholder 2">
            <a:extLst>
              <a:ext uri="{FF2B5EF4-FFF2-40B4-BE49-F238E27FC236}">
                <a16:creationId xmlns:a16="http://schemas.microsoft.com/office/drawing/2014/main" id="{F7C9E972-D4A7-431B-86CC-25033A37561D}"/>
              </a:ext>
            </a:extLst>
          </p:cNvPr>
          <p:cNvSpPr>
            <a:spLocks noGrp="1"/>
          </p:cNvSpPr>
          <p:nvPr>
            <p:ph sz="quarter" idx="10"/>
          </p:nvPr>
        </p:nvSpPr>
        <p:spPr/>
        <p:txBody>
          <a:bodyPr/>
          <a:lstStyle/>
          <a:p>
            <a:r>
              <a:rPr lang="en-US">
                <a:solidFill>
                  <a:srgbClr val="000000"/>
                </a:solidFill>
                <a:cs typeface="Arial"/>
              </a:rPr>
              <a:t>Some locally-specific (suitable for a plugin):</a:t>
            </a:r>
          </a:p>
          <a:p>
            <a:pPr marL="614045" lvl="1"/>
            <a:r>
              <a:rPr lang="en-US">
                <a:solidFill>
                  <a:srgbClr val="000000"/>
                </a:solidFill>
                <a:cs typeface="Arial"/>
              </a:rPr>
              <a:t>We only use the id_0 field for our reference codes/identifiers, so plan to remove the id_1, id_2 and id_3 fields from the frontend views to prevent confusion</a:t>
            </a:r>
          </a:p>
          <a:p>
            <a:pPr marL="614045" lvl="1"/>
            <a:r>
              <a:rPr lang="en-US">
                <a:solidFill>
                  <a:srgbClr val="000000"/>
                </a:solidFill>
                <a:cs typeface="Arial"/>
              </a:rPr>
              <a:t>Add a way for users to report issues with a finding aid as part of our "Decolonising the collections" initiative</a:t>
            </a:r>
          </a:p>
          <a:p>
            <a:pPr marL="614045" lvl="1"/>
            <a:r>
              <a:rPr lang="en-US">
                <a:solidFill>
                  <a:srgbClr val="000000"/>
                </a:solidFill>
                <a:cs typeface="Arial"/>
              </a:rPr>
              <a:t>We've added the ability to export lower-level EAD from the staff side, and PDFs from the PUI – still need to add functionality to export lower-level staff-side PDFs</a:t>
            </a:r>
          </a:p>
          <a:p>
            <a:r>
              <a:rPr lang="en-US">
                <a:solidFill>
                  <a:srgbClr val="000000"/>
                </a:solidFill>
                <a:cs typeface="Arial"/>
              </a:rPr>
              <a:t>Others more generally-applicable:</a:t>
            </a:r>
          </a:p>
          <a:p>
            <a:pPr marL="614045" lvl="1"/>
            <a:r>
              <a:rPr lang="en-US">
                <a:solidFill>
                  <a:srgbClr val="000000"/>
                </a:solidFill>
                <a:cs typeface="Arial"/>
              </a:rPr>
              <a:t>We've noticed that spreadsheet imports don't always update our index</a:t>
            </a:r>
          </a:p>
        </p:txBody>
      </p:sp>
    </p:spTree>
    <p:extLst>
      <p:ext uri="{BB962C8B-B14F-4D97-AF65-F5344CB8AC3E}">
        <p14:creationId xmlns:p14="http://schemas.microsoft.com/office/powerpoint/2010/main" val="2344467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56578-1591-4CF1-A158-3EC89AC58EEC}"/>
              </a:ext>
            </a:extLst>
          </p:cNvPr>
          <p:cNvSpPr>
            <a:spLocks noGrp="1"/>
          </p:cNvSpPr>
          <p:nvPr>
            <p:ph type="title"/>
          </p:nvPr>
        </p:nvSpPr>
        <p:spPr/>
        <p:txBody>
          <a:bodyPr/>
          <a:lstStyle/>
          <a:p>
            <a:r>
              <a:rPr lang="en-US">
                <a:solidFill>
                  <a:schemeClr val="tx2">
                    <a:lumMod val="50000"/>
                  </a:schemeClr>
                </a:solidFill>
                <a:latin typeface="Myriad Pro"/>
              </a:rPr>
              <a:t>Contact Us</a:t>
            </a:r>
            <a:endParaRPr lang="en-GB">
              <a:solidFill>
                <a:schemeClr val="tx2">
                  <a:lumMod val="50000"/>
                </a:schemeClr>
              </a:solidFill>
              <a:latin typeface="Myriad Pro"/>
            </a:endParaRPr>
          </a:p>
        </p:txBody>
      </p:sp>
      <p:pic>
        <p:nvPicPr>
          <p:cNvPr id="5" name="Content Placeholder 4" descr="Text, letter&#10;&#10;Description automatically generated">
            <a:extLst>
              <a:ext uri="{FF2B5EF4-FFF2-40B4-BE49-F238E27FC236}">
                <a16:creationId xmlns:a16="http://schemas.microsoft.com/office/drawing/2014/main" id="{9BF35D70-7D9B-497C-9E85-6928A8E83B98}"/>
              </a:ext>
            </a:extLst>
          </p:cNvPr>
          <p:cNvPicPr>
            <a:picLocks noGrp="1" noChangeAspect="1"/>
          </p:cNvPicPr>
          <p:nvPr>
            <p:ph sz="quarter" idx="10"/>
          </p:nvPr>
        </p:nvPicPr>
        <p:blipFill>
          <a:blip r:embed="rId2">
            <a:extLst>
              <a:ext uri="{BEBA8EAE-BF5A-486C-A8C5-ECC9F3942E4B}">
                <a14:imgProps xmlns:a14="http://schemas.microsoft.com/office/drawing/2010/main">
                  <a14:imgLayer r:embed="rId3">
                    <a14:imgEffect>
                      <a14:backgroundRemoval t="10000" b="90000" l="10000" r="90000">
                        <a14:backgroundMark x1="6851" y1="30700" x2="21274" y2="29850"/>
                        <a14:backgroundMark x1="21274" y1="29850" x2="37380" y2="23200"/>
                        <a14:backgroundMark x1="72236" y1="24800" x2="72236" y2="24800"/>
                        <a14:backgroundMark x1="72236" y1="24800" x2="72236" y2="24800"/>
                        <a14:backgroundMark x1="13942" y1="18900" x2="13942" y2="18900"/>
                        <a14:backgroundMark x1="13942" y1="18900" x2="13942" y2="18900"/>
                        <a14:backgroundMark x1="14784" y1="9150" x2="14784" y2="9150"/>
                        <a14:backgroundMark x1="87740" y1="17350" x2="87740" y2="17350"/>
                        <a14:backgroundMark x1="76322" y1="90250" x2="76322" y2="90250"/>
                      </a14:backgroundRemoval>
                    </a14:imgEffect>
                  </a14:imgLayer>
                </a14:imgProps>
              </a:ext>
              <a:ext uri="{28A0092B-C50C-407E-A947-70E740481C1C}">
                <a14:useLocalDpi xmlns:a14="http://schemas.microsoft.com/office/drawing/2010/main" val="0"/>
              </a:ext>
            </a:extLst>
          </a:blip>
          <a:stretch>
            <a:fillRect/>
          </a:stretch>
        </p:blipFill>
        <p:spPr>
          <a:xfrm>
            <a:off x="2483768" y="373657"/>
            <a:ext cx="3773526" cy="4357665"/>
          </a:xfrm>
        </p:spPr>
      </p:pic>
      <p:sp>
        <p:nvSpPr>
          <p:cNvPr id="6" name="TextBox 5">
            <a:extLst>
              <a:ext uri="{FF2B5EF4-FFF2-40B4-BE49-F238E27FC236}">
                <a16:creationId xmlns:a16="http://schemas.microsoft.com/office/drawing/2014/main" id="{494D4D7D-2388-434E-9DFB-CD39D307A4CE}"/>
              </a:ext>
            </a:extLst>
          </p:cNvPr>
          <p:cNvSpPr txBox="1"/>
          <p:nvPr/>
        </p:nvSpPr>
        <p:spPr>
          <a:xfrm>
            <a:off x="2045849" y="4365104"/>
            <a:ext cx="4974423" cy="523220"/>
          </a:xfrm>
          <a:prstGeom prst="rect">
            <a:avLst/>
          </a:prstGeom>
          <a:noFill/>
        </p:spPr>
        <p:txBody>
          <a:bodyPr wrap="square" rtlCol="0">
            <a:spAutoFit/>
          </a:bodyPr>
          <a:lstStyle/>
          <a:p>
            <a:pPr algn="ctr"/>
            <a:r>
              <a:rPr lang="en-US" sz="2800"/>
              <a:t>Archivesspace@lib.cam.ac.uk</a:t>
            </a:r>
            <a:endParaRPr lang="en-GB" sz="2800"/>
          </a:p>
        </p:txBody>
      </p:sp>
    </p:spTree>
    <p:extLst>
      <p:ext uri="{BB962C8B-B14F-4D97-AF65-F5344CB8AC3E}">
        <p14:creationId xmlns:p14="http://schemas.microsoft.com/office/powerpoint/2010/main" val="3515985551"/>
      </p:ext>
    </p:extLst>
  </p:cSld>
  <p:clrMapOvr>
    <a:masterClrMapping/>
  </p:clrMapOvr>
</p:sld>
</file>

<file path=ppt/theme/theme1.xml><?xml version="1.0" encoding="utf-8"?>
<a:theme xmlns:a="http://schemas.openxmlformats.org/drawingml/2006/main" name="blank">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3E72"/>
        </a:dk1>
        <a:lt1>
          <a:srgbClr val="FFFFFF"/>
        </a:lt1>
        <a:dk2>
          <a:srgbClr val="FFFFFF"/>
        </a:dk2>
        <a:lt2>
          <a:srgbClr val="00B3BE"/>
        </a:lt2>
        <a:accent1>
          <a:srgbClr val="0073CF"/>
        </a:accent1>
        <a:accent2>
          <a:srgbClr val="E37222"/>
        </a:accent2>
        <a:accent3>
          <a:srgbClr val="FFFFFF"/>
        </a:accent3>
        <a:accent4>
          <a:srgbClr val="003460"/>
        </a:accent4>
        <a:accent5>
          <a:srgbClr val="AABCE4"/>
        </a:accent5>
        <a:accent6>
          <a:srgbClr val="CE671E"/>
        </a:accent6>
        <a:hlink>
          <a:srgbClr val="58A618"/>
        </a:hlink>
        <a:folHlink>
          <a:srgbClr val="8E258D"/>
        </a:folHlink>
      </a:clrScheme>
      <a:clrMap bg1="lt1" tx1="dk1" bg2="lt2" tx2="dk2" accent1="accent1" accent2="accent2" accent3="accent3" accent4="accent4" accent5="accent5" accent6="accent6" hlink="hlink" folHlink="folHlink"/>
    </a:extraClrScheme>
    <a:extraClrScheme>
      <a:clrScheme name="blank 2">
        <a:dk1>
          <a:srgbClr val="003E72"/>
        </a:dk1>
        <a:lt1>
          <a:srgbClr val="FFFFFF"/>
        </a:lt1>
        <a:dk2>
          <a:srgbClr val="FFFFFF"/>
        </a:dk2>
        <a:lt2>
          <a:srgbClr val="83AFB4"/>
        </a:lt2>
        <a:accent1>
          <a:srgbClr val="6AADE4"/>
        </a:accent1>
        <a:accent2>
          <a:srgbClr val="EFBD47"/>
        </a:accent2>
        <a:accent3>
          <a:srgbClr val="FFFFFF"/>
        </a:accent3>
        <a:accent4>
          <a:srgbClr val="003460"/>
        </a:accent4>
        <a:accent5>
          <a:srgbClr val="B9D3EF"/>
        </a:accent5>
        <a:accent6>
          <a:srgbClr val="D9AB3F"/>
        </a:accent6>
        <a:hlink>
          <a:srgbClr val="A8B400"/>
        </a:hlink>
        <a:folHlink>
          <a:srgbClr val="6A4061"/>
        </a:folHlink>
      </a:clrScheme>
      <a:clrMap bg1="lt1" tx1="dk1" bg2="lt2" tx2="dk2" accent1="accent1" accent2="accent2" accent3="accent3" accent4="accent4" accent5="accent5" accent6="accent6" hlink="hlink" folHlink="folHlink"/>
    </a:extraClrScheme>
    <a:extraClrScheme>
      <a:clrScheme name="blank 3">
        <a:dk1>
          <a:srgbClr val="003E72"/>
        </a:dk1>
        <a:lt1>
          <a:srgbClr val="FFFFFF"/>
        </a:lt1>
        <a:dk2>
          <a:srgbClr val="FFFFFF"/>
        </a:dk2>
        <a:lt2>
          <a:srgbClr val="156570"/>
        </a:lt2>
        <a:accent1>
          <a:srgbClr val="003E72"/>
        </a:accent1>
        <a:accent2>
          <a:srgbClr val="C84E00"/>
        </a:accent2>
        <a:accent3>
          <a:srgbClr val="FFFFFF"/>
        </a:accent3>
        <a:accent4>
          <a:srgbClr val="003460"/>
        </a:accent4>
        <a:accent5>
          <a:srgbClr val="AAAFBC"/>
        </a:accent5>
        <a:accent6>
          <a:srgbClr val="B54600"/>
        </a:accent6>
        <a:hlink>
          <a:srgbClr val="435125"/>
        </a:hlink>
        <a:folHlink>
          <a:srgbClr val="412D5D"/>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 id="{BEF7EA2A-D5DA-7540-8CA4-F73F469C7782}" vid="{39520A65-4048-184C-84E2-BBEBEC53DD0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E8A3A95624E84EAA95F66089C27D94" ma:contentTypeVersion="12" ma:contentTypeDescription="Create a new document." ma:contentTypeScope="" ma:versionID="197f35a553362cd586cdafbfafe311e7">
  <xsd:schema xmlns:xsd="http://www.w3.org/2001/XMLSchema" xmlns:xs="http://www.w3.org/2001/XMLSchema" xmlns:p="http://schemas.microsoft.com/office/2006/metadata/properties" xmlns:ns2="47be3843-4edb-470e-8129-ac71d9da4e43" xmlns:ns3="4802f5d8-eb31-4047-8075-bf0e2351b4f3" targetNamespace="http://schemas.microsoft.com/office/2006/metadata/properties" ma:root="true" ma:fieldsID="c532100067250b19a9224a248146450e" ns2:_="" ns3:_="">
    <xsd:import namespace="47be3843-4edb-470e-8129-ac71d9da4e43"/>
    <xsd:import namespace="4802f5d8-eb31-4047-8075-bf0e2351b4f3"/>
    <xsd:element name="properties">
      <xsd:complexType>
        <xsd:sequence>
          <xsd:element name="documentManagement">
            <xsd:complexType>
              <xsd:all>
                <xsd:element ref="ns2:SortOrder" minOccurs="0"/>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be3843-4edb-470e-8129-ac71d9da4e43" elementFormDefault="qualified">
    <xsd:import namespace="http://schemas.microsoft.com/office/2006/documentManagement/types"/>
    <xsd:import namespace="http://schemas.microsoft.com/office/infopath/2007/PartnerControls"/>
    <xsd:element name="SortOrder" ma:index="8" nillable="true" ma:displayName="SortOrder" ma:decimals="0" ma:internalName="SortOrder">
      <xsd:simpleType>
        <xsd:restriction base="dms:Number">
          <xsd:maxInclusive value="100"/>
          <xsd:minInclusive value="0"/>
        </xsd:restrict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02f5d8-eb31-4047-8075-bf0e2351b4f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ortOrder xmlns="47be3843-4edb-470e-8129-ac71d9da4e43" xsi:nil="true"/>
  </documentManagement>
</p:properties>
</file>

<file path=customXml/itemProps1.xml><?xml version="1.0" encoding="utf-8"?>
<ds:datastoreItem xmlns:ds="http://schemas.openxmlformats.org/officeDocument/2006/customXml" ds:itemID="{00DA818B-6F71-43C9-8BAC-426084132116}">
  <ds:schemaRefs>
    <ds:schemaRef ds:uri="47be3843-4edb-470e-8129-ac71d9da4e43"/>
    <ds:schemaRef ds:uri="4802f5d8-eb31-4047-8075-bf0e2351b4f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9BF6FD4-9677-44D6-9A7B-A79062F16E91}">
  <ds:schemaRefs>
    <ds:schemaRef ds:uri="http://schemas.microsoft.com/sharepoint/v3/contenttype/forms"/>
  </ds:schemaRefs>
</ds:datastoreItem>
</file>

<file path=customXml/itemProps3.xml><?xml version="1.0" encoding="utf-8"?>
<ds:datastoreItem xmlns:ds="http://schemas.openxmlformats.org/officeDocument/2006/customXml" ds:itemID="{F652ED74-F427-47C3-956D-8B8E76439294}">
  <ds:schemaRefs>
    <ds:schemaRef ds:uri="http://purl.org/dc/terms/"/>
    <ds:schemaRef ds:uri="http://purl.org/dc/elements/1.1/"/>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 ds:uri="4802f5d8-eb31-4047-8075-bf0e2351b4f3"/>
    <ds:schemaRef ds:uri="47be3843-4edb-470e-8129-ac71d9da4e4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25</TotalTime>
  <Words>1054</Words>
  <Application>Microsoft Office PowerPoint</Application>
  <PresentationFormat>On-screen Show (4:3)</PresentationFormat>
  <Paragraphs>82</Paragraphs>
  <Slides>9</Slides>
  <Notes>5</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blank</vt:lpstr>
      <vt:lpstr>ArchivesSpace in Cambridge: the story so far</vt:lpstr>
      <vt:lpstr>ArchivesSpace in Cambridge </vt:lpstr>
      <vt:lpstr>PowerPoint Presentation</vt:lpstr>
      <vt:lpstr>To support local/UK archival practice</vt:lpstr>
      <vt:lpstr>Our development process </vt:lpstr>
      <vt:lpstr>Keeping up to date with core code changes</vt:lpstr>
      <vt:lpstr>Submitting as core code </vt:lpstr>
      <vt:lpstr>Issues we're currently looking at</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ArchivesSpace in Cambridge: the story so far</dc:title>
  <dc:creator>Natalie Adams (Staff)</dc:creator>
  <cp:lastModifiedBy>Tuan Pham</cp:lastModifiedBy>
  <cp:revision>54</cp:revision>
  <dcterms:created xsi:type="dcterms:W3CDTF">2020-05-13T16:08:57Z</dcterms:created>
  <dcterms:modified xsi:type="dcterms:W3CDTF">2021-08-02T15:35:58Z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0x01010026E8A3A95624E84EAA95F66089C27D94</vt:lpwstr>
  </property>
</Properties>
</file>