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6" r:id="rId2"/>
    <p:sldId id="296" r:id="rId3"/>
    <p:sldId id="257" r:id="rId4"/>
    <p:sldId id="354" r:id="rId5"/>
    <p:sldId id="380" r:id="rId6"/>
    <p:sldId id="297" r:id="rId7"/>
    <p:sldId id="348" r:id="rId8"/>
    <p:sldId id="381" r:id="rId9"/>
    <p:sldId id="301" r:id="rId10"/>
    <p:sldId id="355" r:id="rId11"/>
    <p:sldId id="302" r:id="rId12"/>
    <p:sldId id="353" r:id="rId13"/>
    <p:sldId id="382" r:id="rId14"/>
    <p:sldId id="303" r:id="rId15"/>
    <p:sldId id="304" r:id="rId16"/>
    <p:sldId id="356" r:id="rId17"/>
    <p:sldId id="359" r:id="rId18"/>
    <p:sldId id="305" r:id="rId19"/>
    <p:sldId id="306" r:id="rId20"/>
    <p:sldId id="357" r:id="rId21"/>
    <p:sldId id="308" r:id="rId22"/>
    <p:sldId id="360" r:id="rId23"/>
    <p:sldId id="309" r:id="rId24"/>
    <p:sldId id="361" r:id="rId25"/>
    <p:sldId id="310" r:id="rId26"/>
    <p:sldId id="335" r:id="rId27"/>
    <p:sldId id="341" r:id="rId28"/>
    <p:sldId id="373" r:id="rId29"/>
    <p:sldId id="307" r:id="rId30"/>
    <p:sldId id="358" r:id="rId31"/>
    <p:sldId id="311" r:id="rId32"/>
    <p:sldId id="362" r:id="rId33"/>
    <p:sldId id="312" r:id="rId34"/>
    <p:sldId id="363" r:id="rId35"/>
    <p:sldId id="384" r:id="rId36"/>
    <p:sldId id="317" r:id="rId37"/>
    <p:sldId id="365" r:id="rId38"/>
    <p:sldId id="318" r:id="rId39"/>
    <p:sldId id="366" r:id="rId40"/>
    <p:sldId id="315" r:id="rId41"/>
    <p:sldId id="316" r:id="rId42"/>
    <p:sldId id="367" r:id="rId43"/>
    <p:sldId id="385" r:id="rId44"/>
    <p:sldId id="321" r:id="rId45"/>
    <p:sldId id="372" r:id="rId46"/>
    <p:sldId id="340" r:id="rId47"/>
    <p:sldId id="387" r:id="rId48"/>
    <p:sldId id="328" r:id="rId49"/>
    <p:sldId id="342" r:id="rId50"/>
    <p:sldId id="343" r:id="rId51"/>
    <p:sldId id="346" r:id="rId52"/>
    <p:sldId id="344" r:id="rId53"/>
    <p:sldId id="345" r:id="rId54"/>
    <p:sldId id="327" r:id="rId55"/>
    <p:sldId id="378" r:id="rId56"/>
    <p:sldId id="347" r:id="rId57"/>
    <p:sldId id="374" r:id="rId58"/>
    <p:sldId id="375" r:id="rId59"/>
    <p:sldId id="338" r:id="rId60"/>
    <p:sldId id="376" r:id="rId61"/>
    <p:sldId id="386" r:id="rId62"/>
    <p:sldId id="388" r:id="rId63"/>
    <p:sldId id="324" r:id="rId64"/>
    <p:sldId id="325" r:id="rId65"/>
    <p:sldId id="339" r:id="rId66"/>
    <p:sldId id="332" r:id="rId67"/>
    <p:sldId id="283" r:id="rId68"/>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80" autoAdjust="0"/>
    <p:restoredTop sz="95380" autoAdjust="0"/>
  </p:normalViewPr>
  <p:slideViewPr>
    <p:cSldViewPr snapToGrid="0" snapToObjects="1">
      <p:cViewPr varScale="1">
        <p:scale>
          <a:sx n="90" d="100"/>
          <a:sy n="90" d="100"/>
        </p:scale>
        <p:origin x="87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BDE8EA56-951A-446E-8AD5-507798DE397A}" type="datetimeFigureOut">
              <a:rPr lang="en-US" smtClean="0"/>
              <a:t>5/22/2020</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CD12F588-5293-48A8-8B47-9CB1B7E78CDE}" type="slidenum">
              <a:rPr lang="en-US" smtClean="0"/>
              <a:t>‹#›</a:t>
            </a:fld>
            <a:endParaRPr lang="en-US"/>
          </a:p>
        </p:txBody>
      </p:sp>
    </p:spTree>
    <p:extLst>
      <p:ext uri="{BB962C8B-B14F-4D97-AF65-F5344CB8AC3E}">
        <p14:creationId xmlns:p14="http://schemas.microsoft.com/office/powerpoint/2010/main" val="136679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“Configuring your ArchivesSpace Implementation”</a:t>
            </a:r>
          </a:p>
        </p:txBody>
      </p:sp>
      <p:sp>
        <p:nvSpPr>
          <p:cNvPr id="4" name="Slide Number Placeholder 3"/>
          <p:cNvSpPr>
            <a:spLocks noGrp="1"/>
          </p:cNvSpPr>
          <p:nvPr>
            <p:ph type="sldNum" sz="quarter" idx="10"/>
          </p:nvPr>
        </p:nvSpPr>
        <p:spPr/>
        <p:txBody>
          <a:bodyPr/>
          <a:lstStyle/>
          <a:p>
            <a:fld id="{CD12F588-5293-48A8-8B47-9CB1B7E78CDE}" type="slidenum">
              <a:rPr lang="en-US" smtClean="0"/>
              <a:t>1</a:t>
            </a:fld>
            <a:endParaRPr lang="en-US"/>
          </a:p>
        </p:txBody>
      </p:sp>
    </p:spTree>
    <p:extLst>
      <p:ext uri="{BB962C8B-B14F-4D97-AF65-F5344CB8AC3E}">
        <p14:creationId xmlns:p14="http://schemas.microsoft.com/office/powerpoint/2010/main" val="2940747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11</a:t>
            </a:fld>
            <a:endParaRPr lang="en-US"/>
          </a:p>
        </p:txBody>
      </p:sp>
    </p:spTree>
    <p:extLst>
      <p:ext uri="{BB962C8B-B14F-4D97-AF65-F5344CB8AC3E}">
        <p14:creationId xmlns:p14="http://schemas.microsoft.com/office/powerpoint/2010/main" val="2982746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13</a:t>
            </a:fld>
            <a:endParaRPr lang="en-US"/>
          </a:p>
        </p:txBody>
      </p:sp>
    </p:spTree>
    <p:extLst>
      <p:ext uri="{BB962C8B-B14F-4D97-AF65-F5344CB8AC3E}">
        <p14:creationId xmlns:p14="http://schemas.microsoft.com/office/powerpoint/2010/main" val="1791578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14</a:t>
            </a:fld>
            <a:endParaRPr lang="en-US"/>
          </a:p>
        </p:txBody>
      </p:sp>
    </p:spTree>
    <p:extLst>
      <p:ext uri="{BB962C8B-B14F-4D97-AF65-F5344CB8AC3E}">
        <p14:creationId xmlns:p14="http://schemas.microsoft.com/office/powerpoint/2010/main" val="1071381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Default values templates:</a:t>
            </a:r>
          </a:p>
          <a:p>
            <a:pPr lvl="1"/>
            <a:r>
              <a:rPr lang="en-US" dirty="0"/>
              <a:t>The Pre-populate box must be checked in Repository Preferences (and possibly User Preferences) for the staff user</a:t>
            </a:r>
          </a:p>
          <a:p>
            <a:pPr lvl="2"/>
            <a:r>
              <a:rPr lang="en-US" b="1" dirty="0"/>
              <a:t>(Note that User Preferences can overwrite Repository Preferences)</a:t>
            </a:r>
          </a:p>
          <a:p>
            <a:pPr lvl="2"/>
            <a:endParaRPr lang="en-US" dirty="0"/>
          </a:p>
          <a:p>
            <a:pPr lvl="1"/>
            <a:r>
              <a:rPr lang="en-US" dirty="0"/>
              <a:t>These templates are only used for records that are created using the </a:t>
            </a:r>
            <a:r>
              <a:rPr lang="en-US" b="1" dirty="0"/>
              <a:t>Create</a:t>
            </a:r>
            <a:r>
              <a:rPr lang="en-US" dirty="0"/>
              <a:t> menu</a:t>
            </a:r>
          </a:p>
          <a:p>
            <a:pPr lvl="2"/>
            <a:r>
              <a:rPr lang="en-US" b="1" dirty="0"/>
              <a:t>They do not apply to imported records</a:t>
            </a:r>
          </a:p>
          <a:p>
            <a:pPr lvl="2"/>
            <a:r>
              <a:rPr lang="en-US" b="1" dirty="0"/>
              <a:t>For resources components/archival objects, the templates do not apply when Rapid Data Entry (RDE) is used</a:t>
            </a:r>
          </a:p>
          <a:p>
            <a:pPr lvl="3"/>
            <a:r>
              <a:rPr lang="en-US" b="1" dirty="0"/>
              <a:t>(You can create a separate RDE </a:t>
            </a:r>
            <a:r>
              <a:rPr lang="en-US" b="1" dirty="0" err="1"/>
              <a:t>tamplate</a:t>
            </a:r>
            <a:r>
              <a:rPr lang="en-US" b="1" dirty="0"/>
              <a:t>)</a:t>
            </a:r>
          </a:p>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15</a:t>
            </a:fld>
            <a:endParaRPr lang="en-US"/>
          </a:p>
        </p:txBody>
      </p:sp>
    </p:spTree>
    <p:extLst>
      <p:ext uri="{BB962C8B-B14F-4D97-AF65-F5344CB8AC3E}">
        <p14:creationId xmlns:p14="http://schemas.microsoft.com/office/powerpoint/2010/main" val="2740724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17</a:t>
            </a:fld>
            <a:endParaRPr lang="en-US"/>
          </a:p>
        </p:txBody>
      </p:sp>
    </p:spTree>
    <p:extLst>
      <p:ext uri="{BB962C8B-B14F-4D97-AF65-F5344CB8AC3E}">
        <p14:creationId xmlns:p14="http://schemas.microsoft.com/office/powerpoint/2010/main" val="1541844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18</a:t>
            </a:fld>
            <a:endParaRPr lang="en-US"/>
          </a:p>
        </p:txBody>
      </p:sp>
    </p:spTree>
    <p:extLst>
      <p:ext uri="{BB962C8B-B14F-4D97-AF65-F5344CB8AC3E}">
        <p14:creationId xmlns:p14="http://schemas.microsoft.com/office/powerpoint/2010/main" val="2295307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fields templates:</a:t>
            </a:r>
          </a:p>
          <a:p>
            <a:pPr lvl="1"/>
            <a:endParaRPr lang="en-US" dirty="0"/>
          </a:p>
          <a:p>
            <a:pPr lvl="1"/>
            <a:r>
              <a:rPr lang="en-US" dirty="0"/>
              <a:t>The Pre-populate box must be checked in Repository Preferences (and possibly User Preferences) for the staff user</a:t>
            </a:r>
          </a:p>
          <a:p>
            <a:pPr lvl="2"/>
            <a:r>
              <a:rPr lang="en-US" dirty="0"/>
              <a:t>(Note that User Preferences can overwrite Repository Preferences)</a:t>
            </a:r>
          </a:p>
          <a:p>
            <a:pPr lvl="1"/>
            <a:r>
              <a:rPr lang="en-US" dirty="0"/>
              <a:t>These templates are only used for records that are created using the </a:t>
            </a:r>
            <a:r>
              <a:rPr lang="en-US" b="1" dirty="0"/>
              <a:t>Create</a:t>
            </a:r>
            <a:r>
              <a:rPr lang="en-US" dirty="0"/>
              <a:t> menu</a:t>
            </a:r>
          </a:p>
          <a:p>
            <a:pPr lvl="2"/>
            <a:r>
              <a:rPr lang="en-US" dirty="0"/>
              <a:t>They do not apply to imported agents – including LCNAF</a:t>
            </a:r>
          </a:p>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19</a:t>
            </a:fld>
            <a:endParaRPr lang="en-US"/>
          </a:p>
        </p:txBody>
      </p:sp>
    </p:spTree>
    <p:extLst>
      <p:ext uri="{BB962C8B-B14F-4D97-AF65-F5344CB8AC3E}">
        <p14:creationId xmlns:p14="http://schemas.microsoft.com/office/powerpoint/2010/main" val="1982893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template can be created to control data for the RDE spreadsheet – you can create more than one template</a:t>
            </a:r>
          </a:p>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21</a:t>
            </a:fld>
            <a:endParaRPr lang="en-US"/>
          </a:p>
        </p:txBody>
      </p:sp>
    </p:spTree>
    <p:extLst>
      <p:ext uri="{BB962C8B-B14F-4D97-AF65-F5344CB8AC3E}">
        <p14:creationId xmlns:p14="http://schemas.microsoft.com/office/powerpoint/2010/main" val="902791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23</a:t>
            </a:fld>
            <a:endParaRPr lang="en-US"/>
          </a:p>
        </p:txBody>
      </p:sp>
    </p:spTree>
    <p:extLst>
      <p:ext uri="{BB962C8B-B14F-4D97-AF65-F5344CB8AC3E}">
        <p14:creationId xmlns:p14="http://schemas.microsoft.com/office/powerpoint/2010/main" val="3176358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016" lvl="1" indent="0">
              <a:buNone/>
            </a:pPr>
            <a:r>
              <a:rPr lang="en-US" dirty="0"/>
              <a:t>Note:</a:t>
            </a:r>
          </a:p>
          <a:p>
            <a:pPr lvl="1"/>
            <a:r>
              <a:rPr lang="en-US" dirty="0"/>
              <a:t>RDE will insert the components at the same hierarchy level, even if they are different Levels of Description (e.g. Series vs. Subseries vs. File)</a:t>
            </a:r>
          </a:p>
          <a:p>
            <a:pPr lvl="1"/>
            <a:r>
              <a:rPr lang="en-US" dirty="0"/>
              <a:t>RDE will add the components as children to whatever component you have selected before accessing RDE</a:t>
            </a:r>
          </a:p>
          <a:p>
            <a:pPr lvl="2"/>
            <a:r>
              <a:rPr lang="en-US" dirty="0"/>
              <a:t>You can always “Enable Reorder Mode” if you need to rearrange components</a:t>
            </a:r>
          </a:p>
          <a:p>
            <a:pPr lvl="1"/>
            <a:r>
              <a:rPr lang="en-US" dirty="0"/>
              <a:t>Agents and subjects for specific components will need to be added afterwards</a:t>
            </a:r>
          </a:p>
          <a:p>
            <a:pPr lvl="1"/>
            <a:r>
              <a:rPr lang="en-US" dirty="0"/>
              <a:t>Only three notes can be entered for each component (which might be fine)</a:t>
            </a:r>
          </a:p>
          <a:p>
            <a:pPr lvl="1"/>
            <a:r>
              <a:rPr lang="en-US" dirty="0"/>
              <a:t>In versions 2.7.0 and 2.7.1, RDE templates are not helpful due to a bug. It will be fixed after 2.7.x, and it works fine pre-2.6.0</a:t>
            </a:r>
          </a:p>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25</a:t>
            </a:fld>
            <a:endParaRPr lang="en-US"/>
          </a:p>
        </p:txBody>
      </p:sp>
    </p:spTree>
    <p:extLst>
      <p:ext uri="{BB962C8B-B14F-4D97-AF65-F5344CB8AC3E}">
        <p14:creationId xmlns:p14="http://schemas.microsoft.com/office/powerpoint/2010/main" val="394780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work with libraries and archives that are implementing </a:t>
            </a:r>
            <a:r>
              <a:rPr lang="en-US" dirty="0" err="1"/>
              <a:t>ArchivesSpace</a:t>
            </a:r>
            <a:r>
              <a:rPr lang="en-US" dirty="0"/>
              <a:t>.</a:t>
            </a:r>
          </a:p>
        </p:txBody>
      </p:sp>
      <p:sp>
        <p:nvSpPr>
          <p:cNvPr id="4" name="Slide Number Placeholder 3"/>
          <p:cNvSpPr>
            <a:spLocks noGrp="1"/>
          </p:cNvSpPr>
          <p:nvPr>
            <p:ph type="sldNum" sz="quarter" idx="5"/>
          </p:nvPr>
        </p:nvSpPr>
        <p:spPr/>
        <p:txBody>
          <a:bodyPr/>
          <a:lstStyle/>
          <a:p>
            <a:fld id="{CD12F588-5293-48A8-8B47-9CB1B7E78CDE}" type="slidenum">
              <a:rPr lang="en-US" smtClean="0"/>
              <a:t>2</a:t>
            </a:fld>
            <a:endParaRPr lang="en-US"/>
          </a:p>
        </p:txBody>
      </p:sp>
    </p:spTree>
    <p:extLst>
      <p:ext uri="{BB962C8B-B14F-4D97-AF65-F5344CB8AC3E}">
        <p14:creationId xmlns:p14="http://schemas.microsoft.com/office/powerpoint/2010/main" val="480229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016" lvl="1" indent="0">
              <a:buNone/>
            </a:pPr>
            <a:r>
              <a:rPr lang="en-US" dirty="0"/>
              <a:t>Note:</a:t>
            </a:r>
          </a:p>
          <a:p>
            <a:pPr lvl="1"/>
            <a:r>
              <a:rPr lang="en-US" dirty="0"/>
              <a:t>Agents and subjects for specific components will need to be added afterwards</a:t>
            </a:r>
          </a:p>
          <a:p>
            <a:pPr lvl="1"/>
            <a:r>
              <a:rPr lang="en-US" dirty="0"/>
              <a:t>Only three notes can be entered for each component (which might be fine)</a:t>
            </a:r>
          </a:p>
          <a:p>
            <a:pPr lvl="1"/>
            <a:r>
              <a:rPr lang="en-US" dirty="0"/>
              <a:t>In versions 2.7.0 and 2.7.1, RDE templates are not helpful due to a bug. It will be fixed after 2.7.x, and it works fine pre-2.6.0</a:t>
            </a:r>
          </a:p>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26</a:t>
            </a:fld>
            <a:endParaRPr lang="en-US"/>
          </a:p>
        </p:txBody>
      </p:sp>
    </p:spTree>
    <p:extLst>
      <p:ext uri="{BB962C8B-B14F-4D97-AF65-F5344CB8AC3E}">
        <p14:creationId xmlns:p14="http://schemas.microsoft.com/office/powerpoint/2010/main" val="2881341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27</a:t>
            </a:fld>
            <a:endParaRPr lang="en-US"/>
          </a:p>
        </p:txBody>
      </p:sp>
    </p:spTree>
    <p:extLst>
      <p:ext uri="{BB962C8B-B14F-4D97-AF65-F5344CB8AC3E}">
        <p14:creationId xmlns:p14="http://schemas.microsoft.com/office/powerpoint/2010/main" val="1121792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can be added to:</a:t>
            </a:r>
          </a:p>
          <a:p>
            <a:pPr lvl="1"/>
            <a:r>
              <a:rPr lang="en-US" dirty="0"/>
              <a:t>Resource records</a:t>
            </a:r>
          </a:p>
          <a:p>
            <a:pPr lvl="2"/>
            <a:r>
              <a:rPr lang="en-US" dirty="0"/>
              <a:t>Resource components / archival objects</a:t>
            </a:r>
          </a:p>
          <a:p>
            <a:pPr lvl="1"/>
            <a:r>
              <a:rPr lang="en-US" dirty="0"/>
              <a:t>Digital objects</a:t>
            </a:r>
          </a:p>
          <a:p>
            <a:pPr lvl="2"/>
            <a:r>
              <a:rPr lang="en-US" dirty="0"/>
              <a:t>Digital object components</a:t>
            </a:r>
          </a:p>
          <a:p>
            <a:r>
              <a:rPr lang="en-US" dirty="0"/>
              <a:t>Notes are listed in the order of data entry</a:t>
            </a:r>
          </a:p>
          <a:p>
            <a:pPr lvl="1"/>
            <a:r>
              <a:rPr lang="en-US" dirty="0"/>
              <a:t>The Standard Note Order button in the Notes sub-record will rearrange the note order according to the preferences</a:t>
            </a:r>
          </a:p>
          <a:p>
            <a:r>
              <a:rPr lang="en-US" dirty="0"/>
              <a:t>Standard Note Order is set in Repository Preferences (or User Preferences)</a:t>
            </a:r>
          </a:p>
          <a:p>
            <a:pPr lvl="1"/>
            <a:r>
              <a:rPr lang="en-US" dirty="0"/>
              <a:t>(Note that User Preferences can overwrite Repository Preferences)</a:t>
            </a:r>
          </a:p>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29</a:t>
            </a:fld>
            <a:endParaRPr lang="en-US"/>
          </a:p>
        </p:txBody>
      </p:sp>
    </p:spTree>
    <p:extLst>
      <p:ext uri="{BB962C8B-B14F-4D97-AF65-F5344CB8AC3E}">
        <p14:creationId xmlns:p14="http://schemas.microsoft.com/office/powerpoint/2010/main" val="2126234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25 fields are shared across records</a:t>
            </a:r>
          </a:p>
          <a:p>
            <a:pPr lvl="2"/>
            <a:r>
              <a:rPr lang="en-US" dirty="0"/>
              <a:t>If you are using one field for just accession records, it will also display in resource records (unless you create a plugin to hide it)</a:t>
            </a:r>
          </a:p>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31</a:t>
            </a:fld>
            <a:endParaRPr lang="en-US"/>
          </a:p>
        </p:txBody>
      </p:sp>
    </p:spTree>
    <p:extLst>
      <p:ext uri="{BB962C8B-B14F-4D97-AF65-F5344CB8AC3E}">
        <p14:creationId xmlns:p14="http://schemas.microsoft.com/office/powerpoint/2010/main" val="1956809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a:p>
            <a:pPr lvl="1"/>
            <a:r>
              <a:rPr lang="en-US" dirty="0"/>
              <a:t>User-defined fields are configured on your ArchivesSpace </a:t>
            </a:r>
            <a:r>
              <a:rPr lang="en-US" b="1" u="sng" dirty="0"/>
              <a:t>server</a:t>
            </a:r>
          </a:p>
          <a:p>
            <a:pPr lvl="2"/>
            <a:r>
              <a:rPr lang="en-US" dirty="0"/>
              <a:t>\</a:t>
            </a:r>
            <a:r>
              <a:rPr lang="en-US" dirty="0" err="1"/>
              <a:t>archivessapce</a:t>
            </a:r>
            <a:r>
              <a:rPr lang="en-US" dirty="0"/>
              <a:t>\locales\</a:t>
            </a:r>
            <a:r>
              <a:rPr lang="en-US" dirty="0" err="1"/>
              <a:t>en.yml</a:t>
            </a:r>
            <a:endParaRPr lang="en-US" dirty="0"/>
          </a:p>
          <a:p>
            <a:pPr lvl="1"/>
            <a:r>
              <a:rPr lang="en-US" dirty="0"/>
              <a:t>Best Practices</a:t>
            </a:r>
          </a:p>
          <a:p>
            <a:pPr lvl="2"/>
            <a:r>
              <a:rPr lang="en-US" dirty="0"/>
              <a:t>Make a back-up of the file before making changes: </a:t>
            </a:r>
          </a:p>
          <a:p>
            <a:pPr lvl="2"/>
            <a:r>
              <a:rPr lang="en-US" dirty="0"/>
              <a:t>Sample line: Text_1: Text 1</a:t>
            </a:r>
          </a:p>
          <a:p>
            <a:pPr lvl="3"/>
            <a:r>
              <a:rPr lang="en-US" dirty="0"/>
              <a:t>Leave what’s to the left of the colon – this is the ArchivesSpace field name</a:t>
            </a:r>
          </a:p>
          <a:p>
            <a:pPr lvl="3"/>
            <a:r>
              <a:rPr lang="en-US" dirty="0"/>
              <a:t>“Text 1” can be changed to how you would like the field to display to staff in the staff interface</a:t>
            </a:r>
          </a:p>
          <a:p>
            <a:pPr lvl="2"/>
            <a:r>
              <a:rPr lang="en-US" dirty="0"/>
              <a:t>Restart ArchivesSpace</a:t>
            </a:r>
          </a:p>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33</a:t>
            </a:fld>
            <a:endParaRPr lang="en-US"/>
          </a:p>
        </p:txBody>
      </p:sp>
    </p:spTree>
    <p:extLst>
      <p:ext uri="{BB962C8B-B14F-4D97-AF65-F5344CB8AC3E}">
        <p14:creationId xmlns:p14="http://schemas.microsoft.com/office/powerpoint/2010/main" val="2146506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35</a:t>
            </a:fld>
            <a:endParaRPr lang="en-US"/>
          </a:p>
        </p:txBody>
      </p:sp>
    </p:spTree>
    <p:extLst>
      <p:ext uri="{BB962C8B-B14F-4D97-AF65-F5344CB8AC3E}">
        <p14:creationId xmlns:p14="http://schemas.microsoft.com/office/powerpoint/2010/main" val="2271406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37</a:t>
            </a:fld>
            <a:endParaRPr lang="en-US"/>
          </a:p>
        </p:txBody>
      </p:sp>
    </p:spTree>
    <p:extLst>
      <p:ext uri="{BB962C8B-B14F-4D97-AF65-F5344CB8AC3E}">
        <p14:creationId xmlns:p14="http://schemas.microsoft.com/office/powerpoint/2010/main" val="551906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40</a:t>
            </a:fld>
            <a:endParaRPr lang="en-US"/>
          </a:p>
        </p:txBody>
      </p:sp>
    </p:spTree>
    <p:extLst>
      <p:ext uri="{BB962C8B-B14F-4D97-AF65-F5344CB8AC3E}">
        <p14:creationId xmlns:p14="http://schemas.microsoft.com/office/powerpoint/2010/main" val="841426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41</a:t>
            </a:fld>
            <a:endParaRPr lang="en-US"/>
          </a:p>
        </p:txBody>
      </p:sp>
    </p:spTree>
    <p:extLst>
      <p:ext uri="{BB962C8B-B14F-4D97-AF65-F5344CB8AC3E}">
        <p14:creationId xmlns:p14="http://schemas.microsoft.com/office/powerpoint/2010/main" val="3031870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42</a:t>
            </a:fld>
            <a:endParaRPr lang="en-US"/>
          </a:p>
        </p:txBody>
      </p:sp>
    </p:spTree>
    <p:extLst>
      <p:ext uri="{BB962C8B-B14F-4D97-AF65-F5344CB8AC3E}">
        <p14:creationId xmlns:p14="http://schemas.microsoft.com/office/powerpoint/2010/main" val="130744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going to be grab bag of selected configurations, advice, and some things to be aware of as you go about your ArchivesSpace implementation. It is definitely not an exhaustive list.</a:t>
            </a:r>
          </a:p>
          <a:p>
            <a:endParaRPr lang="en-US" dirty="0"/>
          </a:p>
          <a:p>
            <a:r>
              <a:rPr lang="en-US" dirty="0"/>
              <a:t>I will be mainly be discussing configurations that do not require plugins. So these are changes that you can make to the ArchivesSpace system using the included files. There are a few exceptions I will point out along the way where there might some plugins you want to consider based on how you are planning to use ArchivesSpace. </a:t>
            </a:r>
          </a:p>
          <a:p>
            <a:endParaRPr lang="en-US" dirty="0"/>
          </a:p>
          <a:p>
            <a:r>
              <a:rPr lang="en-US" dirty="0"/>
              <a:t>Also, many of the configurations I will cover can be made using your staff interface. There are some changes that would need to be made to ArchivesSpace server files. The changes are fairly simple, and I’ve provided instructions. For more complex configurations, I’ve provided some resources to get you started.</a:t>
            </a:r>
          </a:p>
          <a:p>
            <a:endParaRPr lang="en-US" dirty="0"/>
          </a:p>
          <a:p>
            <a:r>
              <a:rPr lang="en-US" dirty="0"/>
              <a:t>The </a:t>
            </a:r>
            <a:r>
              <a:rPr lang="en-US" dirty="0" err="1"/>
              <a:t>powerpoint</a:t>
            </a:r>
            <a:r>
              <a:rPr lang="en-US" dirty="0"/>
              <a:t> presentation is very utilitarian; I’ve included text and screenshots for everything. For the presentation, I’m going to spend most of my time in my </a:t>
            </a:r>
            <a:r>
              <a:rPr lang="en-US" dirty="0" err="1"/>
              <a:t>ArchivesSpace</a:t>
            </a:r>
            <a:r>
              <a:rPr lang="en-US" dirty="0"/>
              <a:t> system. </a:t>
            </a:r>
          </a:p>
        </p:txBody>
      </p:sp>
      <p:sp>
        <p:nvSpPr>
          <p:cNvPr id="4" name="Slide Number Placeholder 3"/>
          <p:cNvSpPr>
            <a:spLocks noGrp="1"/>
          </p:cNvSpPr>
          <p:nvPr>
            <p:ph type="sldNum" sz="quarter" idx="10"/>
          </p:nvPr>
        </p:nvSpPr>
        <p:spPr/>
        <p:txBody>
          <a:bodyPr/>
          <a:lstStyle/>
          <a:p>
            <a:fld id="{CD12F588-5293-48A8-8B47-9CB1B7E78CDE}" type="slidenum">
              <a:rPr lang="en-US" smtClean="0"/>
              <a:t>3</a:t>
            </a:fld>
            <a:endParaRPr lang="en-US"/>
          </a:p>
        </p:txBody>
      </p:sp>
    </p:spTree>
    <p:extLst>
      <p:ext uri="{BB962C8B-B14F-4D97-AF65-F5344CB8AC3E}">
        <p14:creationId xmlns:p14="http://schemas.microsoft.com/office/powerpoint/2010/main" val="1122699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43</a:t>
            </a:fld>
            <a:endParaRPr lang="en-US"/>
          </a:p>
        </p:txBody>
      </p:sp>
    </p:spTree>
    <p:extLst>
      <p:ext uri="{BB962C8B-B14F-4D97-AF65-F5344CB8AC3E}">
        <p14:creationId xmlns:p14="http://schemas.microsoft.com/office/powerpoint/2010/main" val="1791667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44</a:t>
            </a:fld>
            <a:endParaRPr lang="en-US"/>
          </a:p>
        </p:txBody>
      </p:sp>
    </p:spTree>
    <p:extLst>
      <p:ext uri="{BB962C8B-B14F-4D97-AF65-F5344CB8AC3E}">
        <p14:creationId xmlns:p14="http://schemas.microsoft.com/office/powerpoint/2010/main" val="1911622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47</a:t>
            </a:fld>
            <a:endParaRPr lang="en-US"/>
          </a:p>
        </p:txBody>
      </p:sp>
    </p:spTree>
    <p:extLst>
      <p:ext uri="{BB962C8B-B14F-4D97-AF65-F5344CB8AC3E}">
        <p14:creationId xmlns:p14="http://schemas.microsoft.com/office/powerpoint/2010/main" val="2002919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48</a:t>
            </a:fld>
            <a:endParaRPr lang="en-US"/>
          </a:p>
        </p:txBody>
      </p:sp>
    </p:spTree>
    <p:extLst>
      <p:ext uri="{BB962C8B-B14F-4D97-AF65-F5344CB8AC3E}">
        <p14:creationId xmlns:p14="http://schemas.microsoft.com/office/powerpoint/2010/main" val="18120825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50</a:t>
            </a:fld>
            <a:endParaRPr lang="en-US"/>
          </a:p>
        </p:txBody>
      </p:sp>
    </p:spTree>
    <p:extLst>
      <p:ext uri="{BB962C8B-B14F-4D97-AF65-F5344CB8AC3E}">
        <p14:creationId xmlns:p14="http://schemas.microsoft.com/office/powerpoint/2010/main" val="2224760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52</a:t>
            </a:fld>
            <a:endParaRPr lang="en-US"/>
          </a:p>
        </p:txBody>
      </p:sp>
    </p:spTree>
    <p:extLst>
      <p:ext uri="{BB962C8B-B14F-4D97-AF65-F5344CB8AC3E}">
        <p14:creationId xmlns:p14="http://schemas.microsoft.com/office/powerpoint/2010/main" val="1240661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other changes will require a plugin</a:t>
            </a:r>
          </a:p>
          <a:p>
            <a:endParaRPr lang="en-US" dirty="0"/>
          </a:p>
          <a:p>
            <a:r>
              <a:rPr lang="en-US" dirty="0"/>
              <a:t>A logo on the staff side will require either a plugin or creating a custom _</a:t>
            </a:r>
            <a:r>
              <a:rPr lang="en-US" dirty="0" err="1"/>
              <a:t>branding.html.erb</a:t>
            </a:r>
            <a:r>
              <a:rPr lang="en-US" dirty="0"/>
              <a:t> file</a:t>
            </a:r>
          </a:p>
        </p:txBody>
      </p:sp>
      <p:sp>
        <p:nvSpPr>
          <p:cNvPr id="4" name="Slide Number Placeholder 3"/>
          <p:cNvSpPr>
            <a:spLocks noGrp="1"/>
          </p:cNvSpPr>
          <p:nvPr>
            <p:ph type="sldNum" sz="quarter" idx="5"/>
          </p:nvPr>
        </p:nvSpPr>
        <p:spPr/>
        <p:txBody>
          <a:bodyPr/>
          <a:lstStyle/>
          <a:p>
            <a:fld id="{CD12F588-5293-48A8-8B47-9CB1B7E78CDE}" type="slidenum">
              <a:rPr lang="en-US" smtClean="0"/>
              <a:t>54</a:t>
            </a:fld>
            <a:endParaRPr lang="en-US"/>
          </a:p>
        </p:txBody>
      </p:sp>
    </p:spTree>
    <p:extLst>
      <p:ext uri="{BB962C8B-B14F-4D97-AF65-F5344CB8AC3E}">
        <p14:creationId xmlns:p14="http://schemas.microsoft.com/office/powerpoint/2010/main" val="1219273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other changes will require a plugin</a:t>
            </a:r>
          </a:p>
          <a:p>
            <a:endParaRPr lang="en-US" dirty="0"/>
          </a:p>
          <a:p>
            <a:r>
              <a:rPr lang="en-US" dirty="0"/>
              <a:t>A logo on the staff side will require a plugin</a:t>
            </a:r>
          </a:p>
        </p:txBody>
      </p:sp>
      <p:sp>
        <p:nvSpPr>
          <p:cNvPr id="4" name="Slide Number Placeholder 3"/>
          <p:cNvSpPr>
            <a:spLocks noGrp="1"/>
          </p:cNvSpPr>
          <p:nvPr>
            <p:ph type="sldNum" sz="quarter" idx="5"/>
          </p:nvPr>
        </p:nvSpPr>
        <p:spPr/>
        <p:txBody>
          <a:bodyPr/>
          <a:lstStyle/>
          <a:p>
            <a:fld id="{CD12F588-5293-48A8-8B47-9CB1B7E78CDE}" type="slidenum">
              <a:rPr lang="en-US" smtClean="0"/>
              <a:t>59</a:t>
            </a:fld>
            <a:endParaRPr lang="en-US"/>
          </a:p>
        </p:txBody>
      </p:sp>
    </p:spTree>
    <p:extLst>
      <p:ext uri="{BB962C8B-B14F-4D97-AF65-F5344CB8AC3E}">
        <p14:creationId xmlns:p14="http://schemas.microsoft.com/office/powerpoint/2010/main" val="3222615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61</a:t>
            </a:fld>
            <a:endParaRPr lang="en-US"/>
          </a:p>
        </p:txBody>
      </p:sp>
    </p:spTree>
    <p:extLst>
      <p:ext uri="{BB962C8B-B14F-4D97-AF65-F5344CB8AC3E}">
        <p14:creationId xmlns:p14="http://schemas.microsoft.com/office/powerpoint/2010/main" val="2650867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other changes will require a plugin</a:t>
            </a:r>
          </a:p>
          <a:p>
            <a:endParaRPr lang="en-US" dirty="0"/>
          </a:p>
          <a:p>
            <a:r>
              <a:rPr lang="en-US" dirty="0"/>
              <a:t>A logo on the staff side will require a plugin</a:t>
            </a:r>
          </a:p>
        </p:txBody>
      </p:sp>
      <p:sp>
        <p:nvSpPr>
          <p:cNvPr id="4" name="Slide Number Placeholder 3"/>
          <p:cNvSpPr>
            <a:spLocks noGrp="1"/>
          </p:cNvSpPr>
          <p:nvPr>
            <p:ph type="sldNum" sz="quarter" idx="5"/>
          </p:nvPr>
        </p:nvSpPr>
        <p:spPr/>
        <p:txBody>
          <a:bodyPr/>
          <a:lstStyle/>
          <a:p>
            <a:fld id="{CD12F588-5293-48A8-8B47-9CB1B7E78CDE}" type="slidenum">
              <a:rPr lang="en-US" smtClean="0"/>
              <a:t>62</a:t>
            </a:fld>
            <a:endParaRPr lang="en-US"/>
          </a:p>
        </p:txBody>
      </p:sp>
    </p:spTree>
    <p:extLst>
      <p:ext uri="{BB962C8B-B14F-4D97-AF65-F5344CB8AC3E}">
        <p14:creationId xmlns:p14="http://schemas.microsoft.com/office/powerpoint/2010/main" val="413944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4</a:t>
            </a:fld>
            <a:endParaRPr lang="en-US"/>
          </a:p>
        </p:txBody>
      </p:sp>
    </p:spTree>
    <p:extLst>
      <p:ext uri="{BB962C8B-B14F-4D97-AF65-F5344CB8AC3E}">
        <p14:creationId xmlns:p14="http://schemas.microsoft.com/office/powerpoint/2010/main" val="24345019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63</a:t>
            </a:fld>
            <a:endParaRPr lang="en-US"/>
          </a:p>
        </p:txBody>
      </p:sp>
    </p:spTree>
    <p:extLst>
      <p:ext uri="{BB962C8B-B14F-4D97-AF65-F5344CB8AC3E}">
        <p14:creationId xmlns:p14="http://schemas.microsoft.com/office/powerpoint/2010/main" val="23931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64</a:t>
            </a:fld>
            <a:endParaRPr lang="en-US"/>
          </a:p>
        </p:txBody>
      </p:sp>
    </p:spTree>
    <p:extLst>
      <p:ext uri="{BB962C8B-B14F-4D97-AF65-F5344CB8AC3E}">
        <p14:creationId xmlns:p14="http://schemas.microsoft.com/office/powerpoint/2010/main" val="2955221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65</a:t>
            </a:fld>
            <a:endParaRPr lang="en-US"/>
          </a:p>
        </p:txBody>
      </p:sp>
    </p:spTree>
    <p:extLst>
      <p:ext uri="{BB962C8B-B14F-4D97-AF65-F5344CB8AC3E}">
        <p14:creationId xmlns:p14="http://schemas.microsoft.com/office/powerpoint/2010/main" val="21841638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66</a:t>
            </a:fld>
            <a:endParaRPr lang="en-US"/>
          </a:p>
        </p:txBody>
      </p:sp>
    </p:spTree>
    <p:extLst>
      <p:ext uri="{BB962C8B-B14F-4D97-AF65-F5344CB8AC3E}">
        <p14:creationId xmlns:p14="http://schemas.microsoft.com/office/powerpoint/2010/main" val="3090872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12F588-5293-48A8-8B47-9CB1B7E78CDE}" type="slidenum">
              <a:rPr lang="en-US" smtClean="0"/>
              <a:t>67</a:t>
            </a:fld>
            <a:endParaRPr lang="en-US"/>
          </a:p>
        </p:txBody>
      </p:sp>
    </p:spTree>
    <p:extLst>
      <p:ext uri="{BB962C8B-B14F-4D97-AF65-F5344CB8AC3E}">
        <p14:creationId xmlns:p14="http://schemas.microsoft.com/office/powerpoint/2010/main" val="3761124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5</a:t>
            </a:fld>
            <a:endParaRPr lang="en-US"/>
          </a:p>
        </p:txBody>
      </p:sp>
    </p:spTree>
    <p:extLst>
      <p:ext uri="{BB962C8B-B14F-4D97-AF65-F5344CB8AC3E}">
        <p14:creationId xmlns:p14="http://schemas.microsoft.com/office/powerpoint/2010/main" val="4231534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next need to set up at least one repository. This is the record that provides the name and location of your repository so that it can be included in your finding aids. This information is managed in one place so that you don’t have to update individual records if that information ever changes.</a:t>
            </a:r>
          </a:p>
          <a:p>
            <a:endParaRPr lang="en-US" dirty="0"/>
          </a:p>
          <a:p>
            <a:r>
              <a:rPr lang="en-US" dirty="0"/>
              <a:t>I wanted to point out some things on the repository record to consider.</a:t>
            </a:r>
          </a:p>
          <a:p>
            <a:endParaRPr lang="en-US" dirty="0"/>
          </a:p>
          <a:p>
            <a:pPr marL="228600" indent="-228600">
              <a:buAutoNum type="arabicPeriod"/>
            </a:pPr>
            <a:r>
              <a:rPr lang="en-US" dirty="0"/>
              <a:t>Make sure that you fill out required fields and meet local practices for wherever you share your EADs.</a:t>
            </a:r>
          </a:p>
          <a:p>
            <a:pPr marL="228600" indent="-228600">
              <a:buAutoNum type="arabicPeriod"/>
            </a:pPr>
            <a:r>
              <a:rPr lang="en-US" dirty="0"/>
              <a:t>Note the publish button – this will hide all of the accessions, resources, and digital objects, but it won’t hide existing subjects and published agents.</a:t>
            </a:r>
          </a:p>
          <a:p>
            <a:pPr marL="228600" indent="-228600">
              <a:buAutoNum type="arabicPeriod"/>
            </a:pPr>
            <a:r>
              <a:rPr lang="en-US" dirty="0"/>
              <a:t>The branding image URL allows you configure the staff-side PDF to use your logo. It will also display your logo on the repository record on the Staff side.</a:t>
            </a:r>
          </a:p>
          <a:p>
            <a:endParaRPr lang="en-US" dirty="0"/>
          </a:p>
          <a:p>
            <a:r>
              <a:rPr lang="en-US" dirty="0"/>
              <a:t>DEMO on 2.7.1 machine</a:t>
            </a:r>
          </a:p>
        </p:txBody>
      </p:sp>
      <p:sp>
        <p:nvSpPr>
          <p:cNvPr id="4" name="Slide Number Placeholder 3"/>
          <p:cNvSpPr>
            <a:spLocks noGrp="1"/>
          </p:cNvSpPr>
          <p:nvPr>
            <p:ph type="sldNum" sz="quarter" idx="5"/>
          </p:nvPr>
        </p:nvSpPr>
        <p:spPr/>
        <p:txBody>
          <a:bodyPr/>
          <a:lstStyle/>
          <a:p>
            <a:fld id="{CD12F588-5293-48A8-8B47-9CB1B7E78CDE}" type="slidenum">
              <a:rPr lang="en-US" smtClean="0"/>
              <a:t>6</a:t>
            </a:fld>
            <a:endParaRPr lang="en-US"/>
          </a:p>
        </p:txBody>
      </p:sp>
    </p:spTree>
    <p:extLst>
      <p:ext uri="{BB962C8B-B14F-4D97-AF65-F5344CB8AC3E}">
        <p14:creationId xmlns:p14="http://schemas.microsoft.com/office/powerpoint/2010/main" val="1716919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7</a:t>
            </a:fld>
            <a:endParaRPr lang="en-US"/>
          </a:p>
        </p:txBody>
      </p:sp>
    </p:spTree>
    <p:extLst>
      <p:ext uri="{BB962C8B-B14F-4D97-AF65-F5344CB8AC3E}">
        <p14:creationId xmlns:p14="http://schemas.microsoft.com/office/powerpoint/2010/main" val="65258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8</a:t>
            </a:fld>
            <a:endParaRPr lang="en-US"/>
          </a:p>
        </p:txBody>
      </p:sp>
    </p:spTree>
    <p:extLst>
      <p:ext uri="{BB962C8B-B14F-4D97-AF65-F5344CB8AC3E}">
        <p14:creationId xmlns:p14="http://schemas.microsoft.com/office/powerpoint/2010/main" val="3752419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dirty="0"/>
              <a:t>Staff users need to permission to modify preferences</a:t>
            </a:r>
          </a:p>
          <a:p>
            <a:pPr>
              <a:buFont typeface="Wingdings" panose="05000000000000000000" pitchFamily="2" charset="2"/>
              <a:buNone/>
            </a:pPr>
            <a:r>
              <a:rPr lang="en-US" dirty="0"/>
              <a:t>Demo where preferences are set</a:t>
            </a:r>
          </a:p>
          <a:p>
            <a:pPr>
              <a:buFont typeface="Wingdings" panose="05000000000000000000" pitchFamily="2" charset="2"/>
              <a:buNone/>
            </a:pPr>
            <a:endParaRPr lang="en-US" dirty="0"/>
          </a:p>
          <a:p>
            <a:pPr>
              <a:buFont typeface="Wingdings" panose="05000000000000000000" pitchFamily="2" charset="2"/>
              <a:buNone/>
            </a:pPr>
            <a:r>
              <a:rPr lang="en-US" dirty="0"/>
              <a:t>Bugginess pre-2.6.0</a:t>
            </a:r>
          </a:p>
          <a:p>
            <a:endParaRPr lang="en-US" dirty="0"/>
          </a:p>
        </p:txBody>
      </p:sp>
      <p:sp>
        <p:nvSpPr>
          <p:cNvPr id="4" name="Slide Number Placeholder 3"/>
          <p:cNvSpPr>
            <a:spLocks noGrp="1"/>
          </p:cNvSpPr>
          <p:nvPr>
            <p:ph type="sldNum" sz="quarter" idx="5"/>
          </p:nvPr>
        </p:nvSpPr>
        <p:spPr/>
        <p:txBody>
          <a:bodyPr/>
          <a:lstStyle/>
          <a:p>
            <a:fld id="{CD12F588-5293-48A8-8B47-9CB1B7E78CDE}" type="slidenum">
              <a:rPr lang="en-US" smtClean="0"/>
              <a:t>9</a:t>
            </a:fld>
            <a:endParaRPr lang="en-US"/>
          </a:p>
        </p:txBody>
      </p:sp>
    </p:spTree>
    <p:extLst>
      <p:ext uri="{BB962C8B-B14F-4D97-AF65-F5344CB8AC3E}">
        <p14:creationId xmlns:p14="http://schemas.microsoft.com/office/powerpoint/2010/main" val="4218273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C7A7D6-8B05-804A-BE1E-9AEB7AF964B3}"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BCD1A-D087-1B4F-90E6-16A1231C531B}" type="slidenum">
              <a:rPr lang="en-US" smtClean="0"/>
              <a:t>‹#›</a:t>
            </a:fld>
            <a:endParaRPr lang="en-US"/>
          </a:p>
        </p:txBody>
      </p:sp>
    </p:spTree>
    <p:extLst>
      <p:ext uri="{BB962C8B-B14F-4D97-AF65-F5344CB8AC3E}">
        <p14:creationId xmlns:p14="http://schemas.microsoft.com/office/powerpoint/2010/main" val="2146822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7A7D6-8B05-804A-BE1E-9AEB7AF964B3}"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BCD1A-D087-1B4F-90E6-16A1231C531B}" type="slidenum">
              <a:rPr lang="en-US" smtClean="0"/>
              <a:t>‹#›</a:t>
            </a:fld>
            <a:endParaRPr lang="en-US"/>
          </a:p>
        </p:txBody>
      </p:sp>
    </p:spTree>
    <p:extLst>
      <p:ext uri="{BB962C8B-B14F-4D97-AF65-F5344CB8AC3E}">
        <p14:creationId xmlns:p14="http://schemas.microsoft.com/office/powerpoint/2010/main" val="316745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7A7D6-8B05-804A-BE1E-9AEB7AF964B3}"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BCD1A-D087-1B4F-90E6-16A1231C531B}" type="slidenum">
              <a:rPr lang="en-US" smtClean="0"/>
              <a:t>‹#›</a:t>
            </a:fld>
            <a:endParaRPr lang="en-US"/>
          </a:p>
        </p:txBody>
      </p:sp>
    </p:spTree>
    <p:extLst>
      <p:ext uri="{BB962C8B-B14F-4D97-AF65-F5344CB8AC3E}">
        <p14:creationId xmlns:p14="http://schemas.microsoft.com/office/powerpoint/2010/main" val="23406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7C7A7D6-8B05-804A-BE1E-9AEB7AF964B3}"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4BCD1A-D087-1B4F-90E6-16A1231C531B}" type="slidenum">
              <a:rPr lang="en-US" smtClean="0"/>
              <a:t>‹#›</a:t>
            </a:fld>
            <a:endParaRPr lang="en-US"/>
          </a:p>
        </p:txBody>
      </p:sp>
    </p:spTree>
    <p:extLst>
      <p:ext uri="{BB962C8B-B14F-4D97-AF65-F5344CB8AC3E}">
        <p14:creationId xmlns:p14="http://schemas.microsoft.com/office/powerpoint/2010/main" val="41687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7A7D6-8B05-804A-BE1E-9AEB7AF964B3}"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BCD1A-D087-1B4F-90E6-16A1231C531B}" type="slidenum">
              <a:rPr lang="en-US" smtClean="0"/>
              <a:t>‹#›</a:t>
            </a:fld>
            <a:endParaRPr lang="en-US"/>
          </a:p>
        </p:txBody>
      </p:sp>
    </p:spTree>
    <p:extLst>
      <p:ext uri="{BB962C8B-B14F-4D97-AF65-F5344CB8AC3E}">
        <p14:creationId xmlns:p14="http://schemas.microsoft.com/office/powerpoint/2010/main" val="285294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C7A7D6-8B05-804A-BE1E-9AEB7AF964B3}"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BCD1A-D087-1B4F-90E6-16A1231C531B}" type="slidenum">
              <a:rPr lang="en-US" smtClean="0"/>
              <a:t>‹#›</a:t>
            </a:fld>
            <a:endParaRPr lang="en-US"/>
          </a:p>
        </p:txBody>
      </p:sp>
    </p:spTree>
    <p:extLst>
      <p:ext uri="{BB962C8B-B14F-4D97-AF65-F5344CB8AC3E}">
        <p14:creationId xmlns:p14="http://schemas.microsoft.com/office/powerpoint/2010/main" val="343956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7A7D6-8B05-804A-BE1E-9AEB7AF964B3}" type="datetimeFigureOut">
              <a:rPr lang="en-US" smtClean="0"/>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BCD1A-D087-1B4F-90E6-16A1231C531B}" type="slidenum">
              <a:rPr lang="en-US" smtClean="0"/>
              <a:t>‹#›</a:t>
            </a:fld>
            <a:endParaRPr lang="en-US"/>
          </a:p>
        </p:txBody>
      </p:sp>
    </p:spTree>
    <p:extLst>
      <p:ext uri="{BB962C8B-B14F-4D97-AF65-F5344CB8AC3E}">
        <p14:creationId xmlns:p14="http://schemas.microsoft.com/office/powerpoint/2010/main" val="4171947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C7A7D6-8B05-804A-BE1E-9AEB7AF964B3}" type="datetimeFigureOut">
              <a:rPr lang="en-US" smtClean="0"/>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BCD1A-D087-1B4F-90E6-16A1231C531B}" type="slidenum">
              <a:rPr lang="en-US" smtClean="0"/>
              <a:t>‹#›</a:t>
            </a:fld>
            <a:endParaRPr lang="en-US"/>
          </a:p>
        </p:txBody>
      </p:sp>
    </p:spTree>
    <p:extLst>
      <p:ext uri="{BB962C8B-B14F-4D97-AF65-F5344CB8AC3E}">
        <p14:creationId xmlns:p14="http://schemas.microsoft.com/office/powerpoint/2010/main" val="89509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7A7D6-8B05-804A-BE1E-9AEB7AF964B3}" type="datetimeFigureOut">
              <a:rPr lang="en-US" smtClean="0"/>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BCD1A-D087-1B4F-90E6-16A1231C531B}" type="slidenum">
              <a:rPr lang="en-US" smtClean="0"/>
              <a:t>‹#›</a:t>
            </a:fld>
            <a:endParaRPr lang="en-US"/>
          </a:p>
        </p:txBody>
      </p:sp>
    </p:spTree>
    <p:extLst>
      <p:ext uri="{BB962C8B-B14F-4D97-AF65-F5344CB8AC3E}">
        <p14:creationId xmlns:p14="http://schemas.microsoft.com/office/powerpoint/2010/main" val="1308085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7A7D6-8B05-804A-BE1E-9AEB7AF964B3}"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BCD1A-D087-1B4F-90E6-16A1231C531B}" type="slidenum">
              <a:rPr lang="en-US" smtClean="0"/>
              <a:t>‹#›</a:t>
            </a:fld>
            <a:endParaRPr lang="en-US"/>
          </a:p>
        </p:txBody>
      </p:sp>
    </p:spTree>
    <p:extLst>
      <p:ext uri="{BB962C8B-B14F-4D97-AF65-F5344CB8AC3E}">
        <p14:creationId xmlns:p14="http://schemas.microsoft.com/office/powerpoint/2010/main" val="3203608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7A7D6-8B05-804A-BE1E-9AEB7AF964B3}"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BCD1A-D087-1B4F-90E6-16A1231C531B}" type="slidenum">
              <a:rPr lang="en-US" smtClean="0"/>
              <a:t>‹#›</a:t>
            </a:fld>
            <a:endParaRPr lang="en-US"/>
          </a:p>
        </p:txBody>
      </p:sp>
    </p:spTree>
    <p:extLst>
      <p:ext uri="{BB962C8B-B14F-4D97-AF65-F5344CB8AC3E}">
        <p14:creationId xmlns:p14="http://schemas.microsoft.com/office/powerpoint/2010/main" val="47444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7A7D6-8B05-804A-BE1E-9AEB7AF964B3}" type="datetimeFigureOut">
              <a:rPr lang="en-US" smtClean="0"/>
              <a:t>5/22/2020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BCD1A-D087-1B4F-90E6-16A1231C531B}" type="slidenum">
              <a:rPr lang="en-US" smtClean="0"/>
              <a:t>‹#›</a:t>
            </a:fld>
            <a:endParaRPr lang="en-US"/>
          </a:p>
        </p:txBody>
      </p:sp>
    </p:spTree>
    <p:extLst>
      <p:ext uri="{BB962C8B-B14F-4D97-AF65-F5344CB8AC3E}">
        <p14:creationId xmlns:p14="http://schemas.microsoft.com/office/powerpoint/2010/main" val="2304745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mlyons@atlas-sys.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harvard-library/aspace-import-exce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archivesspace.org/using-archivesspace/migration-tools-and-data-mapping#importexpor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archivesspace.github.io/archivesspace/api/#introduction"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github.com/archivesspace/awesome-archivesspace#apis-and-scripts"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archivesspace.github.io/archivesspace/user/oai-pmh-interfac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archivesspace.github.io/archivesspace/user/configuring-archivesspace/"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archivesspace.atlassian.net/wiki/spaces/ADC/pages/17137746/Integrations" TargetMode="External"/><Relationship Id="rId5" Type="http://schemas.openxmlformats.org/officeDocument/2006/relationships/hyperlink" Target="https://github.com/archivesspace/awesome-archivesspace" TargetMode="External"/><Relationship Id="rId4" Type="http://schemas.openxmlformats.org/officeDocument/2006/relationships/hyperlink" Target="https://archivesspace.github.io/archivesspace/user/theming-archivesspace/"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mailto:amlyons@atlas-sys.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B067-44FC-4E65-8317-E52343E6F5CB}"/>
              </a:ext>
            </a:extLst>
          </p:cNvPr>
          <p:cNvSpPr>
            <a:spLocks noGrp="1"/>
          </p:cNvSpPr>
          <p:nvPr>
            <p:ph type="ctrTitle"/>
          </p:nvPr>
        </p:nvSpPr>
        <p:spPr/>
        <p:txBody>
          <a:bodyPr/>
          <a:lstStyle/>
          <a:p>
            <a:r>
              <a:rPr lang="en-US" dirty="0"/>
              <a:t>Configuring Your ArchivesSpace Implementation</a:t>
            </a:r>
          </a:p>
        </p:txBody>
      </p:sp>
      <p:sp>
        <p:nvSpPr>
          <p:cNvPr id="3" name="Subtitle 2">
            <a:extLst>
              <a:ext uri="{FF2B5EF4-FFF2-40B4-BE49-F238E27FC236}">
                <a16:creationId xmlns:a16="http://schemas.microsoft.com/office/drawing/2014/main" id="{378341AB-7313-4036-ADF7-7525B0D883BF}"/>
              </a:ext>
            </a:extLst>
          </p:cNvPr>
          <p:cNvSpPr>
            <a:spLocks noGrp="1"/>
          </p:cNvSpPr>
          <p:nvPr>
            <p:ph type="subTitle" idx="1"/>
          </p:nvPr>
        </p:nvSpPr>
        <p:spPr/>
        <p:txBody>
          <a:bodyPr/>
          <a:lstStyle/>
          <a:p>
            <a:r>
              <a:rPr lang="en-US" dirty="0"/>
              <a:t>ArchivesSpace Online Forum</a:t>
            </a:r>
          </a:p>
          <a:p>
            <a:r>
              <a:rPr lang="en-US" dirty="0"/>
              <a:t>May 18-21, 2020</a:t>
            </a:r>
          </a:p>
        </p:txBody>
      </p:sp>
    </p:spTree>
    <p:extLst>
      <p:ext uri="{BB962C8B-B14F-4D97-AF65-F5344CB8AC3E}">
        <p14:creationId xmlns:p14="http://schemas.microsoft.com/office/powerpoint/2010/main" val="191258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B2AABE-6D1D-437C-8461-9D4B4310892D}"/>
              </a:ext>
            </a:extLst>
          </p:cNvPr>
          <p:cNvPicPr>
            <a:picLocks noChangeAspect="1"/>
          </p:cNvPicPr>
          <p:nvPr/>
        </p:nvPicPr>
        <p:blipFill>
          <a:blip r:embed="rId2"/>
          <a:stretch>
            <a:fillRect/>
          </a:stretch>
        </p:blipFill>
        <p:spPr>
          <a:xfrm>
            <a:off x="0" y="978788"/>
            <a:ext cx="9144000" cy="4900423"/>
          </a:xfrm>
          <a:prstGeom prst="rect">
            <a:avLst/>
          </a:prstGeom>
        </p:spPr>
      </p:pic>
    </p:spTree>
    <p:extLst>
      <p:ext uri="{BB962C8B-B14F-4D97-AF65-F5344CB8AC3E}">
        <p14:creationId xmlns:p14="http://schemas.microsoft.com/office/powerpoint/2010/main" val="930124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24BF-9CC8-454E-B7F7-53C53B6426F3}"/>
              </a:ext>
            </a:extLst>
          </p:cNvPr>
          <p:cNvSpPr>
            <a:spLocks noGrp="1"/>
          </p:cNvSpPr>
          <p:nvPr>
            <p:ph type="title"/>
          </p:nvPr>
        </p:nvSpPr>
        <p:spPr/>
        <p:txBody>
          <a:bodyPr>
            <a:normAutofit fontScale="90000"/>
          </a:bodyPr>
          <a:lstStyle/>
          <a:p>
            <a:r>
              <a:rPr lang="en-US" dirty="0"/>
              <a:t>Staff User Accounts:</a:t>
            </a:r>
            <a:br>
              <a:rPr lang="en-US" dirty="0"/>
            </a:br>
            <a:r>
              <a:rPr lang="en-US" dirty="0"/>
              <a:t>Preferences (cont.)</a:t>
            </a:r>
          </a:p>
        </p:txBody>
      </p:sp>
      <p:sp>
        <p:nvSpPr>
          <p:cNvPr id="3" name="Content Placeholder 2">
            <a:extLst>
              <a:ext uri="{FF2B5EF4-FFF2-40B4-BE49-F238E27FC236}">
                <a16:creationId xmlns:a16="http://schemas.microsoft.com/office/drawing/2014/main" id="{8C01A29C-680C-4035-ADD8-5AAB12F9A716}"/>
              </a:ext>
            </a:extLst>
          </p:cNvPr>
          <p:cNvSpPr>
            <a:spLocks noGrp="1"/>
          </p:cNvSpPr>
          <p:nvPr>
            <p:ph idx="1"/>
          </p:nvPr>
        </p:nvSpPr>
        <p:spPr/>
        <p:txBody>
          <a:bodyPr>
            <a:normAutofit fontScale="92500" lnSpcReduction="20000"/>
          </a:bodyPr>
          <a:lstStyle/>
          <a:p>
            <a:r>
              <a:rPr lang="en-US" dirty="0"/>
              <a:t>Preferences include:</a:t>
            </a:r>
          </a:p>
          <a:p>
            <a:pPr lvl="1"/>
            <a:r>
              <a:rPr lang="en-US" dirty="0"/>
              <a:t>Show suppressed records in search results</a:t>
            </a:r>
          </a:p>
          <a:p>
            <a:pPr lvl="1"/>
            <a:r>
              <a:rPr lang="en-US" dirty="0"/>
              <a:t>Automatically check the Publish box in records</a:t>
            </a:r>
          </a:p>
          <a:p>
            <a:pPr lvl="1"/>
            <a:r>
              <a:rPr lang="en-US" dirty="0"/>
              <a:t>Pre-populate records with default values templates</a:t>
            </a:r>
          </a:p>
          <a:p>
            <a:pPr lvl="1"/>
            <a:r>
              <a:rPr lang="en-US" dirty="0"/>
              <a:t>Determine display columns for search results</a:t>
            </a:r>
          </a:p>
          <a:p>
            <a:pPr lvl="1"/>
            <a:r>
              <a:rPr lang="en-US" dirty="0"/>
              <a:t>Standard note order for finding aids</a:t>
            </a:r>
          </a:p>
          <a:p>
            <a:r>
              <a:rPr lang="en-US" dirty="0"/>
              <a:t>Access to preferences are determined by permissions</a:t>
            </a:r>
          </a:p>
          <a:p>
            <a:r>
              <a:rPr lang="en-US" dirty="0"/>
              <a:t>Test by using “Become a user” function</a:t>
            </a:r>
          </a:p>
          <a:p>
            <a:r>
              <a:rPr lang="en-US" dirty="0"/>
              <a:t>There can be a lag when updating!</a:t>
            </a:r>
          </a:p>
        </p:txBody>
      </p:sp>
    </p:spTree>
    <p:extLst>
      <p:ext uri="{BB962C8B-B14F-4D97-AF65-F5344CB8AC3E}">
        <p14:creationId xmlns:p14="http://schemas.microsoft.com/office/powerpoint/2010/main" val="12863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8862-83A9-4766-8109-AE6F5B242121}"/>
              </a:ext>
            </a:extLst>
          </p:cNvPr>
          <p:cNvSpPr>
            <a:spLocks noGrp="1"/>
          </p:cNvSpPr>
          <p:nvPr>
            <p:ph type="title"/>
          </p:nvPr>
        </p:nvSpPr>
        <p:spPr/>
        <p:txBody>
          <a:bodyPr/>
          <a:lstStyle/>
          <a:p>
            <a:r>
              <a:rPr lang="en-US" dirty="0"/>
              <a:t>Become a User Function</a:t>
            </a:r>
          </a:p>
        </p:txBody>
      </p:sp>
      <p:pic>
        <p:nvPicPr>
          <p:cNvPr id="4" name="Picture 3">
            <a:extLst>
              <a:ext uri="{FF2B5EF4-FFF2-40B4-BE49-F238E27FC236}">
                <a16:creationId xmlns:a16="http://schemas.microsoft.com/office/drawing/2014/main" id="{83C8A175-ED55-4DB7-8034-25C79B8C3C08}"/>
              </a:ext>
            </a:extLst>
          </p:cNvPr>
          <p:cNvPicPr>
            <a:picLocks noChangeAspect="1"/>
          </p:cNvPicPr>
          <p:nvPr/>
        </p:nvPicPr>
        <p:blipFill>
          <a:blip r:embed="rId2"/>
          <a:stretch>
            <a:fillRect/>
          </a:stretch>
        </p:blipFill>
        <p:spPr>
          <a:xfrm>
            <a:off x="0" y="2427676"/>
            <a:ext cx="9144000" cy="2002647"/>
          </a:xfrm>
          <a:prstGeom prst="rect">
            <a:avLst/>
          </a:prstGeom>
        </p:spPr>
      </p:pic>
    </p:spTree>
    <p:extLst>
      <p:ext uri="{BB962C8B-B14F-4D97-AF65-F5344CB8AC3E}">
        <p14:creationId xmlns:p14="http://schemas.microsoft.com/office/powerpoint/2010/main" val="145445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E926-7B1A-4C0B-89AC-49B4C1DAFFD4}"/>
              </a:ext>
            </a:extLst>
          </p:cNvPr>
          <p:cNvSpPr>
            <a:spLocks noGrp="1"/>
          </p:cNvSpPr>
          <p:nvPr>
            <p:ph type="title"/>
          </p:nvPr>
        </p:nvSpPr>
        <p:spPr>
          <a:xfrm>
            <a:off x="722313" y="3044826"/>
            <a:ext cx="7772400" cy="1362075"/>
          </a:xfrm>
        </p:spPr>
        <p:txBody>
          <a:bodyPr/>
          <a:lstStyle/>
          <a:p>
            <a:r>
              <a:rPr lang="en-US" dirty="0"/>
              <a:t>Data entry consistency</a:t>
            </a:r>
          </a:p>
        </p:txBody>
      </p:sp>
    </p:spTree>
    <p:extLst>
      <p:ext uri="{BB962C8B-B14F-4D97-AF65-F5344CB8AC3E}">
        <p14:creationId xmlns:p14="http://schemas.microsoft.com/office/powerpoint/2010/main" val="1732122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88ABF-B70C-48B7-9862-FBD0BBB78E75}"/>
              </a:ext>
            </a:extLst>
          </p:cNvPr>
          <p:cNvSpPr>
            <a:spLocks noGrp="1"/>
          </p:cNvSpPr>
          <p:nvPr>
            <p:ph type="title"/>
          </p:nvPr>
        </p:nvSpPr>
        <p:spPr/>
        <p:txBody>
          <a:bodyPr>
            <a:normAutofit fontScale="90000"/>
          </a:bodyPr>
          <a:lstStyle/>
          <a:p>
            <a:r>
              <a:rPr lang="en-US" dirty="0"/>
              <a:t>Data Entry Consistency:</a:t>
            </a:r>
            <a:br>
              <a:rPr lang="en-US" dirty="0"/>
            </a:br>
            <a:r>
              <a:rPr lang="en-US" dirty="0"/>
              <a:t>Default Values Templates</a:t>
            </a:r>
          </a:p>
        </p:txBody>
      </p:sp>
      <p:sp>
        <p:nvSpPr>
          <p:cNvPr id="3" name="Content Placeholder 2">
            <a:extLst>
              <a:ext uri="{FF2B5EF4-FFF2-40B4-BE49-F238E27FC236}">
                <a16:creationId xmlns:a16="http://schemas.microsoft.com/office/drawing/2014/main" id="{E483114C-701F-4C6A-BF9B-0853D64F5595}"/>
              </a:ext>
            </a:extLst>
          </p:cNvPr>
          <p:cNvSpPr>
            <a:spLocks noGrp="1"/>
          </p:cNvSpPr>
          <p:nvPr>
            <p:ph idx="1"/>
          </p:nvPr>
        </p:nvSpPr>
        <p:spPr/>
        <p:txBody>
          <a:bodyPr>
            <a:normAutofit lnSpcReduction="10000"/>
          </a:bodyPr>
          <a:lstStyle/>
          <a:p>
            <a:r>
              <a:rPr lang="en-US" dirty="0"/>
              <a:t>Default values templates are available for:</a:t>
            </a:r>
          </a:p>
          <a:p>
            <a:pPr lvl="1"/>
            <a:r>
              <a:rPr lang="en-US" dirty="0"/>
              <a:t>Accessions</a:t>
            </a:r>
          </a:p>
          <a:p>
            <a:pPr lvl="1"/>
            <a:r>
              <a:rPr lang="en-US" dirty="0"/>
              <a:t>Resources and archival objects</a:t>
            </a:r>
          </a:p>
          <a:p>
            <a:pPr lvl="1"/>
            <a:r>
              <a:rPr lang="en-US" dirty="0"/>
              <a:t>Digital objects and components</a:t>
            </a:r>
          </a:p>
          <a:p>
            <a:pPr lvl="1"/>
            <a:r>
              <a:rPr lang="en-US" dirty="0"/>
              <a:t>Agents</a:t>
            </a:r>
          </a:p>
          <a:p>
            <a:pPr lvl="1"/>
            <a:r>
              <a:rPr lang="en-US" dirty="0"/>
              <a:t>Subjects</a:t>
            </a:r>
          </a:p>
          <a:p>
            <a:pPr lvl="1"/>
            <a:r>
              <a:rPr lang="en-US" dirty="0"/>
              <a:t>Locations</a:t>
            </a:r>
          </a:p>
          <a:p>
            <a:pPr lvl="1"/>
            <a:r>
              <a:rPr lang="en-US" dirty="0"/>
              <a:t>Events</a:t>
            </a:r>
          </a:p>
          <a:p>
            <a:pPr lvl="1"/>
            <a:r>
              <a:rPr lang="en-US" dirty="0"/>
              <a:t>Classifications and terms</a:t>
            </a:r>
          </a:p>
        </p:txBody>
      </p:sp>
    </p:spTree>
    <p:extLst>
      <p:ext uri="{BB962C8B-B14F-4D97-AF65-F5344CB8AC3E}">
        <p14:creationId xmlns:p14="http://schemas.microsoft.com/office/powerpoint/2010/main" val="41217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53E2F-6A2B-4B57-8C9A-0033B1701B5E}"/>
              </a:ext>
            </a:extLst>
          </p:cNvPr>
          <p:cNvSpPr>
            <a:spLocks noGrp="1"/>
          </p:cNvSpPr>
          <p:nvPr>
            <p:ph type="title"/>
          </p:nvPr>
        </p:nvSpPr>
        <p:spPr/>
        <p:txBody>
          <a:bodyPr>
            <a:normAutofit fontScale="90000"/>
          </a:bodyPr>
          <a:lstStyle/>
          <a:p>
            <a:r>
              <a:rPr lang="en-US" dirty="0"/>
              <a:t>Data Entry Consistency:</a:t>
            </a:r>
            <a:br>
              <a:rPr lang="en-US" dirty="0"/>
            </a:br>
            <a:r>
              <a:rPr lang="en-US" dirty="0"/>
              <a:t>Default Values Templates (cont.)</a:t>
            </a:r>
          </a:p>
        </p:txBody>
      </p:sp>
      <p:sp>
        <p:nvSpPr>
          <p:cNvPr id="3" name="Content Placeholder 2">
            <a:extLst>
              <a:ext uri="{FF2B5EF4-FFF2-40B4-BE49-F238E27FC236}">
                <a16:creationId xmlns:a16="http://schemas.microsoft.com/office/drawing/2014/main" id="{DAAFF433-2A29-4BCF-BB15-492F4612364E}"/>
              </a:ext>
            </a:extLst>
          </p:cNvPr>
          <p:cNvSpPr>
            <a:spLocks noGrp="1"/>
          </p:cNvSpPr>
          <p:nvPr>
            <p:ph idx="1"/>
          </p:nvPr>
        </p:nvSpPr>
        <p:spPr/>
        <p:txBody>
          <a:bodyPr/>
          <a:lstStyle/>
          <a:p>
            <a:r>
              <a:rPr lang="en-US" dirty="0"/>
              <a:t>Accessed from the </a:t>
            </a:r>
            <a:r>
              <a:rPr lang="en-US" b="1" dirty="0"/>
              <a:t>Browse</a:t>
            </a:r>
            <a:r>
              <a:rPr lang="en-US" dirty="0"/>
              <a:t> results page</a:t>
            </a:r>
          </a:p>
          <a:p>
            <a:r>
              <a:rPr lang="en-US" dirty="0"/>
              <a:t>The </a:t>
            </a:r>
            <a:r>
              <a:rPr lang="en-US" b="1" dirty="0"/>
              <a:t>Pre-populate</a:t>
            </a:r>
            <a:r>
              <a:rPr lang="en-US" dirty="0"/>
              <a:t> box must be checked in Repository </a:t>
            </a:r>
            <a:r>
              <a:rPr lang="en-US" b="1" dirty="0"/>
              <a:t>Preferences</a:t>
            </a:r>
            <a:r>
              <a:rPr lang="en-US" dirty="0"/>
              <a:t> for the staff user</a:t>
            </a:r>
          </a:p>
          <a:p>
            <a:r>
              <a:rPr lang="en-US" dirty="0"/>
              <a:t>These templates are only used for records that are created using the </a:t>
            </a:r>
            <a:r>
              <a:rPr lang="en-US" b="1" dirty="0"/>
              <a:t>Create</a:t>
            </a:r>
            <a:r>
              <a:rPr lang="en-US" dirty="0"/>
              <a:t> menu</a:t>
            </a:r>
          </a:p>
          <a:p>
            <a:pPr lvl="1"/>
            <a:r>
              <a:rPr lang="en-US" dirty="0"/>
              <a:t>These templates do not apply to Rapid Date Entry for archival objects</a:t>
            </a:r>
          </a:p>
        </p:txBody>
      </p:sp>
    </p:spTree>
    <p:extLst>
      <p:ext uri="{BB962C8B-B14F-4D97-AF65-F5344CB8AC3E}">
        <p14:creationId xmlns:p14="http://schemas.microsoft.com/office/powerpoint/2010/main" val="3488001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E1E33E-B85C-4D23-B828-3F0343D9486B}"/>
              </a:ext>
            </a:extLst>
          </p:cNvPr>
          <p:cNvPicPr>
            <a:picLocks noChangeAspect="1"/>
          </p:cNvPicPr>
          <p:nvPr/>
        </p:nvPicPr>
        <p:blipFill>
          <a:blip r:embed="rId2"/>
          <a:stretch>
            <a:fillRect/>
          </a:stretch>
        </p:blipFill>
        <p:spPr>
          <a:xfrm>
            <a:off x="0" y="1043231"/>
            <a:ext cx="9144000" cy="4771537"/>
          </a:xfrm>
          <a:prstGeom prst="rect">
            <a:avLst/>
          </a:prstGeom>
        </p:spPr>
      </p:pic>
    </p:spTree>
    <p:extLst>
      <p:ext uri="{BB962C8B-B14F-4D97-AF65-F5344CB8AC3E}">
        <p14:creationId xmlns:p14="http://schemas.microsoft.com/office/powerpoint/2010/main" val="595889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BBC639-3188-48A3-8394-4FC9FDDCE948}"/>
              </a:ext>
            </a:extLst>
          </p:cNvPr>
          <p:cNvPicPr>
            <a:picLocks noChangeAspect="1"/>
          </p:cNvPicPr>
          <p:nvPr/>
        </p:nvPicPr>
        <p:blipFill>
          <a:blip r:embed="rId3"/>
          <a:stretch>
            <a:fillRect/>
          </a:stretch>
        </p:blipFill>
        <p:spPr>
          <a:xfrm>
            <a:off x="0" y="930760"/>
            <a:ext cx="9144000" cy="4996480"/>
          </a:xfrm>
          <a:prstGeom prst="rect">
            <a:avLst/>
          </a:prstGeom>
        </p:spPr>
      </p:pic>
    </p:spTree>
    <p:extLst>
      <p:ext uri="{BB962C8B-B14F-4D97-AF65-F5344CB8AC3E}">
        <p14:creationId xmlns:p14="http://schemas.microsoft.com/office/powerpoint/2010/main" val="665538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D82D-9972-4553-AC0F-530422BEEA98}"/>
              </a:ext>
            </a:extLst>
          </p:cNvPr>
          <p:cNvSpPr>
            <a:spLocks noGrp="1"/>
          </p:cNvSpPr>
          <p:nvPr>
            <p:ph type="title"/>
          </p:nvPr>
        </p:nvSpPr>
        <p:spPr/>
        <p:txBody>
          <a:bodyPr>
            <a:normAutofit fontScale="90000"/>
          </a:bodyPr>
          <a:lstStyle/>
          <a:p>
            <a:r>
              <a:rPr lang="en-US" dirty="0"/>
              <a:t>Data Entry Consistency:</a:t>
            </a:r>
            <a:br>
              <a:rPr lang="en-US" dirty="0"/>
            </a:br>
            <a:r>
              <a:rPr lang="en-US" dirty="0"/>
              <a:t>Required Fields Templates</a:t>
            </a:r>
          </a:p>
        </p:txBody>
      </p:sp>
      <p:sp>
        <p:nvSpPr>
          <p:cNvPr id="3" name="Content Placeholder 2">
            <a:extLst>
              <a:ext uri="{FF2B5EF4-FFF2-40B4-BE49-F238E27FC236}">
                <a16:creationId xmlns:a16="http://schemas.microsoft.com/office/drawing/2014/main" id="{838FA2D9-725B-4F06-992D-D410E9ED7A2A}"/>
              </a:ext>
            </a:extLst>
          </p:cNvPr>
          <p:cNvSpPr>
            <a:spLocks noGrp="1"/>
          </p:cNvSpPr>
          <p:nvPr>
            <p:ph idx="1"/>
          </p:nvPr>
        </p:nvSpPr>
        <p:spPr/>
        <p:txBody>
          <a:bodyPr/>
          <a:lstStyle/>
          <a:p>
            <a:r>
              <a:rPr lang="en-US" dirty="0"/>
              <a:t>Required fields templates are available for </a:t>
            </a:r>
            <a:r>
              <a:rPr lang="en-US" b="1" u="sng" dirty="0"/>
              <a:t>agent records</a:t>
            </a:r>
            <a:r>
              <a:rPr lang="en-US" dirty="0"/>
              <a:t>:</a:t>
            </a:r>
          </a:p>
          <a:p>
            <a:pPr lvl="1"/>
            <a:r>
              <a:rPr lang="en-US" dirty="0"/>
              <a:t>Persons</a:t>
            </a:r>
          </a:p>
          <a:p>
            <a:pPr lvl="1"/>
            <a:r>
              <a:rPr lang="en-US" dirty="0"/>
              <a:t>Families</a:t>
            </a:r>
          </a:p>
          <a:p>
            <a:pPr lvl="1"/>
            <a:r>
              <a:rPr lang="en-US" dirty="0"/>
              <a:t>Corporate entities</a:t>
            </a:r>
          </a:p>
          <a:p>
            <a:pPr lvl="1"/>
            <a:r>
              <a:rPr lang="en-US" dirty="0"/>
              <a:t>Software</a:t>
            </a:r>
          </a:p>
        </p:txBody>
      </p:sp>
    </p:spTree>
    <p:extLst>
      <p:ext uri="{BB962C8B-B14F-4D97-AF65-F5344CB8AC3E}">
        <p14:creationId xmlns:p14="http://schemas.microsoft.com/office/powerpoint/2010/main" val="1509455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807B-CBA0-453D-941A-3563CE84C6EB}"/>
              </a:ext>
            </a:extLst>
          </p:cNvPr>
          <p:cNvSpPr>
            <a:spLocks noGrp="1"/>
          </p:cNvSpPr>
          <p:nvPr>
            <p:ph type="title"/>
          </p:nvPr>
        </p:nvSpPr>
        <p:spPr/>
        <p:txBody>
          <a:bodyPr>
            <a:normAutofit fontScale="90000"/>
          </a:bodyPr>
          <a:lstStyle/>
          <a:p>
            <a:r>
              <a:rPr lang="en-US" dirty="0"/>
              <a:t>Data Entry Consistency:</a:t>
            </a:r>
            <a:br>
              <a:rPr lang="en-US" dirty="0"/>
            </a:br>
            <a:r>
              <a:rPr lang="en-US" dirty="0"/>
              <a:t>Required Fields Templates (cont.)</a:t>
            </a:r>
          </a:p>
        </p:txBody>
      </p:sp>
      <p:sp>
        <p:nvSpPr>
          <p:cNvPr id="3" name="Content Placeholder 2">
            <a:extLst>
              <a:ext uri="{FF2B5EF4-FFF2-40B4-BE49-F238E27FC236}">
                <a16:creationId xmlns:a16="http://schemas.microsoft.com/office/drawing/2014/main" id="{7F9D951B-7642-497D-8088-A8DB175DC02C}"/>
              </a:ext>
            </a:extLst>
          </p:cNvPr>
          <p:cNvSpPr>
            <a:spLocks noGrp="1"/>
          </p:cNvSpPr>
          <p:nvPr>
            <p:ph idx="1"/>
          </p:nvPr>
        </p:nvSpPr>
        <p:spPr/>
        <p:txBody>
          <a:bodyPr/>
          <a:lstStyle/>
          <a:p>
            <a:r>
              <a:rPr lang="en-US" dirty="0"/>
              <a:t>Accessed from the </a:t>
            </a:r>
            <a:r>
              <a:rPr lang="en-US" b="1" dirty="0"/>
              <a:t>Browse</a:t>
            </a:r>
            <a:r>
              <a:rPr lang="en-US" dirty="0"/>
              <a:t> results page for agents</a:t>
            </a:r>
          </a:p>
          <a:p>
            <a:r>
              <a:rPr lang="en-US" dirty="0"/>
              <a:t>The </a:t>
            </a:r>
            <a:r>
              <a:rPr lang="en-US" b="1" dirty="0"/>
              <a:t>Pre-populate</a:t>
            </a:r>
            <a:r>
              <a:rPr lang="en-US" dirty="0"/>
              <a:t> box must be checked in Repository </a:t>
            </a:r>
            <a:r>
              <a:rPr lang="en-US" b="1" dirty="0"/>
              <a:t>Preferences</a:t>
            </a:r>
            <a:r>
              <a:rPr lang="en-US" dirty="0"/>
              <a:t> for the staff user</a:t>
            </a:r>
          </a:p>
          <a:p>
            <a:r>
              <a:rPr lang="en-US" dirty="0"/>
              <a:t>These templates are only used for records that are created using the </a:t>
            </a:r>
            <a:r>
              <a:rPr lang="en-US" b="1" dirty="0"/>
              <a:t>Create</a:t>
            </a:r>
            <a:r>
              <a:rPr lang="en-US" dirty="0"/>
              <a:t> menu</a:t>
            </a:r>
          </a:p>
        </p:txBody>
      </p:sp>
    </p:spTree>
    <p:extLst>
      <p:ext uri="{BB962C8B-B14F-4D97-AF65-F5344CB8AC3E}">
        <p14:creationId xmlns:p14="http://schemas.microsoft.com/office/powerpoint/2010/main" val="222537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F6F238-379C-4E6B-9BC9-91B7D9B128E9}"/>
              </a:ext>
            </a:extLst>
          </p:cNvPr>
          <p:cNvSpPr>
            <a:spLocks noGrp="1"/>
          </p:cNvSpPr>
          <p:nvPr>
            <p:ph sz="half" idx="1"/>
          </p:nvPr>
        </p:nvSpPr>
        <p:spPr>
          <a:xfrm>
            <a:off x="618641" y="1750244"/>
            <a:ext cx="4038600" cy="3395193"/>
          </a:xfrm>
        </p:spPr>
        <p:txBody>
          <a:bodyPr/>
          <a:lstStyle/>
          <a:p>
            <a:pPr marL="0" indent="0">
              <a:buNone/>
            </a:pPr>
            <a:r>
              <a:rPr lang="en-US" dirty="0"/>
              <a:t>Anne Marie Lyons</a:t>
            </a:r>
          </a:p>
          <a:p>
            <a:pPr marL="0" indent="0">
              <a:buNone/>
            </a:pPr>
            <a:endParaRPr lang="en-US" sz="1400" dirty="0"/>
          </a:p>
          <a:p>
            <a:pPr marL="0" indent="0">
              <a:buNone/>
            </a:pPr>
            <a:r>
              <a:rPr lang="en-US" dirty="0"/>
              <a:t>Training and Library Solutions Consultant</a:t>
            </a:r>
          </a:p>
          <a:p>
            <a:pPr marL="0" indent="0">
              <a:buNone/>
            </a:pPr>
            <a:endParaRPr lang="en-US" sz="1400" dirty="0"/>
          </a:p>
          <a:p>
            <a:pPr marL="0" indent="0">
              <a:buNone/>
            </a:pPr>
            <a:r>
              <a:rPr lang="en-US" dirty="0">
                <a:hlinkClick r:id="rId3"/>
              </a:rPr>
              <a:t>amlyons@atlas-sys.com</a:t>
            </a:r>
            <a:r>
              <a:rPr lang="en-US" dirty="0"/>
              <a:t> </a:t>
            </a:r>
          </a:p>
        </p:txBody>
      </p:sp>
      <p:pic>
        <p:nvPicPr>
          <p:cNvPr id="8" name="Content Placeholder 7">
            <a:extLst>
              <a:ext uri="{FF2B5EF4-FFF2-40B4-BE49-F238E27FC236}">
                <a16:creationId xmlns:a16="http://schemas.microsoft.com/office/drawing/2014/main" id="{21C0E791-B1A4-47F3-96FF-D63AEC45F621}"/>
              </a:ext>
            </a:extLst>
          </p:cNvPr>
          <p:cNvPicPr>
            <a:picLocks noGrp="1" noChangeAspect="1"/>
          </p:cNvPicPr>
          <p:nvPr>
            <p:ph sz="half" idx="2"/>
          </p:nvPr>
        </p:nvPicPr>
        <p:blipFill>
          <a:blip r:embed="rId4"/>
          <a:stretch>
            <a:fillRect/>
          </a:stretch>
        </p:blipFill>
        <p:spPr>
          <a:xfrm>
            <a:off x="5556787" y="1738850"/>
            <a:ext cx="2438400" cy="24384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420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E5AA86-E647-4916-86E3-3DC3A6A24AF4}"/>
              </a:ext>
            </a:extLst>
          </p:cNvPr>
          <p:cNvPicPr>
            <a:picLocks noChangeAspect="1"/>
          </p:cNvPicPr>
          <p:nvPr/>
        </p:nvPicPr>
        <p:blipFill>
          <a:blip r:embed="rId2"/>
          <a:stretch>
            <a:fillRect/>
          </a:stretch>
        </p:blipFill>
        <p:spPr>
          <a:xfrm>
            <a:off x="0" y="1052593"/>
            <a:ext cx="9144000" cy="4752814"/>
          </a:xfrm>
          <a:prstGeom prst="rect">
            <a:avLst/>
          </a:prstGeom>
        </p:spPr>
      </p:pic>
    </p:spTree>
    <p:extLst>
      <p:ext uri="{BB962C8B-B14F-4D97-AF65-F5344CB8AC3E}">
        <p14:creationId xmlns:p14="http://schemas.microsoft.com/office/powerpoint/2010/main" val="2122851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CBEB-C829-4B89-90E7-7176B24F4284}"/>
              </a:ext>
            </a:extLst>
          </p:cNvPr>
          <p:cNvSpPr>
            <a:spLocks noGrp="1"/>
          </p:cNvSpPr>
          <p:nvPr>
            <p:ph type="title"/>
          </p:nvPr>
        </p:nvSpPr>
        <p:spPr/>
        <p:txBody>
          <a:bodyPr>
            <a:normAutofit fontScale="90000"/>
          </a:bodyPr>
          <a:lstStyle/>
          <a:p>
            <a:r>
              <a:rPr lang="en-US"/>
              <a:t>Data Entry Consistency</a:t>
            </a:r>
            <a:r>
              <a:rPr lang="en-US" dirty="0"/>
              <a:t>:</a:t>
            </a:r>
            <a:br>
              <a:rPr lang="en-US" dirty="0"/>
            </a:br>
            <a:r>
              <a:rPr lang="en-US" dirty="0"/>
              <a:t>Rapid Data Entry</a:t>
            </a:r>
          </a:p>
        </p:txBody>
      </p:sp>
      <p:sp>
        <p:nvSpPr>
          <p:cNvPr id="3" name="Content Placeholder 2">
            <a:extLst>
              <a:ext uri="{FF2B5EF4-FFF2-40B4-BE49-F238E27FC236}">
                <a16:creationId xmlns:a16="http://schemas.microsoft.com/office/drawing/2014/main" id="{E3AFDC94-1827-463E-96F3-52DB2443CCA1}"/>
              </a:ext>
            </a:extLst>
          </p:cNvPr>
          <p:cNvSpPr>
            <a:spLocks noGrp="1"/>
          </p:cNvSpPr>
          <p:nvPr>
            <p:ph idx="1"/>
          </p:nvPr>
        </p:nvSpPr>
        <p:spPr/>
        <p:txBody>
          <a:bodyPr/>
          <a:lstStyle/>
          <a:p>
            <a:r>
              <a:rPr lang="en-US" b="1" dirty="0"/>
              <a:t>RDE</a:t>
            </a:r>
            <a:r>
              <a:rPr lang="en-US" dirty="0"/>
              <a:t> provides a spreadsheet in the staff interface that can be used to add:</a:t>
            </a:r>
          </a:p>
          <a:p>
            <a:pPr lvl="1"/>
            <a:r>
              <a:rPr lang="en-US" dirty="0"/>
              <a:t>Archival objects to an existing resource record</a:t>
            </a:r>
          </a:p>
          <a:p>
            <a:pPr lvl="1"/>
            <a:r>
              <a:rPr lang="en-US" dirty="0"/>
              <a:t>Components to an existing digital object record</a:t>
            </a:r>
          </a:p>
          <a:p>
            <a:r>
              <a:rPr lang="en-US" dirty="0"/>
              <a:t>You must be in </a:t>
            </a:r>
            <a:r>
              <a:rPr lang="en-US" b="1" dirty="0"/>
              <a:t>Edit</a:t>
            </a:r>
            <a:r>
              <a:rPr lang="en-US" dirty="0"/>
              <a:t> mode to see the </a:t>
            </a:r>
            <a:r>
              <a:rPr lang="en-US" b="1" dirty="0"/>
              <a:t>Rapid Data Entry</a:t>
            </a:r>
            <a:r>
              <a:rPr lang="en-US" dirty="0"/>
              <a:t> button</a:t>
            </a:r>
          </a:p>
          <a:p>
            <a:r>
              <a:rPr lang="en-US" dirty="0"/>
              <a:t>An </a:t>
            </a:r>
            <a:r>
              <a:rPr lang="en-US" b="1" dirty="0"/>
              <a:t>RDE template </a:t>
            </a:r>
            <a:r>
              <a:rPr lang="en-US" dirty="0"/>
              <a:t>can be created to control data for the RDE spreadsheet</a:t>
            </a:r>
          </a:p>
        </p:txBody>
      </p:sp>
    </p:spTree>
    <p:extLst>
      <p:ext uri="{BB962C8B-B14F-4D97-AF65-F5344CB8AC3E}">
        <p14:creationId xmlns:p14="http://schemas.microsoft.com/office/powerpoint/2010/main" val="2721419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D91EDE-9EA3-4AAD-A248-91005822DFFC}"/>
              </a:ext>
            </a:extLst>
          </p:cNvPr>
          <p:cNvPicPr>
            <a:picLocks noChangeAspect="1"/>
          </p:cNvPicPr>
          <p:nvPr/>
        </p:nvPicPr>
        <p:blipFill>
          <a:blip r:embed="rId2"/>
          <a:stretch>
            <a:fillRect/>
          </a:stretch>
        </p:blipFill>
        <p:spPr>
          <a:xfrm>
            <a:off x="0" y="1171009"/>
            <a:ext cx="9144000" cy="4515981"/>
          </a:xfrm>
          <a:prstGeom prst="rect">
            <a:avLst/>
          </a:prstGeom>
        </p:spPr>
      </p:pic>
    </p:spTree>
    <p:extLst>
      <p:ext uri="{BB962C8B-B14F-4D97-AF65-F5344CB8AC3E}">
        <p14:creationId xmlns:p14="http://schemas.microsoft.com/office/powerpoint/2010/main" val="2181688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C80C-28D0-4387-96A1-038153D2756B}"/>
              </a:ext>
            </a:extLst>
          </p:cNvPr>
          <p:cNvSpPr>
            <a:spLocks noGrp="1"/>
          </p:cNvSpPr>
          <p:nvPr>
            <p:ph type="title"/>
          </p:nvPr>
        </p:nvSpPr>
        <p:spPr/>
        <p:txBody>
          <a:bodyPr>
            <a:normAutofit fontScale="90000"/>
          </a:bodyPr>
          <a:lstStyle/>
          <a:p>
            <a:r>
              <a:rPr lang="en-US" dirty="0"/>
              <a:t>Data Entry Consistency:</a:t>
            </a:r>
            <a:br>
              <a:rPr lang="en-US" dirty="0"/>
            </a:br>
            <a:r>
              <a:rPr lang="en-US" dirty="0"/>
              <a:t>Rapid Data Entry (cont.)</a:t>
            </a:r>
          </a:p>
        </p:txBody>
      </p:sp>
      <p:sp>
        <p:nvSpPr>
          <p:cNvPr id="3" name="Content Placeholder 2">
            <a:extLst>
              <a:ext uri="{FF2B5EF4-FFF2-40B4-BE49-F238E27FC236}">
                <a16:creationId xmlns:a16="http://schemas.microsoft.com/office/drawing/2014/main" id="{6D9567C8-B2E1-49A1-987C-7D3E8E01A124}"/>
              </a:ext>
            </a:extLst>
          </p:cNvPr>
          <p:cNvSpPr>
            <a:spLocks noGrp="1"/>
          </p:cNvSpPr>
          <p:nvPr>
            <p:ph idx="1"/>
          </p:nvPr>
        </p:nvSpPr>
        <p:spPr/>
        <p:txBody>
          <a:bodyPr/>
          <a:lstStyle/>
          <a:p>
            <a:r>
              <a:rPr lang="en-US" b="1" dirty="0"/>
              <a:t>RDE templates </a:t>
            </a:r>
            <a:r>
              <a:rPr lang="en-US" dirty="0"/>
              <a:t>control:</a:t>
            </a:r>
          </a:p>
          <a:p>
            <a:pPr lvl="1"/>
            <a:r>
              <a:rPr lang="en-US" dirty="0"/>
              <a:t>Which columns are present</a:t>
            </a:r>
          </a:p>
          <a:p>
            <a:pPr lvl="1"/>
            <a:r>
              <a:rPr lang="en-US" dirty="0"/>
              <a:t>The order of the columns</a:t>
            </a:r>
          </a:p>
          <a:p>
            <a:pPr lvl="1"/>
            <a:r>
              <a:rPr lang="en-US" dirty="0"/>
              <a:t>Default values for fields</a:t>
            </a:r>
          </a:p>
          <a:p>
            <a:pPr lvl="1"/>
            <a:r>
              <a:rPr lang="en-US" dirty="0"/>
              <a:t>Default values that can self-calculate based on sequencing </a:t>
            </a:r>
          </a:p>
          <a:p>
            <a:pPr lvl="2"/>
            <a:r>
              <a:rPr lang="en-US" dirty="0"/>
              <a:t>E.g.: top containers: box 1, box 2, etc.</a:t>
            </a:r>
          </a:p>
        </p:txBody>
      </p:sp>
    </p:spTree>
    <p:extLst>
      <p:ext uri="{BB962C8B-B14F-4D97-AF65-F5344CB8AC3E}">
        <p14:creationId xmlns:p14="http://schemas.microsoft.com/office/powerpoint/2010/main" val="3615394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CEA584-2118-4404-88A7-AB02E21455D7}"/>
              </a:ext>
            </a:extLst>
          </p:cNvPr>
          <p:cNvPicPr>
            <a:picLocks noChangeAspect="1"/>
          </p:cNvPicPr>
          <p:nvPr/>
        </p:nvPicPr>
        <p:blipFill>
          <a:blip r:embed="rId2"/>
          <a:stretch>
            <a:fillRect/>
          </a:stretch>
        </p:blipFill>
        <p:spPr>
          <a:xfrm>
            <a:off x="0" y="1169175"/>
            <a:ext cx="9144000" cy="4519649"/>
          </a:xfrm>
          <a:prstGeom prst="rect">
            <a:avLst/>
          </a:prstGeom>
        </p:spPr>
      </p:pic>
    </p:spTree>
    <p:extLst>
      <p:ext uri="{BB962C8B-B14F-4D97-AF65-F5344CB8AC3E}">
        <p14:creationId xmlns:p14="http://schemas.microsoft.com/office/powerpoint/2010/main" val="1779544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0B859-DB8F-439C-BA81-9A52DC602B96}"/>
              </a:ext>
            </a:extLst>
          </p:cNvPr>
          <p:cNvSpPr>
            <a:spLocks noGrp="1"/>
          </p:cNvSpPr>
          <p:nvPr>
            <p:ph type="title"/>
          </p:nvPr>
        </p:nvSpPr>
        <p:spPr/>
        <p:txBody>
          <a:bodyPr>
            <a:normAutofit fontScale="90000"/>
          </a:bodyPr>
          <a:lstStyle/>
          <a:p>
            <a:r>
              <a:rPr lang="en-US" dirty="0"/>
              <a:t>Data Entry Consistency:</a:t>
            </a:r>
            <a:br>
              <a:rPr lang="en-US" dirty="0"/>
            </a:br>
            <a:r>
              <a:rPr lang="en-US" dirty="0"/>
              <a:t>Rapid Data Entry (cont.)</a:t>
            </a:r>
          </a:p>
        </p:txBody>
      </p:sp>
      <p:sp>
        <p:nvSpPr>
          <p:cNvPr id="3" name="Content Placeholder 2">
            <a:extLst>
              <a:ext uri="{FF2B5EF4-FFF2-40B4-BE49-F238E27FC236}">
                <a16:creationId xmlns:a16="http://schemas.microsoft.com/office/drawing/2014/main" id="{1CE1706D-753B-4CD1-AEC4-6AC4851D21CC}"/>
              </a:ext>
            </a:extLst>
          </p:cNvPr>
          <p:cNvSpPr>
            <a:spLocks noGrp="1"/>
          </p:cNvSpPr>
          <p:nvPr>
            <p:ph idx="1"/>
          </p:nvPr>
        </p:nvSpPr>
        <p:spPr/>
        <p:txBody>
          <a:bodyPr>
            <a:normAutofit lnSpcReduction="10000"/>
          </a:bodyPr>
          <a:lstStyle/>
          <a:p>
            <a:r>
              <a:rPr lang="en-US" dirty="0"/>
              <a:t>RDE will insert all of the components at the same hierarchy level</a:t>
            </a:r>
          </a:p>
          <a:p>
            <a:pPr lvl="1"/>
            <a:r>
              <a:rPr lang="en-US" dirty="0"/>
              <a:t>Even if they have different levels of description (e.g. Series vs. Subseries vs. File)</a:t>
            </a:r>
          </a:p>
          <a:p>
            <a:r>
              <a:rPr lang="en-US" dirty="0"/>
              <a:t>RDE will add all of the components as children to whichever component you had selected before accessing RDE</a:t>
            </a:r>
          </a:p>
          <a:p>
            <a:r>
              <a:rPr lang="en-US" dirty="0"/>
              <a:t>You can always </a:t>
            </a:r>
            <a:r>
              <a:rPr lang="en-US" b="1" dirty="0"/>
              <a:t>Enable Reorder Mode </a:t>
            </a:r>
            <a:r>
              <a:rPr lang="en-US" dirty="0"/>
              <a:t>to arrange components</a:t>
            </a:r>
          </a:p>
        </p:txBody>
      </p:sp>
    </p:spTree>
    <p:extLst>
      <p:ext uri="{BB962C8B-B14F-4D97-AF65-F5344CB8AC3E}">
        <p14:creationId xmlns:p14="http://schemas.microsoft.com/office/powerpoint/2010/main" val="176442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0B859-DB8F-439C-BA81-9A52DC602B96}"/>
              </a:ext>
            </a:extLst>
          </p:cNvPr>
          <p:cNvSpPr>
            <a:spLocks noGrp="1"/>
          </p:cNvSpPr>
          <p:nvPr>
            <p:ph type="title"/>
          </p:nvPr>
        </p:nvSpPr>
        <p:spPr/>
        <p:txBody>
          <a:bodyPr>
            <a:normAutofit fontScale="90000"/>
          </a:bodyPr>
          <a:lstStyle/>
          <a:p>
            <a:r>
              <a:rPr lang="en-US" dirty="0"/>
              <a:t>Data Entry Consistency:</a:t>
            </a:r>
            <a:br>
              <a:rPr lang="en-US" dirty="0"/>
            </a:br>
            <a:r>
              <a:rPr lang="en-US" dirty="0"/>
              <a:t>Rapid Data Entry (cont.)</a:t>
            </a:r>
          </a:p>
        </p:txBody>
      </p:sp>
      <p:sp>
        <p:nvSpPr>
          <p:cNvPr id="3" name="Content Placeholder 2">
            <a:extLst>
              <a:ext uri="{FF2B5EF4-FFF2-40B4-BE49-F238E27FC236}">
                <a16:creationId xmlns:a16="http://schemas.microsoft.com/office/drawing/2014/main" id="{1CE1706D-753B-4CD1-AEC4-6AC4851D21CC}"/>
              </a:ext>
            </a:extLst>
          </p:cNvPr>
          <p:cNvSpPr>
            <a:spLocks noGrp="1"/>
          </p:cNvSpPr>
          <p:nvPr>
            <p:ph idx="1"/>
          </p:nvPr>
        </p:nvSpPr>
        <p:spPr/>
        <p:txBody>
          <a:bodyPr/>
          <a:lstStyle/>
          <a:p>
            <a:r>
              <a:rPr lang="en-US" dirty="0"/>
              <a:t>Note:</a:t>
            </a:r>
          </a:p>
          <a:p>
            <a:pPr lvl="1"/>
            <a:r>
              <a:rPr lang="en-US" dirty="0"/>
              <a:t>Agents and subjects will need to be added afterwards</a:t>
            </a:r>
          </a:p>
          <a:p>
            <a:pPr lvl="1"/>
            <a:r>
              <a:rPr lang="en-US" dirty="0"/>
              <a:t>Only three notes can be entered</a:t>
            </a:r>
          </a:p>
          <a:p>
            <a:pPr lvl="1"/>
            <a:r>
              <a:rPr lang="en-US" dirty="0"/>
              <a:t>RDE template bug in 2.7.0 and 2.7.1</a:t>
            </a:r>
          </a:p>
        </p:txBody>
      </p:sp>
    </p:spTree>
    <p:extLst>
      <p:ext uri="{BB962C8B-B14F-4D97-AF65-F5344CB8AC3E}">
        <p14:creationId xmlns:p14="http://schemas.microsoft.com/office/powerpoint/2010/main" val="3549565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302D4-2836-4E91-81FB-1331C127ED71}"/>
              </a:ext>
            </a:extLst>
          </p:cNvPr>
          <p:cNvSpPr>
            <a:spLocks noGrp="1"/>
          </p:cNvSpPr>
          <p:nvPr>
            <p:ph type="title"/>
          </p:nvPr>
        </p:nvSpPr>
        <p:spPr/>
        <p:txBody>
          <a:bodyPr>
            <a:normAutofit fontScale="90000"/>
          </a:bodyPr>
          <a:lstStyle/>
          <a:p>
            <a:r>
              <a:rPr lang="en-US" dirty="0"/>
              <a:t>Data Entry Consistency:</a:t>
            </a:r>
            <a:br>
              <a:rPr lang="en-US" dirty="0"/>
            </a:br>
            <a:r>
              <a:rPr lang="en-US" dirty="0"/>
              <a:t>Importing Data</a:t>
            </a:r>
          </a:p>
        </p:txBody>
      </p:sp>
      <p:sp>
        <p:nvSpPr>
          <p:cNvPr id="3" name="Content Placeholder 2">
            <a:extLst>
              <a:ext uri="{FF2B5EF4-FFF2-40B4-BE49-F238E27FC236}">
                <a16:creationId xmlns:a16="http://schemas.microsoft.com/office/drawing/2014/main" id="{C22F3F0B-09F3-458E-8343-4C22AC18E5D5}"/>
              </a:ext>
            </a:extLst>
          </p:cNvPr>
          <p:cNvSpPr>
            <a:spLocks noGrp="1"/>
          </p:cNvSpPr>
          <p:nvPr>
            <p:ph idx="1"/>
          </p:nvPr>
        </p:nvSpPr>
        <p:spPr/>
        <p:txBody>
          <a:bodyPr>
            <a:normAutofit fontScale="92500"/>
          </a:bodyPr>
          <a:lstStyle/>
          <a:p>
            <a:r>
              <a:rPr lang="en-US" dirty="0"/>
              <a:t>Harvard Excel Import plugin: </a:t>
            </a:r>
            <a:r>
              <a:rPr lang="en-US" dirty="0">
                <a:hlinkClick r:id="rId3"/>
              </a:rPr>
              <a:t>https://github.com/harvard-library/aspace-import-excel</a:t>
            </a:r>
            <a:r>
              <a:rPr lang="en-US" dirty="0"/>
              <a:t> </a:t>
            </a:r>
          </a:p>
          <a:p>
            <a:pPr lvl="1"/>
            <a:r>
              <a:rPr lang="en-US" dirty="0"/>
              <a:t>Allows you to import a spreadsheet of archival objects for an existing resource record</a:t>
            </a:r>
          </a:p>
          <a:p>
            <a:pPr lvl="1"/>
            <a:r>
              <a:rPr lang="en-US" dirty="0"/>
              <a:t>More robust than RDE: imports multiple levels of description at the configured hierarchical levels</a:t>
            </a:r>
          </a:p>
          <a:p>
            <a:r>
              <a:rPr lang="en-US" dirty="0"/>
              <a:t>You will need to install the plugin on the server</a:t>
            </a:r>
          </a:p>
          <a:p>
            <a:pPr lvl="1"/>
            <a:r>
              <a:rPr lang="en-US" dirty="0"/>
              <a:t>It will be part of the core code in the future</a:t>
            </a:r>
          </a:p>
        </p:txBody>
      </p:sp>
    </p:spTree>
    <p:extLst>
      <p:ext uri="{BB962C8B-B14F-4D97-AF65-F5344CB8AC3E}">
        <p14:creationId xmlns:p14="http://schemas.microsoft.com/office/powerpoint/2010/main" val="2693248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148F96-7CCC-472D-AEAF-D99B1B7766ED}"/>
              </a:ext>
            </a:extLst>
          </p:cNvPr>
          <p:cNvPicPr>
            <a:picLocks noChangeAspect="1"/>
          </p:cNvPicPr>
          <p:nvPr/>
        </p:nvPicPr>
        <p:blipFill>
          <a:blip r:embed="rId2"/>
          <a:stretch>
            <a:fillRect/>
          </a:stretch>
        </p:blipFill>
        <p:spPr>
          <a:xfrm>
            <a:off x="0" y="878058"/>
            <a:ext cx="9144000" cy="5101883"/>
          </a:xfrm>
          <a:prstGeom prst="rect">
            <a:avLst/>
          </a:prstGeom>
        </p:spPr>
      </p:pic>
    </p:spTree>
    <p:extLst>
      <p:ext uri="{BB962C8B-B14F-4D97-AF65-F5344CB8AC3E}">
        <p14:creationId xmlns:p14="http://schemas.microsoft.com/office/powerpoint/2010/main" val="2881523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EFBDF-513A-41F6-95F3-2ECC37975859}"/>
              </a:ext>
            </a:extLst>
          </p:cNvPr>
          <p:cNvSpPr>
            <a:spLocks noGrp="1"/>
          </p:cNvSpPr>
          <p:nvPr>
            <p:ph type="title"/>
          </p:nvPr>
        </p:nvSpPr>
        <p:spPr/>
        <p:txBody>
          <a:bodyPr>
            <a:normAutofit fontScale="90000"/>
          </a:bodyPr>
          <a:lstStyle/>
          <a:p>
            <a:r>
              <a:rPr lang="en-US" dirty="0"/>
              <a:t>Data Entry Consistency:</a:t>
            </a:r>
            <a:br>
              <a:rPr lang="en-US" dirty="0"/>
            </a:br>
            <a:r>
              <a:rPr lang="en-US" dirty="0"/>
              <a:t>Standard Note Order</a:t>
            </a:r>
          </a:p>
        </p:txBody>
      </p:sp>
      <p:sp>
        <p:nvSpPr>
          <p:cNvPr id="3" name="Content Placeholder 2">
            <a:extLst>
              <a:ext uri="{FF2B5EF4-FFF2-40B4-BE49-F238E27FC236}">
                <a16:creationId xmlns:a16="http://schemas.microsoft.com/office/drawing/2014/main" id="{5D8A228D-B128-4C3D-91F4-94B6E1A42529}"/>
              </a:ext>
            </a:extLst>
          </p:cNvPr>
          <p:cNvSpPr>
            <a:spLocks noGrp="1"/>
          </p:cNvSpPr>
          <p:nvPr>
            <p:ph idx="1"/>
          </p:nvPr>
        </p:nvSpPr>
        <p:spPr/>
        <p:txBody>
          <a:bodyPr>
            <a:normAutofit lnSpcReduction="10000"/>
          </a:bodyPr>
          <a:lstStyle/>
          <a:p>
            <a:r>
              <a:rPr lang="en-US" dirty="0"/>
              <a:t>Notes can be added to:</a:t>
            </a:r>
          </a:p>
          <a:p>
            <a:pPr lvl="1"/>
            <a:r>
              <a:rPr lang="en-US" dirty="0"/>
              <a:t>Resource records and archival objects</a:t>
            </a:r>
          </a:p>
          <a:p>
            <a:pPr lvl="1"/>
            <a:r>
              <a:rPr lang="en-US" dirty="0"/>
              <a:t>Digital objects and components</a:t>
            </a:r>
          </a:p>
          <a:p>
            <a:r>
              <a:rPr lang="en-US" dirty="0"/>
              <a:t>Notes are listed in order of data entry within a description record</a:t>
            </a:r>
          </a:p>
          <a:p>
            <a:pPr lvl="1"/>
            <a:r>
              <a:rPr lang="en-US" dirty="0"/>
              <a:t>Clicking the </a:t>
            </a:r>
            <a:r>
              <a:rPr lang="en-US" b="1" dirty="0"/>
              <a:t>Apply Standard Note Order </a:t>
            </a:r>
            <a:r>
              <a:rPr lang="en-US" dirty="0"/>
              <a:t>button in a record will reorder notes</a:t>
            </a:r>
          </a:p>
          <a:p>
            <a:r>
              <a:rPr lang="en-US" b="1" dirty="0"/>
              <a:t>Standard Note Order </a:t>
            </a:r>
            <a:r>
              <a:rPr lang="en-US" dirty="0"/>
              <a:t>is configured in </a:t>
            </a:r>
            <a:r>
              <a:rPr lang="en-US" b="1" dirty="0"/>
              <a:t>Preferences</a:t>
            </a:r>
          </a:p>
        </p:txBody>
      </p:sp>
    </p:spTree>
    <p:extLst>
      <p:ext uri="{BB962C8B-B14F-4D97-AF65-F5344CB8AC3E}">
        <p14:creationId xmlns:p14="http://schemas.microsoft.com/office/powerpoint/2010/main" val="849293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Topics</a:t>
            </a:r>
          </a:p>
        </p:txBody>
      </p:sp>
      <p:sp>
        <p:nvSpPr>
          <p:cNvPr id="3" name="Content Placeholder 2"/>
          <p:cNvSpPr>
            <a:spLocks noGrp="1"/>
          </p:cNvSpPr>
          <p:nvPr>
            <p:ph idx="1"/>
          </p:nvPr>
        </p:nvSpPr>
        <p:spPr>
          <a:xfrm>
            <a:off x="457200" y="1417639"/>
            <a:ext cx="8229600" cy="4708525"/>
          </a:xfrm>
        </p:spPr>
        <p:txBody>
          <a:bodyPr>
            <a:normAutofit fontScale="85000" lnSpcReduction="20000"/>
          </a:bodyPr>
          <a:lstStyle/>
          <a:p>
            <a:pPr marL="0" indent="0">
              <a:buNone/>
            </a:pPr>
            <a:endParaRPr lang="en-US" dirty="0"/>
          </a:p>
          <a:p>
            <a:r>
              <a:rPr lang="en-US" dirty="0"/>
              <a:t>Administrator configurations</a:t>
            </a:r>
          </a:p>
          <a:p>
            <a:r>
              <a:rPr lang="en-US" dirty="0"/>
              <a:t>Data entry consistency</a:t>
            </a:r>
          </a:p>
          <a:p>
            <a:r>
              <a:rPr lang="en-US" dirty="0"/>
              <a:t>Staff guidance</a:t>
            </a:r>
          </a:p>
          <a:p>
            <a:r>
              <a:rPr lang="en-US" dirty="0"/>
              <a:t>Data importing</a:t>
            </a:r>
          </a:p>
          <a:p>
            <a:r>
              <a:rPr lang="en-US" dirty="0"/>
              <a:t>Public User Interface (PUI) customizations</a:t>
            </a:r>
          </a:p>
          <a:p>
            <a:r>
              <a:rPr lang="en-US" dirty="0"/>
              <a:t>Additional backend configurations</a:t>
            </a:r>
          </a:p>
          <a:p>
            <a:r>
              <a:rPr lang="en-US" dirty="0"/>
              <a:t>Other resources</a:t>
            </a:r>
          </a:p>
          <a:p>
            <a:endParaRPr lang="en-US" dirty="0"/>
          </a:p>
          <a:p>
            <a:pPr marL="0" indent="0">
              <a:buNone/>
            </a:pPr>
            <a:br>
              <a:rPr lang="en-US" dirty="0"/>
            </a:br>
            <a:endParaRPr lang="en-US" dirty="0"/>
          </a:p>
        </p:txBody>
      </p:sp>
    </p:spTree>
    <p:extLst>
      <p:ext uri="{BB962C8B-B14F-4D97-AF65-F5344CB8AC3E}">
        <p14:creationId xmlns:p14="http://schemas.microsoft.com/office/powerpoint/2010/main" val="899792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73218-88EE-4346-BA51-26DD8EC5FD49}"/>
              </a:ext>
            </a:extLst>
          </p:cNvPr>
          <p:cNvPicPr>
            <a:picLocks noChangeAspect="1"/>
          </p:cNvPicPr>
          <p:nvPr/>
        </p:nvPicPr>
        <p:blipFill>
          <a:blip r:embed="rId2"/>
          <a:stretch>
            <a:fillRect/>
          </a:stretch>
        </p:blipFill>
        <p:spPr>
          <a:xfrm>
            <a:off x="0" y="1704049"/>
            <a:ext cx="9144000" cy="3449902"/>
          </a:xfrm>
          <a:prstGeom prst="rect">
            <a:avLst/>
          </a:prstGeom>
        </p:spPr>
      </p:pic>
    </p:spTree>
    <p:extLst>
      <p:ext uri="{BB962C8B-B14F-4D97-AF65-F5344CB8AC3E}">
        <p14:creationId xmlns:p14="http://schemas.microsoft.com/office/powerpoint/2010/main" val="2723119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B5F90-849A-4C9C-B51D-A1EB1D529D8A}"/>
              </a:ext>
            </a:extLst>
          </p:cNvPr>
          <p:cNvSpPr>
            <a:spLocks noGrp="1"/>
          </p:cNvSpPr>
          <p:nvPr>
            <p:ph type="title"/>
          </p:nvPr>
        </p:nvSpPr>
        <p:spPr/>
        <p:txBody>
          <a:bodyPr>
            <a:normAutofit fontScale="90000"/>
          </a:bodyPr>
          <a:lstStyle/>
          <a:p>
            <a:r>
              <a:rPr lang="en-US" dirty="0"/>
              <a:t>Data Entry Consistency:</a:t>
            </a:r>
            <a:br>
              <a:rPr lang="en-US" dirty="0"/>
            </a:br>
            <a:r>
              <a:rPr lang="en-US" dirty="0"/>
              <a:t>User-Defined Fields</a:t>
            </a:r>
          </a:p>
        </p:txBody>
      </p:sp>
      <p:sp>
        <p:nvSpPr>
          <p:cNvPr id="3" name="Content Placeholder 2">
            <a:extLst>
              <a:ext uri="{FF2B5EF4-FFF2-40B4-BE49-F238E27FC236}">
                <a16:creationId xmlns:a16="http://schemas.microsoft.com/office/drawing/2014/main" id="{B49452E5-6216-44B7-B091-F30A0875E5EB}"/>
              </a:ext>
            </a:extLst>
          </p:cNvPr>
          <p:cNvSpPr>
            <a:spLocks noGrp="1"/>
          </p:cNvSpPr>
          <p:nvPr>
            <p:ph idx="1"/>
          </p:nvPr>
        </p:nvSpPr>
        <p:spPr/>
        <p:txBody>
          <a:bodyPr>
            <a:normAutofit fontScale="92500"/>
          </a:bodyPr>
          <a:lstStyle/>
          <a:p>
            <a:r>
              <a:rPr lang="en-US" dirty="0"/>
              <a:t>These </a:t>
            </a:r>
            <a:r>
              <a:rPr lang="en-US" b="1" dirty="0"/>
              <a:t>shared</a:t>
            </a:r>
            <a:r>
              <a:rPr lang="en-US" dirty="0"/>
              <a:t> fields can be adapted to record additional description information</a:t>
            </a:r>
          </a:p>
          <a:p>
            <a:pPr lvl="1"/>
            <a:r>
              <a:rPr lang="en-US" dirty="0"/>
              <a:t>Accessions</a:t>
            </a:r>
          </a:p>
          <a:p>
            <a:pPr lvl="1"/>
            <a:r>
              <a:rPr lang="en-US" dirty="0"/>
              <a:t>Resources</a:t>
            </a:r>
          </a:p>
          <a:p>
            <a:pPr lvl="1"/>
            <a:r>
              <a:rPr lang="en-US" dirty="0"/>
              <a:t>Digital objects</a:t>
            </a:r>
          </a:p>
          <a:p>
            <a:r>
              <a:rPr lang="en-US" dirty="0"/>
              <a:t>25 user defined fields with different data types, including text boxes, date fields, controlled vocabulary fields, and Boolean fields</a:t>
            </a:r>
          </a:p>
          <a:p>
            <a:r>
              <a:rPr lang="en-US" dirty="0"/>
              <a:t>They will only appear on the staff interface</a:t>
            </a:r>
          </a:p>
          <a:p>
            <a:pPr lvl="1"/>
            <a:endParaRPr lang="en-US" dirty="0"/>
          </a:p>
        </p:txBody>
      </p:sp>
    </p:spTree>
    <p:extLst>
      <p:ext uri="{BB962C8B-B14F-4D97-AF65-F5344CB8AC3E}">
        <p14:creationId xmlns:p14="http://schemas.microsoft.com/office/powerpoint/2010/main" val="3359501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FE6335-163D-40E2-B52E-4873B50589E5}"/>
              </a:ext>
            </a:extLst>
          </p:cNvPr>
          <p:cNvPicPr>
            <a:picLocks noChangeAspect="1"/>
          </p:cNvPicPr>
          <p:nvPr/>
        </p:nvPicPr>
        <p:blipFill>
          <a:blip r:embed="rId2"/>
          <a:stretch>
            <a:fillRect/>
          </a:stretch>
        </p:blipFill>
        <p:spPr>
          <a:xfrm>
            <a:off x="0" y="891430"/>
            <a:ext cx="9144000" cy="5075139"/>
          </a:xfrm>
          <a:prstGeom prst="rect">
            <a:avLst/>
          </a:prstGeom>
        </p:spPr>
      </p:pic>
    </p:spTree>
    <p:extLst>
      <p:ext uri="{BB962C8B-B14F-4D97-AF65-F5344CB8AC3E}">
        <p14:creationId xmlns:p14="http://schemas.microsoft.com/office/powerpoint/2010/main" val="1197401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30B71-38D9-4129-B8B3-391610DEFD8D}"/>
              </a:ext>
            </a:extLst>
          </p:cNvPr>
          <p:cNvSpPr>
            <a:spLocks noGrp="1"/>
          </p:cNvSpPr>
          <p:nvPr>
            <p:ph type="title"/>
          </p:nvPr>
        </p:nvSpPr>
        <p:spPr/>
        <p:txBody>
          <a:bodyPr>
            <a:normAutofit fontScale="90000"/>
          </a:bodyPr>
          <a:lstStyle/>
          <a:p>
            <a:r>
              <a:rPr lang="en-US" dirty="0"/>
              <a:t>Data Entry Consistency:</a:t>
            </a:r>
            <a:br>
              <a:rPr lang="en-US" dirty="0"/>
            </a:br>
            <a:r>
              <a:rPr lang="en-US" dirty="0"/>
              <a:t>User-Defined Fields (cont.)</a:t>
            </a:r>
          </a:p>
        </p:txBody>
      </p:sp>
      <p:sp>
        <p:nvSpPr>
          <p:cNvPr id="3" name="Content Placeholder 2">
            <a:extLst>
              <a:ext uri="{FF2B5EF4-FFF2-40B4-BE49-F238E27FC236}">
                <a16:creationId xmlns:a16="http://schemas.microsoft.com/office/drawing/2014/main" id="{55272001-069B-4088-A422-94EDFA70E19E}"/>
              </a:ext>
            </a:extLst>
          </p:cNvPr>
          <p:cNvSpPr>
            <a:spLocks noGrp="1"/>
          </p:cNvSpPr>
          <p:nvPr>
            <p:ph idx="1"/>
          </p:nvPr>
        </p:nvSpPr>
        <p:spPr/>
        <p:txBody>
          <a:bodyPr>
            <a:normAutofit fontScale="92500"/>
          </a:bodyPr>
          <a:lstStyle/>
          <a:p>
            <a:pPr marL="0" indent="0">
              <a:buNone/>
            </a:pPr>
            <a:r>
              <a:rPr lang="en-US" dirty="0"/>
              <a:t>User-defined fields are configured on the backend</a:t>
            </a:r>
          </a:p>
          <a:p>
            <a:r>
              <a:rPr lang="en-US" dirty="0"/>
              <a:t>\</a:t>
            </a:r>
            <a:r>
              <a:rPr lang="en-US" dirty="0" err="1"/>
              <a:t>archivesspace</a:t>
            </a:r>
            <a:r>
              <a:rPr lang="en-US" dirty="0"/>
              <a:t>\locales\</a:t>
            </a:r>
            <a:r>
              <a:rPr lang="en-US" dirty="0" err="1"/>
              <a:t>en.yml</a:t>
            </a:r>
            <a:endParaRPr lang="en-US" dirty="0"/>
          </a:p>
          <a:p>
            <a:r>
              <a:rPr lang="en-US" dirty="0"/>
              <a:t>Make a back-up of the file before making changes</a:t>
            </a:r>
          </a:p>
          <a:p>
            <a:r>
              <a:rPr lang="en-US" dirty="0"/>
              <a:t>Sample entry: Text_1: Text 1</a:t>
            </a:r>
          </a:p>
          <a:p>
            <a:pPr lvl="1"/>
            <a:r>
              <a:rPr lang="en-US" dirty="0"/>
              <a:t>Leave what’s to the left of the colon – this is the ArchivesSpace field name</a:t>
            </a:r>
          </a:p>
          <a:p>
            <a:pPr lvl="1"/>
            <a:r>
              <a:rPr lang="en-US" dirty="0"/>
              <a:t>“Text 1” can be changed to desired display on staff interface</a:t>
            </a:r>
          </a:p>
          <a:p>
            <a:r>
              <a:rPr lang="en-US" dirty="0"/>
              <a:t>Restart ArchivesSpace</a:t>
            </a:r>
          </a:p>
        </p:txBody>
      </p:sp>
    </p:spTree>
    <p:extLst>
      <p:ext uri="{BB962C8B-B14F-4D97-AF65-F5344CB8AC3E}">
        <p14:creationId xmlns:p14="http://schemas.microsoft.com/office/powerpoint/2010/main" val="3182041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85AF33-DB49-4413-848A-851209E5B1F8}"/>
              </a:ext>
            </a:extLst>
          </p:cNvPr>
          <p:cNvPicPr>
            <a:picLocks noChangeAspect="1"/>
          </p:cNvPicPr>
          <p:nvPr/>
        </p:nvPicPr>
        <p:blipFill>
          <a:blip r:embed="rId2"/>
          <a:stretch>
            <a:fillRect/>
          </a:stretch>
        </p:blipFill>
        <p:spPr>
          <a:xfrm>
            <a:off x="2228850" y="-142875"/>
            <a:ext cx="4686300" cy="6076950"/>
          </a:xfrm>
          <a:prstGeom prst="rect">
            <a:avLst/>
          </a:prstGeom>
        </p:spPr>
      </p:pic>
    </p:spTree>
    <p:extLst>
      <p:ext uri="{BB962C8B-B14F-4D97-AF65-F5344CB8AC3E}">
        <p14:creationId xmlns:p14="http://schemas.microsoft.com/office/powerpoint/2010/main" val="891721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E926-7B1A-4C0B-89AC-49B4C1DAFFD4}"/>
              </a:ext>
            </a:extLst>
          </p:cNvPr>
          <p:cNvSpPr>
            <a:spLocks noGrp="1"/>
          </p:cNvSpPr>
          <p:nvPr>
            <p:ph type="title"/>
          </p:nvPr>
        </p:nvSpPr>
        <p:spPr>
          <a:xfrm>
            <a:off x="722313" y="3044826"/>
            <a:ext cx="7772400" cy="1362075"/>
          </a:xfrm>
        </p:spPr>
        <p:txBody>
          <a:bodyPr/>
          <a:lstStyle/>
          <a:p>
            <a:r>
              <a:rPr lang="en-US" dirty="0"/>
              <a:t>Staff Guidance</a:t>
            </a:r>
          </a:p>
        </p:txBody>
      </p:sp>
    </p:spTree>
    <p:extLst>
      <p:ext uri="{BB962C8B-B14F-4D97-AF65-F5344CB8AC3E}">
        <p14:creationId xmlns:p14="http://schemas.microsoft.com/office/powerpoint/2010/main" val="1928137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B6045-788B-4677-93B6-918642BD8956}"/>
              </a:ext>
            </a:extLst>
          </p:cNvPr>
          <p:cNvSpPr>
            <a:spLocks noGrp="1"/>
          </p:cNvSpPr>
          <p:nvPr>
            <p:ph type="title"/>
          </p:nvPr>
        </p:nvSpPr>
        <p:spPr/>
        <p:txBody>
          <a:bodyPr>
            <a:normAutofit fontScale="90000"/>
          </a:bodyPr>
          <a:lstStyle/>
          <a:p>
            <a:r>
              <a:rPr lang="en-US" dirty="0"/>
              <a:t>Staff Guidance:</a:t>
            </a:r>
            <a:br>
              <a:rPr lang="en-US" dirty="0"/>
            </a:br>
            <a:r>
              <a:rPr lang="en-US" dirty="0"/>
              <a:t>Customize Tool Tips</a:t>
            </a:r>
          </a:p>
        </p:txBody>
      </p:sp>
      <p:sp>
        <p:nvSpPr>
          <p:cNvPr id="3" name="Content Placeholder 2">
            <a:extLst>
              <a:ext uri="{FF2B5EF4-FFF2-40B4-BE49-F238E27FC236}">
                <a16:creationId xmlns:a16="http://schemas.microsoft.com/office/drawing/2014/main" id="{0F9D5417-1605-4BA2-93FB-D045CDF6FA04}"/>
              </a:ext>
            </a:extLst>
          </p:cNvPr>
          <p:cNvSpPr>
            <a:spLocks noGrp="1"/>
          </p:cNvSpPr>
          <p:nvPr>
            <p:ph idx="1"/>
          </p:nvPr>
        </p:nvSpPr>
        <p:spPr/>
        <p:txBody>
          <a:bodyPr/>
          <a:lstStyle/>
          <a:p>
            <a:r>
              <a:rPr lang="en-US" dirty="0"/>
              <a:t>Tool tips can be modified on the server</a:t>
            </a:r>
          </a:p>
          <a:p>
            <a:r>
              <a:rPr lang="en-US" dirty="0"/>
              <a:t>Navigate to /</a:t>
            </a:r>
            <a:r>
              <a:rPr lang="en-US" dirty="0" err="1"/>
              <a:t>archivesspace</a:t>
            </a:r>
            <a:r>
              <a:rPr lang="en-US" dirty="0"/>
              <a:t>/locales/</a:t>
            </a:r>
            <a:r>
              <a:rPr lang="en-US" dirty="0" err="1"/>
              <a:t>en.yml</a:t>
            </a:r>
            <a:endParaRPr lang="en-US" dirty="0"/>
          </a:p>
          <a:p>
            <a:r>
              <a:rPr lang="en-US" dirty="0"/>
              <a:t>Make a back-up copy</a:t>
            </a:r>
          </a:p>
          <a:p>
            <a:r>
              <a:rPr lang="en-US" dirty="0"/>
              <a:t>Modify desired tool tips and save</a:t>
            </a:r>
          </a:p>
          <a:p>
            <a:pPr lvl="2"/>
            <a:r>
              <a:rPr lang="en-US" dirty="0"/>
              <a:t>Can also create tool tips for user-defined fields</a:t>
            </a:r>
          </a:p>
          <a:p>
            <a:r>
              <a:rPr lang="en-US" dirty="0"/>
              <a:t>Restart ArchivesSpace</a:t>
            </a:r>
          </a:p>
        </p:txBody>
      </p:sp>
    </p:spTree>
    <p:extLst>
      <p:ext uri="{BB962C8B-B14F-4D97-AF65-F5344CB8AC3E}">
        <p14:creationId xmlns:p14="http://schemas.microsoft.com/office/powerpoint/2010/main" val="3372215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D04CD9-71B2-4E30-BE9F-3B1035A17B31}"/>
              </a:ext>
            </a:extLst>
          </p:cNvPr>
          <p:cNvPicPr>
            <a:picLocks noChangeAspect="1"/>
          </p:cNvPicPr>
          <p:nvPr/>
        </p:nvPicPr>
        <p:blipFill>
          <a:blip r:embed="rId3"/>
          <a:stretch>
            <a:fillRect/>
          </a:stretch>
        </p:blipFill>
        <p:spPr>
          <a:xfrm>
            <a:off x="0" y="636494"/>
            <a:ext cx="9144000" cy="5585012"/>
          </a:xfrm>
          <a:prstGeom prst="rect">
            <a:avLst/>
          </a:prstGeom>
        </p:spPr>
      </p:pic>
    </p:spTree>
    <p:extLst>
      <p:ext uri="{BB962C8B-B14F-4D97-AF65-F5344CB8AC3E}">
        <p14:creationId xmlns:p14="http://schemas.microsoft.com/office/powerpoint/2010/main" val="1282638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AD9E-5CC8-403A-9C45-23544F59D3C0}"/>
              </a:ext>
            </a:extLst>
          </p:cNvPr>
          <p:cNvSpPr>
            <a:spLocks noGrp="1"/>
          </p:cNvSpPr>
          <p:nvPr>
            <p:ph type="title"/>
          </p:nvPr>
        </p:nvSpPr>
        <p:spPr/>
        <p:txBody>
          <a:bodyPr>
            <a:normAutofit fontScale="90000"/>
          </a:bodyPr>
          <a:lstStyle/>
          <a:p>
            <a:r>
              <a:rPr lang="en-US" dirty="0"/>
              <a:t>Staff Guidance:</a:t>
            </a:r>
            <a:br>
              <a:rPr lang="en-US" dirty="0"/>
            </a:br>
            <a:r>
              <a:rPr lang="en-US" dirty="0"/>
              <a:t>Controlled Values Lists</a:t>
            </a:r>
          </a:p>
        </p:txBody>
      </p:sp>
      <p:sp>
        <p:nvSpPr>
          <p:cNvPr id="3" name="Content Placeholder 2">
            <a:extLst>
              <a:ext uri="{FF2B5EF4-FFF2-40B4-BE49-F238E27FC236}">
                <a16:creationId xmlns:a16="http://schemas.microsoft.com/office/drawing/2014/main" id="{69E620F4-EE6D-472F-9A89-B62F76D719F7}"/>
              </a:ext>
            </a:extLst>
          </p:cNvPr>
          <p:cNvSpPr>
            <a:spLocks noGrp="1"/>
          </p:cNvSpPr>
          <p:nvPr>
            <p:ph idx="1"/>
          </p:nvPr>
        </p:nvSpPr>
        <p:spPr/>
        <p:txBody>
          <a:bodyPr/>
          <a:lstStyle/>
          <a:p>
            <a:r>
              <a:rPr lang="en-US" dirty="0"/>
              <a:t>Set default options</a:t>
            </a:r>
          </a:p>
          <a:p>
            <a:r>
              <a:rPr lang="en-US" dirty="0"/>
              <a:t>Order values</a:t>
            </a:r>
          </a:p>
          <a:p>
            <a:r>
              <a:rPr lang="en-US" dirty="0"/>
              <a:t>Delete unused options</a:t>
            </a:r>
          </a:p>
          <a:p>
            <a:endParaRPr lang="en-US" dirty="0"/>
          </a:p>
        </p:txBody>
      </p:sp>
    </p:spTree>
    <p:extLst>
      <p:ext uri="{BB962C8B-B14F-4D97-AF65-F5344CB8AC3E}">
        <p14:creationId xmlns:p14="http://schemas.microsoft.com/office/powerpoint/2010/main" val="414589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DABF4A-DB02-4B00-A5BB-0ED122A3EE82}"/>
              </a:ext>
            </a:extLst>
          </p:cNvPr>
          <p:cNvPicPr>
            <a:picLocks noChangeAspect="1"/>
          </p:cNvPicPr>
          <p:nvPr/>
        </p:nvPicPr>
        <p:blipFill>
          <a:blip r:embed="rId2"/>
          <a:stretch>
            <a:fillRect/>
          </a:stretch>
        </p:blipFill>
        <p:spPr>
          <a:xfrm>
            <a:off x="0" y="939896"/>
            <a:ext cx="9144000" cy="4978208"/>
          </a:xfrm>
          <a:prstGeom prst="rect">
            <a:avLst/>
          </a:prstGeom>
        </p:spPr>
      </p:pic>
    </p:spTree>
    <p:extLst>
      <p:ext uri="{BB962C8B-B14F-4D97-AF65-F5344CB8AC3E}">
        <p14:creationId xmlns:p14="http://schemas.microsoft.com/office/powerpoint/2010/main" val="332136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7480-5F32-4FDD-985A-BCDF77F3F183}"/>
              </a:ext>
            </a:extLst>
          </p:cNvPr>
          <p:cNvSpPr>
            <a:spLocks noGrp="1"/>
          </p:cNvSpPr>
          <p:nvPr>
            <p:ph type="title"/>
          </p:nvPr>
        </p:nvSpPr>
        <p:spPr/>
        <p:txBody>
          <a:bodyPr/>
          <a:lstStyle/>
          <a:p>
            <a:r>
              <a:rPr lang="en-US" dirty="0"/>
              <a:t>Please note</a:t>
            </a:r>
          </a:p>
        </p:txBody>
      </p:sp>
      <p:sp>
        <p:nvSpPr>
          <p:cNvPr id="3" name="Content Placeholder 2">
            <a:extLst>
              <a:ext uri="{FF2B5EF4-FFF2-40B4-BE49-F238E27FC236}">
                <a16:creationId xmlns:a16="http://schemas.microsoft.com/office/drawing/2014/main" id="{A88DB1E7-0D8C-4EB8-A71B-5EC3EA8EB684}"/>
              </a:ext>
            </a:extLst>
          </p:cNvPr>
          <p:cNvSpPr>
            <a:spLocks noGrp="1"/>
          </p:cNvSpPr>
          <p:nvPr>
            <p:ph idx="1"/>
          </p:nvPr>
        </p:nvSpPr>
        <p:spPr/>
        <p:txBody>
          <a:bodyPr/>
          <a:lstStyle/>
          <a:p>
            <a:r>
              <a:rPr lang="en-US" b="1" dirty="0"/>
              <a:t>This information is current as of versions 2.7.0-2.7.1</a:t>
            </a:r>
            <a:r>
              <a:rPr lang="en-US" dirty="0"/>
              <a:t>; some content might not apply to previous versions</a:t>
            </a:r>
          </a:p>
          <a:p>
            <a:r>
              <a:rPr lang="en-US" dirty="0"/>
              <a:t>The staff interface screenshots in this presentation were created while logged into the ArchivesSpace staff interface as a </a:t>
            </a:r>
            <a:r>
              <a:rPr lang="en-US" b="1" dirty="0"/>
              <a:t>system administrator</a:t>
            </a:r>
            <a:r>
              <a:rPr lang="en-US" dirty="0"/>
              <a:t> (unless otherwise noted)</a:t>
            </a:r>
          </a:p>
          <a:p>
            <a:endParaRPr lang="en-US" dirty="0"/>
          </a:p>
        </p:txBody>
      </p:sp>
    </p:spTree>
    <p:extLst>
      <p:ext uri="{BB962C8B-B14F-4D97-AF65-F5344CB8AC3E}">
        <p14:creationId xmlns:p14="http://schemas.microsoft.com/office/powerpoint/2010/main" val="408923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8675-11C6-49D0-8BF9-C5741DBE4F5F}"/>
              </a:ext>
            </a:extLst>
          </p:cNvPr>
          <p:cNvSpPr>
            <a:spLocks noGrp="1"/>
          </p:cNvSpPr>
          <p:nvPr>
            <p:ph type="title"/>
          </p:nvPr>
        </p:nvSpPr>
        <p:spPr/>
        <p:txBody>
          <a:bodyPr>
            <a:normAutofit fontScale="90000"/>
          </a:bodyPr>
          <a:lstStyle/>
          <a:p>
            <a:r>
              <a:rPr lang="en-US" dirty="0"/>
              <a:t>Staff Guidance:</a:t>
            </a:r>
            <a:br>
              <a:rPr lang="en-US" dirty="0"/>
            </a:br>
            <a:r>
              <a:rPr lang="en-US" dirty="0"/>
              <a:t>Searching and Browsing</a:t>
            </a:r>
          </a:p>
        </p:txBody>
      </p:sp>
      <p:sp>
        <p:nvSpPr>
          <p:cNvPr id="3" name="Content Placeholder 2">
            <a:extLst>
              <a:ext uri="{FF2B5EF4-FFF2-40B4-BE49-F238E27FC236}">
                <a16:creationId xmlns:a16="http://schemas.microsoft.com/office/drawing/2014/main" id="{4B793221-7659-45E5-B2CB-8900267305C4}"/>
              </a:ext>
            </a:extLst>
          </p:cNvPr>
          <p:cNvSpPr>
            <a:spLocks noGrp="1"/>
          </p:cNvSpPr>
          <p:nvPr>
            <p:ph idx="1"/>
          </p:nvPr>
        </p:nvSpPr>
        <p:spPr/>
        <p:txBody>
          <a:bodyPr>
            <a:normAutofit/>
          </a:bodyPr>
          <a:lstStyle/>
          <a:p>
            <a:r>
              <a:rPr lang="en-US" dirty="0"/>
              <a:t>In </a:t>
            </a:r>
            <a:r>
              <a:rPr lang="en-US" b="1" dirty="0"/>
              <a:t>Preferences</a:t>
            </a:r>
            <a:r>
              <a:rPr lang="en-US" dirty="0"/>
              <a:t>, set up to five information columns that display when searching and browsing:</a:t>
            </a:r>
          </a:p>
          <a:p>
            <a:pPr lvl="1"/>
            <a:r>
              <a:rPr lang="en-US" dirty="0"/>
              <a:t>Accessions</a:t>
            </a:r>
          </a:p>
          <a:p>
            <a:pPr lvl="1"/>
            <a:r>
              <a:rPr lang="en-US" dirty="0"/>
              <a:t>Resources</a:t>
            </a:r>
          </a:p>
          <a:p>
            <a:pPr lvl="1"/>
            <a:r>
              <a:rPr lang="en-US" dirty="0"/>
              <a:t>Digital objects</a:t>
            </a:r>
          </a:p>
          <a:p>
            <a:endParaRPr lang="en-US" dirty="0"/>
          </a:p>
        </p:txBody>
      </p:sp>
    </p:spTree>
    <p:extLst>
      <p:ext uri="{BB962C8B-B14F-4D97-AF65-F5344CB8AC3E}">
        <p14:creationId xmlns:p14="http://schemas.microsoft.com/office/powerpoint/2010/main" val="726540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DD388-F5C6-4C15-8F31-0E9A2A2A0B14}"/>
              </a:ext>
            </a:extLst>
          </p:cNvPr>
          <p:cNvSpPr>
            <a:spLocks noGrp="1"/>
          </p:cNvSpPr>
          <p:nvPr>
            <p:ph type="title"/>
          </p:nvPr>
        </p:nvSpPr>
        <p:spPr>
          <a:xfrm>
            <a:off x="457200" y="452440"/>
            <a:ext cx="8229600" cy="1143000"/>
          </a:xfrm>
        </p:spPr>
        <p:txBody>
          <a:bodyPr>
            <a:normAutofit fontScale="90000"/>
          </a:bodyPr>
          <a:lstStyle/>
          <a:p>
            <a:r>
              <a:rPr lang="en-US" dirty="0"/>
              <a:t>Staff Guidance:</a:t>
            </a:r>
            <a:br>
              <a:rPr lang="en-US" dirty="0"/>
            </a:br>
            <a:r>
              <a:rPr lang="en-US" dirty="0"/>
              <a:t>Searching and Browsing (cont.)</a:t>
            </a:r>
            <a:br>
              <a:rPr lang="en-US" dirty="0"/>
            </a:br>
            <a:endParaRPr lang="en-US" dirty="0"/>
          </a:p>
        </p:txBody>
      </p:sp>
      <p:sp>
        <p:nvSpPr>
          <p:cNvPr id="3" name="Content Placeholder 2">
            <a:extLst>
              <a:ext uri="{FF2B5EF4-FFF2-40B4-BE49-F238E27FC236}">
                <a16:creationId xmlns:a16="http://schemas.microsoft.com/office/drawing/2014/main" id="{8B68379A-781A-4D4B-994C-9453292A058A}"/>
              </a:ext>
            </a:extLst>
          </p:cNvPr>
          <p:cNvSpPr>
            <a:spLocks noGrp="1"/>
          </p:cNvSpPr>
          <p:nvPr>
            <p:ph idx="1"/>
          </p:nvPr>
        </p:nvSpPr>
        <p:spPr/>
        <p:txBody>
          <a:bodyPr>
            <a:normAutofit lnSpcReduction="10000"/>
          </a:bodyPr>
          <a:lstStyle/>
          <a:p>
            <a:r>
              <a:rPr lang="en-US" dirty="0"/>
              <a:t>How to change the number of search results for staff (this is done on the backend)</a:t>
            </a:r>
          </a:p>
          <a:p>
            <a:r>
              <a:rPr lang="en-US" dirty="0"/>
              <a:t>Navigate to /config/</a:t>
            </a:r>
            <a:r>
              <a:rPr lang="en-US" dirty="0" err="1"/>
              <a:t>config.rb</a:t>
            </a:r>
            <a:endParaRPr lang="en-US" dirty="0"/>
          </a:p>
          <a:p>
            <a:r>
              <a:rPr lang="en-US" dirty="0"/>
              <a:t>Make a back-up copy</a:t>
            </a:r>
          </a:p>
          <a:p>
            <a:r>
              <a:rPr lang="en-US" dirty="0"/>
              <a:t>Change this line and save:</a:t>
            </a:r>
          </a:p>
          <a:p>
            <a:pPr lvl="2"/>
            <a:r>
              <a:rPr lang="en-US" dirty="0"/>
              <a:t>#</a:t>
            </a:r>
            <a:r>
              <a:rPr lang="en-US" dirty="0" err="1"/>
              <a:t>AppConfig</a:t>
            </a:r>
            <a:r>
              <a:rPr lang="en-US" dirty="0"/>
              <a:t>[:</a:t>
            </a:r>
            <a:r>
              <a:rPr lang="en-US" dirty="0" err="1"/>
              <a:t>default_page_size</a:t>
            </a:r>
            <a:r>
              <a:rPr lang="en-US" dirty="0"/>
              <a:t>] = 10</a:t>
            </a:r>
          </a:p>
          <a:p>
            <a:pPr lvl="3"/>
            <a:r>
              <a:rPr lang="en-US" dirty="0"/>
              <a:t>Remove the # to uncomment out the line of code</a:t>
            </a:r>
          </a:p>
          <a:p>
            <a:pPr lvl="3"/>
            <a:r>
              <a:rPr lang="en-US" dirty="0"/>
              <a:t>Change ’10’ to the desired number</a:t>
            </a:r>
          </a:p>
          <a:p>
            <a:r>
              <a:rPr lang="en-US" dirty="0"/>
              <a:t>Restart ArchivesSpace</a:t>
            </a:r>
          </a:p>
        </p:txBody>
      </p:sp>
    </p:spTree>
    <p:extLst>
      <p:ext uri="{BB962C8B-B14F-4D97-AF65-F5344CB8AC3E}">
        <p14:creationId xmlns:p14="http://schemas.microsoft.com/office/powerpoint/2010/main" val="1757424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FBF8DC-E334-45F9-9DBC-6796D1757C8E}"/>
              </a:ext>
            </a:extLst>
          </p:cNvPr>
          <p:cNvPicPr>
            <a:picLocks noChangeAspect="1"/>
          </p:cNvPicPr>
          <p:nvPr/>
        </p:nvPicPr>
        <p:blipFill>
          <a:blip r:embed="rId3"/>
          <a:stretch>
            <a:fillRect/>
          </a:stretch>
        </p:blipFill>
        <p:spPr>
          <a:xfrm>
            <a:off x="0" y="1083212"/>
            <a:ext cx="8420100" cy="5638800"/>
          </a:xfrm>
          <a:prstGeom prst="rect">
            <a:avLst/>
          </a:prstGeom>
        </p:spPr>
      </p:pic>
      <p:pic>
        <p:nvPicPr>
          <p:cNvPr id="3" name="Picture 2">
            <a:extLst>
              <a:ext uri="{FF2B5EF4-FFF2-40B4-BE49-F238E27FC236}">
                <a16:creationId xmlns:a16="http://schemas.microsoft.com/office/drawing/2014/main" id="{A5770F36-521E-4150-B7FC-38AA58D39C77}"/>
              </a:ext>
            </a:extLst>
          </p:cNvPr>
          <p:cNvPicPr>
            <a:picLocks noChangeAspect="1"/>
          </p:cNvPicPr>
          <p:nvPr/>
        </p:nvPicPr>
        <p:blipFill>
          <a:blip r:embed="rId4"/>
          <a:stretch>
            <a:fillRect/>
          </a:stretch>
        </p:blipFill>
        <p:spPr>
          <a:xfrm>
            <a:off x="3090265" y="253218"/>
            <a:ext cx="6030760" cy="3826413"/>
          </a:xfrm>
          <a:prstGeom prst="rect">
            <a:avLst/>
          </a:prstGeom>
        </p:spPr>
      </p:pic>
      <p:cxnSp>
        <p:nvCxnSpPr>
          <p:cNvPr id="5" name="Straight Arrow Connector 4">
            <a:extLst>
              <a:ext uri="{FF2B5EF4-FFF2-40B4-BE49-F238E27FC236}">
                <a16:creationId xmlns:a16="http://schemas.microsoft.com/office/drawing/2014/main" id="{153F8BC0-9F37-4A7D-A20A-35A6C0C85A76}"/>
              </a:ext>
            </a:extLst>
          </p:cNvPr>
          <p:cNvCxnSpPr/>
          <p:nvPr/>
        </p:nvCxnSpPr>
        <p:spPr>
          <a:xfrm flipV="1">
            <a:off x="1209822" y="2982351"/>
            <a:ext cx="1880443" cy="143490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276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E926-7B1A-4C0B-89AC-49B4C1DAFFD4}"/>
              </a:ext>
            </a:extLst>
          </p:cNvPr>
          <p:cNvSpPr>
            <a:spLocks noGrp="1"/>
          </p:cNvSpPr>
          <p:nvPr>
            <p:ph type="title"/>
          </p:nvPr>
        </p:nvSpPr>
        <p:spPr>
          <a:xfrm>
            <a:off x="722313" y="3044826"/>
            <a:ext cx="7772400" cy="1362075"/>
          </a:xfrm>
        </p:spPr>
        <p:txBody>
          <a:bodyPr/>
          <a:lstStyle/>
          <a:p>
            <a:r>
              <a:rPr lang="en-US"/>
              <a:t>Importing and exporting data</a:t>
            </a:r>
            <a:endParaRPr lang="en-US" dirty="0"/>
          </a:p>
        </p:txBody>
      </p:sp>
    </p:spTree>
    <p:extLst>
      <p:ext uri="{BB962C8B-B14F-4D97-AF65-F5344CB8AC3E}">
        <p14:creationId xmlns:p14="http://schemas.microsoft.com/office/powerpoint/2010/main" val="40957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302D4-2836-4E91-81FB-1331C127ED71}"/>
              </a:ext>
            </a:extLst>
          </p:cNvPr>
          <p:cNvSpPr>
            <a:spLocks noGrp="1"/>
          </p:cNvSpPr>
          <p:nvPr>
            <p:ph type="title"/>
          </p:nvPr>
        </p:nvSpPr>
        <p:spPr/>
        <p:txBody>
          <a:bodyPr/>
          <a:lstStyle/>
          <a:p>
            <a:r>
              <a:rPr lang="en-US" dirty="0"/>
              <a:t>Importing Data</a:t>
            </a:r>
          </a:p>
        </p:txBody>
      </p:sp>
      <p:sp>
        <p:nvSpPr>
          <p:cNvPr id="3" name="Content Placeholder 2">
            <a:extLst>
              <a:ext uri="{FF2B5EF4-FFF2-40B4-BE49-F238E27FC236}">
                <a16:creationId xmlns:a16="http://schemas.microsoft.com/office/drawing/2014/main" id="{C22F3F0B-09F3-458E-8343-4C22AC18E5D5}"/>
              </a:ext>
            </a:extLst>
          </p:cNvPr>
          <p:cNvSpPr>
            <a:spLocks noGrp="1"/>
          </p:cNvSpPr>
          <p:nvPr>
            <p:ph idx="1"/>
          </p:nvPr>
        </p:nvSpPr>
        <p:spPr/>
        <p:txBody>
          <a:bodyPr>
            <a:normAutofit/>
          </a:bodyPr>
          <a:lstStyle/>
          <a:p>
            <a:r>
              <a:rPr lang="en-US" dirty="0"/>
              <a:t>Background Jobs – Import Data</a:t>
            </a:r>
          </a:p>
          <a:p>
            <a:pPr lvl="1"/>
            <a:r>
              <a:rPr lang="en-US" b="1" dirty="0"/>
              <a:t>Create – Background Jobs – Import Data</a:t>
            </a:r>
          </a:p>
          <a:p>
            <a:pPr lvl="2"/>
            <a:r>
              <a:rPr lang="en-US" dirty="0"/>
              <a:t>Variety of records and formats</a:t>
            </a:r>
          </a:p>
          <a:p>
            <a:pPr lvl="1"/>
            <a:r>
              <a:rPr lang="en-US" dirty="0"/>
              <a:t>Mappings and templates: </a:t>
            </a:r>
            <a:r>
              <a:rPr lang="en-US" dirty="0">
                <a:hlinkClick r:id="rId3"/>
              </a:rPr>
              <a:t>http://archivesspace.org/using-archivesspace/migration-tools-and-data-mapping#importexport</a:t>
            </a:r>
            <a:r>
              <a:rPr lang="en-US" dirty="0"/>
              <a:t> </a:t>
            </a:r>
          </a:p>
        </p:txBody>
      </p:sp>
    </p:spTree>
    <p:extLst>
      <p:ext uri="{BB962C8B-B14F-4D97-AF65-F5344CB8AC3E}">
        <p14:creationId xmlns:p14="http://schemas.microsoft.com/office/powerpoint/2010/main" val="562393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52DCD-95DB-4D07-B11C-D6148F9E2E15}"/>
              </a:ext>
            </a:extLst>
          </p:cNvPr>
          <p:cNvPicPr>
            <a:picLocks noChangeAspect="1"/>
          </p:cNvPicPr>
          <p:nvPr/>
        </p:nvPicPr>
        <p:blipFill>
          <a:blip r:embed="rId2"/>
          <a:stretch>
            <a:fillRect/>
          </a:stretch>
        </p:blipFill>
        <p:spPr>
          <a:xfrm>
            <a:off x="0" y="1396107"/>
            <a:ext cx="9144000" cy="4065786"/>
          </a:xfrm>
          <a:prstGeom prst="rect">
            <a:avLst/>
          </a:prstGeom>
        </p:spPr>
      </p:pic>
    </p:spTree>
    <p:extLst>
      <p:ext uri="{BB962C8B-B14F-4D97-AF65-F5344CB8AC3E}">
        <p14:creationId xmlns:p14="http://schemas.microsoft.com/office/powerpoint/2010/main" val="3974602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302D4-2836-4E91-81FB-1331C127ED71}"/>
              </a:ext>
            </a:extLst>
          </p:cNvPr>
          <p:cNvSpPr>
            <a:spLocks noGrp="1"/>
          </p:cNvSpPr>
          <p:nvPr>
            <p:ph type="title"/>
          </p:nvPr>
        </p:nvSpPr>
        <p:spPr/>
        <p:txBody>
          <a:bodyPr/>
          <a:lstStyle/>
          <a:p>
            <a:r>
              <a:rPr lang="en-US" dirty="0"/>
              <a:t>Advice for Importing Data</a:t>
            </a:r>
          </a:p>
        </p:txBody>
      </p:sp>
      <p:sp>
        <p:nvSpPr>
          <p:cNvPr id="3" name="Content Placeholder 2">
            <a:extLst>
              <a:ext uri="{FF2B5EF4-FFF2-40B4-BE49-F238E27FC236}">
                <a16:creationId xmlns:a16="http://schemas.microsoft.com/office/drawing/2014/main" id="{C22F3F0B-09F3-458E-8343-4C22AC18E5D5}"/>
              </a:ext>
            </a:extLst>
          </p:cNvPr>
          <p:cNvSpPr>
            <a:spLocks noGrp="1"/>
          </p:cNvSpPr>
          <p:nvPr>
            <p:ph idx="1"/>
          </p:nvPr>
        </p:nvSpPr>
        <p:spPr/>
        <p:txBody>
          <a:bodyPr>
            <a:normAutofit/>
          </a:bodyPr>
          <a:lstStyle/>
          <a:p>
            <a:r>
              <a:rPr lang="en-US" dirty="0"/>
              <a:t>Be careful of importing duplicate controlled values that don’t match exactly</a:t>
            </a:r>
          </a:p>
          <a:p>
            <a:r>
              <a:rPr lang="en-US" dirty="0"/>
              <a:t>Troubleshoot by importing in iterations</a:t>
            </a:r>
          </a:p>
          <a:p>
            <a:r>
              <a:rPr lang="en-US" dirty="0"/>
              <a:t>Try exporting first to get an example</a:t>
            </a:r>
          </a:p>
        </p:txBody>
      </p:sp>
    </p:spTree>
    <p:extLst>
      <p:ext uri="{BB962C8B-B14F-4D97-AF65-F5344CB8AC3E}">
        <p14:creationId xmlns:p14="http://schemas.microsoft.com/office/powerpoint/2010/main" val="1794669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E926-7B1A-4C0B-89AC-49B4C1DAFFD4}"/>
              </a:ext>
            </a:extLst>
          </p:cNvPr>
          <p:cNvSpPr>
            <a:spLocks noGrp="1"/>
          </p:cNvSpPr>
          <p:nvPr>
            <p:ph type="title"/>
          </p:nvPr>
        </p:nvSpPr>
        <p:spPr>
          <a:xfrm>
            <a:off x="722313" y="3044826"/>
            <a:ext cx="7772400" cy="1362075"/>
          </a:xfrm>
        </p:spPr>
        <p:txBody>
          <a:bodyPr/>
          <a:lstStyle/>
          <a:p>
            <a:r>
              <a:rPr lang="en-US" dirty="0"/>
              <a:t>PUI customizations</a:t>
            </a:r>
          </a:p>
        </p:txBody>
      </p:sp>
    </p:spTree>
    <p:extLst>
      <p:ext uri="{BB962C8B-B14F-4D97-AF65-F5344CB8AC3E}">
        <p14:creationId xmlns:p14="http://schemas.microsoft.com/office/powerpoint/2010/main" val="2783303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828C-E534-4923-8F9F-56FEED6F8F1E}"/>
              </a:ext>
            </a:extLst>
          </p:cNvPr>
          <p:cNvSpPr>
            <a:spLocks noGrp="1"/>
          </p:cNvSpPr>
          <p:nvPr>
            <p:ph type="title"/>
          </p:nvPr>
        </p:nvSpPr>
        <p:spPr/>
        <p:txBody>
          <a:bodyPr>
            <a:normAutofit fontScale="90000"/>
          </a:bodyPr>
          <a:lstStyle/>
          <a:p>
            <a:r>
              <a:rPr lang="en-US" dirty="0"/>
              <a:t>PUI Customizations:</a:t>
            </a:r>
            <a:br>
              <a:rPr lang="en-US" dirty="0"/>
            </a:br>
            <a:r>
              <a:rPr lang="en-US" dirty="0"/>
              <a:t>Navigation Menu Options</a:t>
            </a:r>
          </a:p>
        </p:txBody>
      </p:sp>
      <p:sp>
        <p:nvSpPr>
          <p:cNvPr id="3" name="Content Placeholder 2">
            <a:extLst>
              <a:ext uri="{FF2B5EF4-FFF2-40B4-BE49-F238E27FC236}">
                <a16:creationId xmlns:a16="http://schemas.microsoft.com/office/drawing/2014/main" id="{AEC26D4C-E336-46B5-B685-78AEF0AEEC25}"/>
              </a:ext>
            </a:extLst>
          </p:cNvPr>
          <p:cNvSpPr>
            <a:spLocks noGrp="1"/>
          </p:cNvSpPr>
          <p:nvPr>
            <p:ph idx="1"/>
          </p:nvPr>
        </p:nvSpPr>
        <p:spPr/>
        <p:txBody>
          <a:bodyPr/>
          <a:lstStyle/>
          <a:p>
            <a:r>
              <a:rPr lang="en-US" dirty="0"/>
              <a:t>You can hide certain menu options, such as “Unprocessed Materials” (which are published  accession records)</a:t>
            </a:r>
          </a:p>
          <a:p>
            <a:r>
              <a:rPr lang="en-US" dirty="0"/>
              <a:t>You’ll need to modify both the menu and the repository badges</a:t>
            </a:r>
          </a:p>
          <a:p>
            <a:r>
              <a:rPr lang="en-US" dirty="0"/>
              <a:t>Note: you might need a custom plugin to change the PUI search filters (i.e. digital objects)</a:t>
            </a:r>
          </a:p>
          <a:p>
            <a:endParaRPr lang="en-US" dirty="0"/>
          </a:p>
        </p:txBody>
      </p:sp>
    </p:spTree>
    <p:extLst>
      <p:ext uri="{BB962C8B-B14F-4D97-AF65-F5344CB8AC3E}">
        <p14:creationId xmlns:p14="http://schemas.microsoft.com/office/powerpoint/2010/main" val="1091752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828C-E534-4923-8F9F-56FEED6F8F1E}"/>
              </a:ext>
            </a:extLst>
          </p:cNvPr>
          <p:cNvSpPr>
            <a:spLocks noGrp="1"/>
          </p:cNvSpPr>
          <p:nvPr>
            <p:ph type="title"/>
          </p:nvPr>
        </p:nvSpPr>
        <p:spPr/>
        <p:txBody>
          <a:bodyPr>
            <a:normAutofit fontScale="90000"/>
          </a:bodyPr>
          <a:lstStyle/>
          <a:p>
            <a:r>
              <a:rPr lang="en-US" dirty="0"/>
              <a:t>PUI Customizations:</a:t>
            </a:r>
            <a:br>
              <a:rPr lang="en-US" dirty="0"/>
            </a:br>
            <a:r>
              <a:rPr lang="en-US" dirty="0"/>
              <a:t>Navigation Menu Options (cont.)</a:t>
            </a:r>
          </a:p>
        </p:txBody>
      </p:sp>
      <p:sp>
        <p:nvSpPr>
          <p:cNvPr id="3" name="Content Placeholder 2">
            <a:extLst>
              <a:ext uri="{FF2B5EF4-FFF2-40B4-BE49-F238E27FC236}">
                <a16:creationId xmlns:a16="http://schemas.microsoft.com/office/drawing/2014/main" id="{AEC26D4C-E336-46B5-B685-78AEF0AEEC25}"/>
              </a:ext>
            </a:extLst>
          </p:cNvPr>
          <p:cNvSpPr>
            <a:spLocks noGrp="1"/>
          </p:cNvSpPr>
          <p:nvPr>
            <p:ph idx="1"/>
          </p:nvPr>
        </p:nvSpPr>
        <p:spPr/>
        <p:txBody>
          <a:bodyPr>
            <a:normAutofit fontScale="92500" lnSpcReduction="10000"/>
          </a:bodyPr>
          <a:lstStyle/>
          <a:p>
            <a:pPr marL="0" indent="0">
              <a:buNone/>
            </a:pPr>
            <a:r>
              <a:rPr lang="en-US" dirty="0"/>
              <a:t>These changes are made on the backend</a:t>
            </a:r>
          </a:p>
          <a:p>
            <a:r>
              <a:rPr lang="en-US" dirty="0"/>
              <a:t>Navigate to /</a:t>
            </a:r>
            <a:r>
              <a:rPr lang="en-US" dirty="0" err="1"/>
              <a:t>archivesspace</a:t>
            </a:r>
            <a:r>
              <a:rPr lang="en-US" dirty="0"/>
              <a:t>/config/</a:t>
            </a:r>
            <a:r>
              <a:rPr lang="en-US" dirty="0" err="1"/>
              <a:t>config.rb</a:t>
            </a:r>
            <a:endParaRPr lang="en-US" dirty="0"/>
          </a:p>
          <a:p>
            <a:r>
              <a:rPr lang="en-US" dirty="0"/>
              <a:t>Make a backup copy</a:t>
            </a:r>
          </a:p>
          <a:p>
            <a:r>
              <a:rPr lang="en-US" dirty="0"/>
              <a:t>Uncomment out (remove the leading hashtags) the section following “The following determine which ‘tabs’ are on the main horizontal menu”</a:t>
            </a:r>
          </a:p>
          <a:p>
            <a:r>
              <a:rPr lang="en-US" dirty="0"/>
              <a:t>Change the appropriate lines from </a:t>
            </a:r>
            <a:r>
              <a:rPr lang="en-US" b="1" dirty="0"/>
              <a:t>false</a:t>
            </a:r>
            <a:r>
              <a:rPr lang="en-US" dirty="0"/>
              <a:t> to </a:t>
            </a:r>
            <a:r>
              <a:rPr lang="en-US" b="1" dirty="0"/>
              <a:t>true</a:t>
            </a:r>
            <a:r>
              <a:rPr lang="en-US" dirty="0"/>
              <a:t>, and save</a:t>
            </a:r>
          </a:p>
          <a:p>
            <a:r>
              <a:rPr lang="en-US" dirty="0"/>
              <a:t>Restart ArchivesSpace</a:t>
            </a:r>
          </a:p>
          <a:p>
            <a:endParaRPr lang="en-US" dirty="0"/>
          </a:p>
        </p:txBody>
      </p:sp>
    </p:spTree>
    <p:extLst>
      <p:ext uri="{BB962C8B-B14F-4D97-AF65-F5344CB8AC3E}">
        <p14:creationId xmlns:p14="http://schemas.microsoft.com/office/powerpoint/2010/main" val="208332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E926-7B1A-4C0B-89AC-49B4C1DAFFD4}"/>
              </a:ext>
            </a:extLst>
          </p:cNvPr>
          <p:cNvSpPr>
            <a:spLocks noGrp="1"/>
          </p:cNvSpPr>
          <p:nvPr>
            <p:ph type="title"/>
          </p:nvPr>
        </p:nvSpPr>
        <p:spPr>
          <a:xfrm>
            <a:off x="722313" y="3044826"/>
            <a:ext cx="7772400" cy="1362075"/>
          </a:xfrm>
        </p:spPr>
        <p:txBody>
          <a:bodyPr/>
          <a:lstStyle/>
          <a:p>
            <a:r>
              <a:rPr lang="en-US" dirty="0"/>
              <a:t>Administrator configurations </a:t>
            </a:r>
          </a:p>
        </p:txBody>
      </p:sp>
    </p:spTree>
    <p:extLst>
      <p:ext uri="{BB962C8B-B14F-4D97-AF65-F5344CB8AC3E}">
        <p14:creationId xmlns:p14="http://schemas.microsoft.com/office/powerpoint/2010/main" val="51820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DB91180-DE4E-4E72-931B-353DA906F547}"/>
              </a:ext>
            </a:extLst>
          </p:cNvPr>
          <p:cNvPicPr>
            <a:picLocks noChangeAspect="1"/>
          </p:cNvPicPr>
          <p:nvPr/>
        </p:nvPicPr>
        <p:blipFill>
          <a:blip r:embed="rId3"/>
          <a:stretch>
            <a:fillRect/>
          </a:stretch>
        </p:blipFill>
        <p:spPr>
          <a:xfrm>
            <a:off x="145325" y="1162050"/>
            <a:ext cx="8853350" cy="5695950"/>
          </a:xfrm>
          <a:prstGeom prst="rect">
            <a:avLst/>
          </a:prstGeom>
        </p:spPr>
      </p:pic>
      <p:sp>
        <p:nvSpPr>
          <p:cNvPr id="4" name="Title 3">
            <a:extLst>
              <a:ext uri="{FF2B5EF4-FFF2-40B4-BE49-F238E27FC236}">
                <a16:creationId xmlns:a16="http://schemas.microsoft.com/office/drawing/2014/main" id="{A1A88101-5D31-4BD2-ACA0-72F4FCE40AD2}"/>
              </a:ext>
            </a:extLst>
          </p:cNvPr>
          <p:cNvSpPr>
            <a:spLocks noGrp="1"/>
          </p:cNvSpPr>
          <p:nvPr>
            <p:ph type="title"/>
          </p:nvPr>
        </p:nvSpPr>
        <p:spPr/>
        <p:txBody>
          <a:bodyPr/>
          <a:lstStyle/>
          <a:p>
            <a:r>
              <a:rPr lang="en-US" dirty="0"/>
              <a:t>Default menu code</a:t>
            </a:r>
          </a:p>
        </p:txBody>
      </p:sp>
    </p:spTree>
    <p:extLst>
      <p:ext uri="{BB962C8B-B14F-4D97-AF65-F5344CB8AC3E}">
        <p14:creationId xmlns:p14="http://schemas.microsoft.com/office/powerpoint/2010/main" val="33440449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D1B3354-0DEE-44AB-A412-D839DE722C15}"/>
              </a:ext>
            </a:extLst>
          </p:cNvPr>
          <p:cNvPicPr>
            <a:picLocks noChangeAspect="1"/>
          </p:cNvPicPr>
          <p:nvPr/>
        </p:nvPicPr>
        <p:blipFill>
          <a:blip r:embed="rId2"/>
          <a:stretch>
            <a:fillRect/>
          </a:stretch>
        </p:blipFill>
        <p:spPr>
          <a:xfrm>
            <a:off x="0" y="922610"/>
            <a:ext cx="9144000" cy="5012779"/>
          </a:xfrm>
          <a:prstGeom prst="rect">
            <a:avLst/>
          </a:prstGeom>
        </p:spPr>
      </p:pic>
    </p:spTree>
    <p:extLst>
      <p:ext uri="{BB962C8B-B14F-4D97-AF65-F5344CB8AC3E}">
        <p14:creationId xmlns:p14="http://schemas.microsoft.com/office/powerpoint/2010/main" val="3266323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B88270-6A60-42C0-A286-513C7CFF4C64}"/>
              </a:ext>
            </a:extLst>
          </p:cNvPr>
          <p:cNvSpPr>
            <a:spLocks noGrp="1"/>
          </p:cNvSpPr>
          <p:nvPr>
            <p:ph type="title"/>
          </p:nvPr>
        </p:nvSpPr>
        <p:spPr/>
        <p:txBody>
          <a:bodyPr/>
          <a:lstStyle/>
          <a:p>
            <a:r>
              <a:rPr lang="en-US" dirty="0"/>
              <a:t>Accessions Suppressed</a:t>
            </a:r>
          </a:p>
        </p:txBody>
      </p:sp>
      <p:pic>
        <p:nvPicPr>
          <p:cNvPr id="2" name="Picture 1">
            <a:extLst>
              <a:ext uri="{FF2B5EF4-FFF2-40B4-BE49-F238E27FC236}">
                <a16:creationId xmlns:a16="http://schemas.microsoft.com/office/drawing/2014/main" id="{EC5D986F-734A-47F6-96CD-EE975C08A466}"/>
              </a:ext>
            </a:extLst>
          </p:cNvPr>
          <p:cNvPicPr>
            <a:picLocks noChangeAspect="1"/>
          </p:cNvPicPr>
          <p:nvPr/>
        </p:nvPicPr>
        <p:blipFill>
          <a:blip r:embed="rId3"/>
          <a:stretch>
            <a:fillRect/>
          </a:stretch>
        </p:blipFill>
        <p:spPr>
          <a:xfrm>
            <a:off x="538162" y="1417639"/>
            <a:ext cx="8067675" cy="4581525"/>
          </a:xfrm>
          <a:prstGeom prst="rect">
            <a:avLst/>
          </a:prstGeom>
        </p:spPr>
      </p:pic>
    </p:spTree>
    <p:extLst>
      <p:ext uri="{BB962C8B-B14F-4D97-AF65-F5344CB8AC3E}">
        <p14:creationId xmlns:p14="http://schemas.microsoft.com/office/powerpoint/2010/main" val="30819157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8589AC62-FC2E-4D41-B192-6F31A91BF1EC}"/>
              </a:ext>
            </a:extLst>
          </p:cNvPr>
          <p:cNvPicPr>
            <a:picLocks noChangeAspect="1"/>
          </p:cNvPicPr>
          <p:nvPr/>
        </p:nvPicPr>
        <p:blipFill>
          <a:blip r:embed="rId2"/>
          <a:stretch>
            <a:fillRect/>
          </a:stretch>
        </p:blipFill>
        <p:spPr>
          <a:xfrm>
            <a:off x="361362" y="833075"/>
            <a:ext cx="8421275" cy="5191850"/>
          </a:xfrm>
          <a:prstGeom prst="rect">
            <a:avLst/>
          </a:prstGeom>
        </p:spPr>
      </p:pic>
    </p:spTree>
    <p:extLst>
      <p:ext uri="{BB962C8B-B14F-4D97-AF65-F5344CB8AC3E}">
        <p14:creationId xmlns:p14="http://schemas.microsoft.com/office/powerpoint/2010/main" val="4275225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828C-E534-4923-8F9F-56FEED6F8F1E}"/>
              </a:ext>
            </a:extLst>
          </p:cNvPr>
          <p:cNvSpPr>
            <a:spLocks noGrp="1"/>
          </p:cNvSpPr>
          <p:nvPr>
            <p:ph type="title"/>
          </p:nvPr>
        </p:nvSpPr>
        <p:spPr/>
        <p:txBody>
          <a:bodyPr>
            <a:normAutofit fontScale="90000"/>
          </a:bodyPr>
          <a:lstStyle/>
          <a:p>
            <a:r>
              <a:rPr lang="en-US" dirty="0"/>
              <a:t>PUI Customizations:</a:t>
            </a:r>
            <a:br>
              <a:rPr lang="en-US" dirty="0"/>
            </a:br>
            <a:r>
              <a:rPr lang="en-US" dirty="0"/>
              <a:t>Add Your Logo</a:t>
            </a:r>
          </a:p>
        </p:txBody>
      </p:sp>
      <p:sp>
        <p:nvSpPr>
          <p:cNvPr id="3" name="Content Placeholder 2">
            <a:extLst>
              <a:ext uri="{FF2B5EF4-FFF2-40B4-BE49-F238E27FC236}">
                <a16:creationId xmlns:a16="http://schemas.microsoft.com/office/drawing/2014/main" id="{AEC26D4C-E336-46B5-B685-78AEF0AEEC25}"/>
              </a:ext>
            </a:extLst>
          </p:cNvPr>
          <p:cNvSpPr>
            <a:spLocks noGrp="1"/>
          </p:cNvSpPr>
          <p:nvPr>
            <p:ph idx="1"/>
          </p:nvPr>
        </p:nvSpPr>
        <p:spPr/>
        <p:txBody>
          <a:bodyPr>
            <a:normAutofit fontScale="85000" lnSpcReduction="20000"/>
          </a:bodyPr>
          <a:lstStyle/>
          <a:p>
            <a:pPr marL="0" indent="0">
              <a:buNone/>
            </a:pPr>
            <a:r>
              <a:rPr lang="en-US" dirty="0"/>
              <a:t>This is done on the backend</a:t>
            </a:r>
          </a:p>
          <a:p>
            <a:r>
              <a:rPr lang="en-US" dirty="0"/>
              <a:t>Navigate to /</a:t>
            </a:r>
            <a:r>
              <a:rPr lang="en-US" dirty="0" err="1"/>
              <a:t>archivesspace</a:t>
            </a:r>
            <a:r>
              <a:rPr lang="en-US" dirty="0"/>
              <a:t>/plugins/local/public, and create a new directory: /assets/images/</a:t>
            </a:r>
          </a:p>
          <a:p>
            <a:r>
              <a:rPr lang="en-US" dirty="0"/>
              <a:t>Save the logo file to /</a:t>
            </a:r>
            <a:r>
              <a:rPr lang="en-US" dirty="0" err="1"/>
              <a:t>archivesspace</a:t>
            </a:r>
            <a:r>
              <a:rPr lang="en-US" dirty="0"/>
              <a:t>/plugins/local/public/assets/images/</a:t>
            </a:r>
          </a:p>
          <a:p>
            <a:r>
              <a:rPr lang="en-US" dirty="0"/>
              <a:t> Change the config/</a:t>
            </a:r>
            <a:r>
              <a:rPr lang="en-US" dirty="0" err="1"/>
              <a:t>config.rb</a:t>
            </a:r>
            <a:r>
              <a:rPr lang="en-US" dirty="0"/>
              <a:t> file:</a:t>
            </a:r>
          </a:p>
          <a:p>
            <a:pPr lvl="1"/>
            <a:r>
              <a:rPr lang="en-US" dirty="0"/>
              <a:t>First make a back-up copy</a:t>
            </a:r>
          </a:p>
          <a:p>
            <a:pPr lvl="1"/>
            <a:r>
              <a:rPr lang="en-US" dirty="0"/>
              <a:t>#</a:t>
            </a:r>
            <a:r>
              <a:rPr lang="en-US" dirty="0" err="1"/>
              <a:t>AppConfig</a:t>
            </a:r>
            <a:r>
              <a:rPr lang="en-US" dirty="0"/>
              <a:t>[:</a:t>
            </a:r>
            <a:r>
              <a:rPr lang="en-US" dirty="0" err="1"/>
              <a:t>pui_branding_img</a:t>
            </a:r>
            <a:r>
              <a:rPr lang="en-US" dirty="0"/>
              <a:t>] = ‘/assets/images/logo.png’</a:t>
            </a:r>
          </a:p>
          <a:p>
            <a:pPr lvl="2"/>
            <a:r>
              <a:rPr lang="en-US" dirty="0"/>
              <a:t>Remove the # to uncomment out the line of code</a:t>
            </a:r>
          </a:p>
          <a:p>
            <a:pPr lvl="2"/>
            <a:r>
              <a:rPr lang="en-US" dirty="0"/>
              <a:t>Substitute “logo.png” with the name of the logo file you added</a:t>
            </a:r>
          </a:p>
          <a:p>
            <a:r>
              <a:rPr lang="en-US" dirty="0"/>
              <a:t>Restart ArchivesSpace</a:t>
            </a:r>
          </a:p>
        </p:txBody>
      </p:sp>
    </p:spTree>
    <p:extLst>
      <p:ext uri="{BB962C8B-B14F-4D97-AF65-F5344CB8AC3E}">
        <p14:creationId xmlns:p14="http://schemas.microsoft.com/office/powerpoint/2010/main" val="1349322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E2CCE-B8DD-4DD5-A2B1-BAB88C63CC30}"/>
              </a:ext>
            </a:extLst>
          </p:cNvPr>
          <p:cNvPicPr>
            <a:picLocks noChangeAspect="1"/>
          </p:cNvPicPr>
          <p:nvPr/>
        </p:nvPicPr>
        <p:blipFill>
          <a:blip r:embed="rId2"/>
          <a:stretch>
            <a:fillRect/>
          </a:stretch>
        </p:blipFill>
        <p:spPr>
          <a:xfrm>
            <a:off x="0" y="202296"/>
            <a:ext cx="7953375" cy="1895475"/>
          </a:xfrm>
          <a:prstGeom prst="rect">
            <a:avLst/>
          </a:prstGeom>
        </p:spPr>
      </p:pic>
      <p:pic>
        <p:nvPicPr>
          <p:cNvPr id="2" name="Picture 1">
            <a:extLst>
              <a:ext uri="{FF2B5EF4-FFF2-40B4-BE49-F238E27FC236}">
                <a16:creationId xmlns:a16="http://schemas.microsoft.com/office/drawing/2014/main" id="{73F4FCC0-7744-481B-9CD7-C72C5AB7DDB0}"/>
              </a:ext>
            </a:extLst>
          </p:cNvPr>
          <p:cNvPicPr>
            <a:picLocks noChangeAspect="1"/>
          </p:cNvPicPr>
          <p:nvPr/>
        </p:nvPicPr>
        <p:blipFill>
          <a:blip r:embed="rId3"/>
          <a:stretch>
            <a:fillRect/>
          </a:stretch>
        </p:blipFill>
        <p:spPr>
          <a:xfrm>
            <a:off x="904875" y="1524000"/>
            <a:ext cx="8239125" cy="5334000"/>
          </a:xfrm>
          <a:prstGeom prst="rect">
            <a:avLst/>
          </a:prstGeom>
        </p:spPr>
      </p:pic>
      <p:cxnSp>
        <p:nvCxnSpPr>
          <p:cNvPr id="5" name="Straight Arrow Connector 4">
            <a:extLst>
              <a:ext uri="{FF2B5EF4-FFF2-40B4-BE49-F238E27FC236}">
                <a16:creationId xmlns:a16="http://schemas.microsoft.com/office/drawing/2014/main" id="{E6A76DE2-A8E4-4061-AF3D-514C53991869}"/>
              </a:ext>
            </a:extLst>
          </p:cNvPr>
          <p:cNvCxnSpPr/>
          <p:nvPr/>
        </p:nvCxnSpPr>
        <p:spPr>
          <a:xfrm>
            <a:off x="2264898" y="1308295"/>
            <a:ext cx="956604" cy="37420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02925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08E43-DAF0-4A32-9640-615C3BFDF1D3}"/>
              </a:ext>
            </a:extLst>
          </p:cNvPr>
          <p:cNvSpPr>
            <a:spLocks noGrp="1"/>
          </p:cNvSpPr>
          <p:nvPr>
            <p:ph type="title"/>
          </p:nvPr>
        </p:nvSpPr>
        <p:spPr/>
        <p:txBody>
          <a:bodyPr>
            <a:normAutofit fontScale="90000"/>
          </a:bodyPr>
          <a:lstStyle/>
          <a:p>
            <a:r>
              <a:rPr lang="en-US" dirty="0"/>
              <a:t>PUI Customizations: </a:t>
            </a:r>
            <a:br>
              <a:rPr lang="en-US" dirty="0"/>
            </a:br>
            <a:r>
              <a:rPr lang="en-US" dirty="0"/>
              <a:t>Edit the Welcome Page</a:t>
            </a:r>
          </a:p>
        </p:txBody>
      </p:sp>
      <p:sp>
        <p:nvSpPr>
          <p:cNvPr id="3" name="Content Placeholder 2">
            <a:extLst>
              <a:ext uri="{FF2B5EF4-FFF2-40B4-BE49-F238E27FC236}">
                <a16:creationId xmlns:a16="http://schemas.microsoft.com/office/drawing/2014/main" id="{2D616887-4B5B-471E-AC51-BE59E1A3B88E}"/>
              </a:ext>
            </a:extLst>
          </p:cNvPr>
          <p:cNvSpPr>
            <a:spLocks noGrp="1"/>
          </p:cNvSpPr>
          <p:nvPr>
            <p:ph idx="1"/>
          </p:nvPr>
        </p:nvSpPr>
        <p:spPr/>
        <p:txBody>
          <a:bodyPr>
            <a:normAutofit/>
          </a:bodyPr>
          <a:lstStyle/>
          <a:p>
            <a:pPr marL="0" indent="0">
              <a:buNone/>
            </a:pPr>
            <a:r>
              <a:rPr lang="en-US" dirty="0"/>
              <a:t>These changes are made on the backend</a:t>
            </a:r>
          </a:p>
          <a:p>
            <a:r>
              <a:rPr lang="en-US" dirty="0"/>
              <a:t>Navigate to /</a:t>
            </a:r>
            <a:r>
              <a:rPr lang="en-US" dirty="0" err="1"/>
              <a:t>archivesspace</a:t>
            </a:r>
            <a:r>
              <a:rPr lang="en-US" dirty="0"/>
              <a:t>/locales/public/</a:t>
            </a:r>
            <a:r>
              <a:rPr lang="en-US" dirty="0" err="1"/>
              <a:t>en.yml</a:t>
            </a:r>
            <a:endParaRPr lang="en-US" dirty="0"/>
          </a:p>
          <a:p>
            <a:r>
              <a:rPr lang="en-US" dirty="0"/>
              <a:t>Make a backup copy</a:t>
            </a:r>
          </a:p>
          <a:p>
            <a:r>
              <a:rPr lang="en-US" dirty="0"/>
              <a:t>See next two slides for possible changes</a:t>
            </a:r>
          </a:p>
          <a:p>
            <a:r>
              <a:rPr lang="en-US" dirty="0"/>
              <a:t>Make changes and save</a:t>
            </a:r>
            <a:endParaRPr lang="en-US" b="1" dirty="0"/>
          </a:p>
          <a:p>
            <a:r>
              <a:rPr lang="en-US" dirty="0"/>
              <a:t>Restart ArchivesSpace</a:t>
            </a:r>
          </a:p>
          <a:p>
            <a:endParaRPr lang="en-US" dirty="0"/>
          </a:p>
        </p:txBody>
      </p:sp>
    </p:spTree>
    <p:extLst>
      <p:ext uri="{BB962C8B-B14F-4D97-AF65-F5344CB8AC3E}">
        <p14:creationId xmlns:p14="http://schemas.microsoft.com/office/powerpoint/2010/main" val="2752655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2A6CB3-CE34-4AAA-AA44-BA4255E00352}"/>
              </a:ext>
            </a:extLst>
          </p:cNvPr>
          <p:cNvPicPr>
            <a:picLocks noChangeAspect="1"/>
          </p:cNvPicPr>
          <p:nvPr/>
        </p:nvPicPr>
        <p:blipFill>
          <a:blip r:embed="rId2"/>
          <a:stretch>
            <a:fillRect/>
          </a:stretch>
        </p:blipFill>
        <p:spPr>
          <a:xfrm>
            <a:off x="0" y="482293"/>
            <a:ext cx="9144000" cy="5893414"/>
          </a:xfrm>
          <a:prstGeom prst="rect">
            <a:avLst/>
          </a:prstGeom>
        </p:spPr>
      </p:pic>
      <p:sp>
        <p:nvSpPr>
          <p:cNvPr id="3" name="Rectangle 2">
            <a:extLst>
              <a:ext uri="{FF2B5EF4-FFF2-40B4-BE49-F238E27FC236}">
                <a16:creationId xmlns:a16="http://schemas.microsoft.com/office/drawing/2014/main" id="{182E2B55-D8F4-4988-A5C7-F9E53FBF8287}"/>
              </a:ext>
            </a:extLst>
          </p:cNvPr>
          <p:cNvSpPr/>
          <p:nvPr/>
        </p:nvSpPr>
        <p:spPr>
          <a:xfrm>
            <a:off x="165100" y="4330700"/>
            <a:ext cx="7734300" cy="1828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034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8A2F63-0D5A-4947-8465-64D28867710F}"/>
              </a:ext>
            </a:extLst>
          </p:cNvPr>
          <p:cNvPicPr>
            <a:picLocks noChangeAspect="1"/>
          </p:cNvPicPr>
          <p:nvPr/>
        </p:nvPicPr>
        <p:blipFill>
          <a:blip r:embed="rId2"/>
          <a:stretch>
            <a:fillRect/>
          </a:stretch>
        </p:blipFill>
        <p:spPr>
          <a:xfrm>
            <a:off x="0" y="0"/>
            <a:ext cx="9144000" cy="4169664"/>
          </a:xfrm>
          <a:prstGeom prst="rect">
            <a:avLst/>
          </a:prstGeom>
        </p:spPr>
      </p:pic>
      <p:pic>
        <p:nvPicPr>
          <p:cNvPr id="3" name="Picture 2">
            <a:extLst>
              <a:ext uri="{FF2B5EF4-FFF2-40B4-BE49-F238E27FC236}">
                <a16:creationId xmlns:a16="http://schemas.microsoft.com/office/drawing/2014/main" id="{7DF19597-953F-49B0-AFB5-BC2FE090DF32}"/>
              </a:ext>
            </a:extLst>
          </p:cNvPr>
          <p:cNvPicPr>
            <a:picLocks noChangeAspect="1"/>
          </p:cNvPicPr>
          <p:nvPr/>
        </p:nvPicPr>
        <p:blipFill>
          <a:blip r:embed="rId3"/>
          <a:stretch>
            <a:fillRect/>
          </a:stretch>
        </p:blipFill>
        <p:spPr>
          <a:xfrm>
            <a:off x="3671668" y="3426700"/>
            <a:ext cx="5472332" cy="3431300"/>
          </a:xfrm>
          <a:prstGeom prst="rect">
            <a:avLst/>
          </a:prstGeom>
        </p:spPr>
      </p:pic>
    </p:spTree>
    <p:extLst>
      <p:ext uri="{BB962C8B-B14F-4D97-AF65-F5344CB8AC3E}">
        <p14:creationId xmlns:p14="http://schemas.microsoft.com/office/powerpoint/2010/main" val="6088043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828C-E534-4923-8F9F-56FEED6F8F1E}"/>
              </a:ext>
            </a:extLst>
          </p:cNvPr>
          <p:cNvSpPr>
            <a:spLocks noGrp="1"/>
          </p:cNvSpPr>
          <p:nvPr>
            <p:ph type="title"/>
          </p:nvPr>
        </p:nvSpPr>
        <p:spPr>
          <a:xfrm>
            <a:off x="457200" y="491208"/>
            <a:ext cx="8229600" cy="1143000"/>
          </a:xfrm>
        </p:spPr>
        <p:txBody>
          <a:bodyPr>
            <a:normAutofit fontScale="90000"/>
          </a:bodyPr>
          <a:lstStyle/>
          <a:p>
            <a:r>
              <a:rPr lang="en-US" dirty="0"/>
              <a:t>PUI Customizations:</a:t>
            </a:r>
            <a:br>
              <a:rPr lang="en-US" dirty="0"/>
            </a:br>
            <a:r>
              <a:rPr lang="en-US" dirty="0"/>
              <a:t>Patron Browsing</a:t>
            </a:r>
            <a:br>
              <a:rPr lang="en-US" dirty="0"/>
            </a:br>
            <a:endParaRPr lang="en-US" dirty="0"/>
          </a:p>
        </p:txBody>
      </p:sp>
      <p:sp>
        <p:nvSpPr>
          <p:cNvPr id="3" name="Content Placeholder 2">
            <a:extLst>
              <a:ext uri="{FF2B5EF4-FFF2-40B4-BE49-F238E27FC236}">
                <a16:creationId xmlns:a16="http://schemas.microsoft.com/office/drawing/2014/main" id="{AEC26D4C-E336-46B5-B685-78AEF0AEEC25}"/>
              </a:ext>
            </a:extLst>
          </p:cNvPr>
          <p:cNvSpPr>
            <a:spLocks noGrp="1"/>
          </p:cNvSpPr>
          <p:nvPr>
            <p:ph idx="1"/>
          </p:nvPr>
        </p:nvSpPr>
        <p:spPr/>
        <p:txBody>
          <a:bodyPr>
            <a:normAutofit/>
          </a:bodyPr>
          <a:lstStyle/>
          <a:p>
            <a:r>
              <a:rPr lang="en-US" dirty="0"/>
              <a:t>How to change the number of search results on the PUI (this is done on the backend)</a:t>
            </a:r>
          </a:p>
          <a:p>
            <a:r>
              <a:rPr lang="en-US" dirty="0"/>
              <a:t>Change the /config/</a:t>
            </a:r>
            <a:r>
              <a:rPr lang="en-US" dirty="0" err="1"/>
              <a:t>config.rb</a:t>
            </a:r>
            <a:r>
              <a:rPr lang="en-US" dirty="0"/>
              <a:t> file:</a:t>
            </a:r>
          </a:p>
          <a:p>
            <a:pPr lvl="1"/>
            <a:r>
              <a:rPr lang="en-US" dirty="0"/>
              <a:t>First make a back-up copy</a:t>
            </a:r>
          </a:p>
          <a:p>
            <a:pPr lvl="1"/>
            <a:r>
              <a:rPr lang="en-US" dirty="0"/>
              <a:t>#</a:t>
            </a:r>
            <a:r>
              <a:rPr lang="en-US" dirty="0" err="1"/>
              <a:t>AppConfig</a:t>
            </a:r>
            <a:r>
              <a:rPr lang="en-US" dirty="0"/>
              <a:t>[:</a:t>
            </a:r>
            <a:r>
              <a:rPr lang="en-US" dirty="0" err="1"/>
              <a:t>pui_search_results_page_size</a:t>
            </a:r>
            <a:r>
              <a:rPr lang="en-US" dirty="0"/>
              <a:t>] = 10</a:t>
            </a:r>
          </a:p>
          <a:p>
            <a:pPr lvl="2"/>
            <a:r>
              <a:rPr lang="en-US" dirty="0"/>
              <a:t>Remove the # to uncomment out the line of code</a:t>
            </a:r>
          </a:p>
          <a:p>
            <a:pPr lvl="2"/>
            <a:r>
              <a:rPr lang="en-US" dirty="0"/>
              <a:t>Change ’10’ to the desired number</a:t>
            </a:r>
          </a:p>
          <a:p>
            <a:r>
              <a:rPr lang="en-US" dirty="0"/>
              <a:t>Restart </a:t>
            </a:r>
            <a:r>
              <a:rPr lang="en-US" dirty="0" err="1"/>
              <a:t>archivesspace</a:t>
            </a:r>
            <a:endParaRPr lang="en-US" dirty="0"/>
          </a:p>
        </p:txBody>
      </p:sp>
    </p:spTree>
    <p:extLst>
      <p:ext uri="{BB962C8B-B14F-4D97-AF65-F5344CB8AC3E}">
        <p14:creationId xmlns:p14="http://schemas.microsoft.com/office/powerpoint/2010/main" val="236732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3AA99-5C9E-47B0-9CFC-AD9A7A54E557}"/>
              </a:ext>
            </a:extLst>
          </p:cNvPr>
          <p:cNvSpPr>
            <a:spLocks noGrp="1"/>
          </p:cNvSpPr>
          <p:nvPr>
            <p:ph type="title"/>
          </p:nvPr>
        </p:nvSpPr>
        <p:spPr/>
        <p:txBody>
          <a:bodyPr>
            <a:normAutofit fontScale="90000"/>
          </a:bodyPr>
          <a:lstStyle/>
          <a:p>
            <a:r>
              <a:rPr lang="en-US" dirty="0"/>
              <a:t>Administrator Configurations:</a:t>
            </a:r>
            <a:br>
              <a:rPr lang="en-US" dirty="0"/>
            </a:br>
            <a:r>
              <a:rPr lang="en-US" dirty="0"/>
              <a:t>Repository Records</a:t>
            </a:r>
          </a:p>
        </p:txBody>
      </p:sp>
      <p:sp>
        <p:nvSpPr>
          <p:cNvPr id="3" name="Content Placeholder 2">
            <a:extLst>
              <a:ext uri="{FF2B5EF4-FFF2-40B4-BE49-F238E27FC236}">
                <a16:creationId xmlns:a16="http://schemas.microsoft.com/office/drawing/2014/main" id="{EB1D0F17-25C9-4426-BD47-7B574ABA7843}"/>
              </a:ext>
            </a:extLst>
          </p:cNvPr>
          <p:cNvSpPr>
            <a:spLocks noGrp="1"/>
          </p:cNvSpPr>
          <p:nvPr>
            <p:ph idx="1"/>
          </p:nvPr>
        </p:nvSpPr>
        <p:spPr/>
        <p:txBody>
          <a:bodyPr>
            <a:normAutofit fontScale="92500" lnSpcReduction="10000"/>
          </a:bodyPr>
          <a:lstStyle/>
          <a:p>
            <a:r>
              <a:rPr lang="en-US" dirty="0"/>
              <a:t>Required: Set up at least one repository record</a:t>
            </a:r>
          </a:p>
          <a:p>
            <a:pPr lvl="1"/>
            <a:r>
              <a:rPr lang="en-US" dirty="0"/>
              <a:t>This record provides contact info for your finding aids, and can be managed from one place</a:t>
            </a:r>
          </a:p>
          <a:p>
            <a:pPr lvl="1"/>
            <a:r>
              <a:rPr lang="en-US" dirty="0"/>
              <a:t>Make sure all required fields are filled out, including locally-required fields for EAD contributions elsewhere</a:t>
            </a:r>
          </a:p>
          <a:p>
            <a:r>
              <a:rPr lang="en-US" dirty="0"/>
              <a:t>Note:</a:t>
            </a:r>
          </a:p>
          <a:p>
            <a:pPr lvl="1"/>
            <a:r>
              <a:rPr lang="en-US" dirty="0"/>
              <a:t>The </a:t>
            </a:r>
            <a:r>
              <a:rPr lang="en-US" b="1" dirty="0"/>
              <a:t>Publish</a:t>
            </a:r>
            <a:r>
              <a:rPr lang="en-US" dirty="0"/>
              <a:t> button (will not affect subjects and published agents)</a:t>
            </a:r>
          </a:p>
          <a:p>
            <a:pPr lvl="1"/>
            <a:r>
              <a:rPr lang="en-US" dirty="0"/>
              <a:t>The </a:t>
            </a:r>
            <a:r>
              <a:rPr lang="en-US" b="1" dirty="0"/>
              <a:t>Branding Image URL </a:t>
            </a:r>
            <a:r>
              <a:rPr lang="en-US" dirty="0"/>
              <a:t>will add your logo to finding aid PDFs that are printed from the </a:t>
            </a:r>
            <a:r>
              <a:rPr lang="en-US" b="1" dirty="0"/>
              <a:t>staff </a:t>
            </a:r>
            <a:r>
              <a:rPr lang="en-US" dirty="0"/>
              <a:t>side</a:t>
            </a:r>
          </a:p>
        </p:txBody>
      </p:sp>
    </p:spTree>
    <p:extLst>
      <p:ext uri="{BB962C8B-B14F-4D97-AF65-F5344CB8AC3E}">
        <p14:creationId xmlns:p14="http://schemas.microsoft.com/office/powerpoint/2010/main" val="32261095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84DCBF-07CE-45E2-844C-B88AC7183CDD}"/>
              </a:ext>
            </a:extLst>
          </p:cNvPr>
          <p:cNvPicPr>
            <a:picLocks noChangeAspect="1"/>
          </p:cNvPicPr>
          <p:nvPr/>
        </p:nvPicPr>
        <p:blipFill>
          <a:blip r:embed="rId2"/>
          <a:stretch>
            <a:fillRect/>
          </a:stretch>
        </p:blipFill>
        <p:spPr>
          <a:xfrm>
            <a:off x="61912" y="295275"/>
            <a:ext cx="9020175" cy="6267450"/>
          </a:xfrm>
          <a:prstGeom prst="rect">
            <a:avLst/>
          </a:prstGeom>
        </p:spPr>
      </p:pic>
      <p:pic>
        <p:nvPicPr>
          <p:cNvPr id="3" name="Picture 2">
            <a:extLst>
              <a:ext uri="{FF2B5EF4-FFF2-40B4-BE49-F238E27FC236}">
                <a16:creationId xmlns:a16="http://schemas.microsoft.com/office/drawing/2014/main" id="{37CE9098-E93F-4803-B766-79FC6E539450}"/>
              </a:ext>
            </a:extLst>
          </p:cNvPr>
          <p:cNvPicPr>
            <a:picLocks noChangeAspect="1"/>
          </p:cNvPicPr>
          <p:nvPr/>
        </p:nvPicPr>
        <p:blipFill>
          <a:blip r:embed="rId3"/>
          <a:stretch>
            <a:fillRect/>
          </a:stretch>
        </p:blipFill>
        <p:spPr>
          <a:xfrm>
            <a:off x="3565646" y="1385887"/>
            <a:ext cx="5248275" cy="1362075"/>
          </a:xfrm>
          <a:prstGeom prst="rect">
            <a:avLst/>
          </a:prstGeom>
        </p:spPr>
      </p:pic>
      <p:cxnSp>
        <p:nvCxnSpPr>
          <p:cNvPr id="5" name="Straight Arrow Connector 4">
            <a:extLst>
              <a:ext uri="{FF2B5EF4-FFF2-40B4-BE49-F238E27FC236}">
                <a16:creationId xmlns:a16="http://schemas.microsoft.com/office/drawing/2014/main" id="{F6DC507E-BCF7-41F2-9CF4-2F986E09228A}"/>
              </a:ext>
            </a:extLst>
          </p:cNvPr>
          <p:cNvCxnSpPr/>
          <p:nvPr/>
        </p:nvCxnSpPr>
        <p:spPr>
          <a:xfrm flipV="1">
            <a:off x="3080825" y="2747962"/>
            <a:ext cx="1209821" cy="178183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47582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E926-7B1A-4C0B-89AC-49B4C1DAFFD4}"/>
              </a:ext>
            </a:extLst>
          </p:cNvPr>
          <p:cNvSpPr>
            <a:spLocks noGrp="1"/>
          </p:cNvSpPr>
          <p:nvPr>
            <p:ph type="title"/>
          </p:nvPr>
        </p:nvSpPr>
        <p:spPr>
          <a:xfrm>
            <a:off x="722313" y="3044826"/>
            <a:ext cx="7772400" cy="1362075"/>
          </a:xfrm>
        </p:spPr>
        <p:txBody>
          <a:bodyPr/>
          <a:lstStyle/>
          <a:p>
            <a:r>
              <a:rPr lang="en-US" dirty="0"/>
              <a:t>Additional backend configurations</a:t>
            </a:r>
          </a:p>
        </p:txBody>
      </p:sp>
    </p:spTree>
    <p:extLst>
      <p:ext uri="{BB962C8B-B14F-4D97-AF65-F5344CB8AC3E}">
        <p14:creationId xmlns:p14="http://schemas.microsoft.com/office/powerpoint/2010/main" val="32426185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828C-E534-4923-8F9F-56FEED6F8F1E}"/>
              </a:ext>
            </a:extLst>
          </p:cNvPr>
          <p:cNvSpPr>
            <a:spLocks noGrp="1"/>
          </p:cNvSpPr>
          <p:nvPr>
            <p:ph type="title"/>
          </p:nvPr>
        </p:nvSpPr>
        <p:spPr>
          <a:xfrm>
            <a:off x="457200" y="491208"/>
            <a:ext cx="8229600" cy="1143000"/>
          </a:xfrm>
        </p:spPr>
        <p:txBody>
          <a:bodyPr>
            <a:normAutofit fontScale="90000"/>
          </a:bodyPr>
          <a:lstStyle/>
          <a:p>
            <a:r>
              <a:rPr lang="en-US" dirty="0"/>
              <a:t>IMPORTANT!</a:t>
            </a:r>
            <a:br>
              <a:rPr lang="en-US" dirty="0"/>
            </a:br>
            <a:endParaRPr lang="en-US" dirty="0"/>
          </a:p>
        </p:txBody>
      </p:sp>
      <p:sp>
        <p:nvSpPr>
          <p:cNvPr id="3" name="Content Placeholder 2">
            <a:extLst>
              <a:ext uri="{FF2B5EF4-FFF2-40B4-BE49-F238E27FC236}">
                <a16:creationId xmlns:a16="http://schemas.microsoft.com/office/drawing/2014/main" id="{AEC26D4C-E336-46B5-B685-78AEF0AEEC25}"/>
              </a:ext>
            </a:extLst>
          </p:cNvPr>
          <p:cNvSpPr>
            <a:spLocks noGrp="1"/>
          </p:cNvSpPr>
          <p:nvPr>
            <p:ph idx="1"/>
          </p:nvPr>
        </p:nvSpPr>
        <p:spPr/>
        <p:txBody>
          <a:bodyPr>
            <a:normAutofit/>
          </a:bodyPr>
          <a:lstStyle/>
          <a:p>
            <a:r>
              <a:rPr lang="en-US" dirty="0"/>
              <a:t>Keep careful track of any changes that you make to the server files</a:t>
            </a:r>
          </a:p>
          <a:p>
            <a:r>
              <a:rPr lang="en-US" dirty="0"/>
              <a:t>You will need to make the same changes when you update to a new version</a:t>
            </a:r>
          </a:p>
        </p:txBody>
      </p:sp>
    </p:spTree>
    <p:extLst>
      <p:ext uri="{BB962C8B-B14F-4D97-AF65-F5344CB8AC3E}">
        <p14:creationId xmlns:p14="http://schemas.microsoft.com/office/powerpoint/2010/main" val="15347394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0629-07E4-4331-A57C-498164B1EEA2}"/>
              </a:ext>
            </a:extLst>
          </p:cNvPr>
          <p:cNvSpPr>
            <a:spLocks noGrp="1"/>
          </p:cNvSpPr>
          <p:nvPr>
            <p:ph type="title"/>
          </p:nvPr>
        </p:nvSpPr>
        <p:spPr/>
        <p:txBody>
          <a:bodyPr>
            <a:normAutofit fontScale="90000"/>
          </a:bodyPr>
          <a:lstStyle/>
          <a:p>
            <a:r>
              <a:rPr lang="en-US" dirty="0"/>
              <a:t>Additional Backend Configurations:</a:t>
            </a:r>
            <a:br>
              <a:rPr lang="en-US" dirty="0"/>
            </a:br>
            <a:r>
              <a:rPr lang="en-US" dirty="0"/>
              <a:t>API</a:t>
            </a:r>
          </a:p>
        </p:txBody>
      </p:sp>
      <p:sp>
        <p:nvSpPr>
          <p:cNvPr id="3" name="Content Placeholder 2">
            <a:extLst>
              <a:ext uri="{FF2B5EF4-FFF2-40B4-BE49-F238E27FC236}">
                <a16:creationId xmlns:a16="http://schemas.microsoft.com/office/drawing/2014/main" id="{556BC835-8709-43F8-ACA4-5592CEA328F8}"/>
              </a:ext>
            </a:extLst>
          </p:cNvPr>
          <p:cNvSpPr>
            <a:spLocks noGrp="1"/>
          </p:cNvSpPr>
          <p:nvPr>
            <p:ph idx="1"/>
          </p:nvPr>
        </p:nvSpPr>
        <p:spPr/>
        <p:txBody>
          <a:bodyPr>
            <a:normAutofit fontScale="85000" lnSpcReduction="20000"/>
          </a:bodyPr>
          <a:lstStyle/>
          <a:p>
            <a:r>
              <a:rPr lang="en-US" dirty="0"/>
              <a:t>The ArchivesSpace API (Application Programming Interface) Service allows you to interact directly with your ArchivesSpace data</a:t>
            </a:r>
          </a:p>
          <a:p>
            <a:pPr lvl="1"/>
            <a:r>
              <a:rPr lang="en-US" dirty="0"/>
              <a:t>Clean up data</a:t>
            </a:r>
          </a:p>
          <a:p>
            <a:pPr lvl="1"/>
            <a:r>
              <a:rPr lang="en-US" dirty="0"/>
              <a:t>Make bulks changes</a:t>
            </a:r>
          </a:p>
          <a:p>
            <a:pPr lvl="1"/>
            <a:r>
              <a:rPr lang="en-US" dirty="0"/>
              <a:t>Export data for other uses or reporting</a:t>
            </a:r>
          </a:p>
          <a:p>
            <a:r>
              <a:rPr lang="en-US" dirty="0"/>
              <a:t>How to enable and use the API: </a:t>
            </a:r>
          </a:p>
          <a:p>
            <a:pPr lvl="1"/>
            <a:r>
              <a:rPr lang="en-US" dirty="0">
                <a:hlinkClick r:id="rId3"/>
              </a:rPr>
              <a:t>https://archivesspace.github.io/archivesspace/api/#introduction</a:t>
            </a:r>
            <a:r>
              <a:rPr lang="en-US" dirty="0"/>
              <a:t> </a:t>
            </a:r>
          </a:p>
          <a:p>
            <a:r>
              <a:rPr lang="en-US" dirty="0"/>
              <a:t>API and scripting resources for ArchivesSpace: </a:t>
            </a:r>
          </a:p>
          <a:p>
            <a:pPr lvl="1"/>
            <a:r>
              <a:rPr lang="en-US" dirty="0">
                <a:hlinkClick r:id="rId4"/>
              </a:rPr>
              <a:t>https://github.com/archivesspace/awesome-archivesspace#apis-and-scripts</a:t>
            </a:r>
            <a:r>
              <a:rPr lang="en-US" dirty="0"/>
              <a:t> </a:t>
            </a:r>
          </a:p>
        </p:txBody>
      </p:sp>
    </p:spTree>
    <p:extLst>
      <p:ext uri="{BB962C8B-B14F-4D97-AF65-F5344CB8AC3E}">
        <p14:creationId xmlns:p14="http://schemas.microsoft.com/office/powerpoint/2010/main" val="3404639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828C-E534-4923-8F9F-56FEED6F8F1E}"/>
              </a:ext>
            </a:extLst>
          </p:cNvPr>
          <p:cNvSpPr>
            <a:spLocks noGrp="1"/>
          </p:cNvSpPr>
          <p:nvPr>
            <p:ph type="title"/>
          </p:nvPr>
        </p:nvSpPr>
        <p:spPr/>
        <p:txBody>
          <a:bodyPr>
            <a:normAutofit fontScale="90000"/>
          </a:bodyPr>
          <a:lstStyle/>
          <a:p>
            <a:r>
              <a:rPr lang="en-US" dirty="0"/>
              <a:t>Additional Backend Configurations:</a:t>
            </a:r>
            <a:br>
              <a:rPr lang="en-US" dirty="0"/>
            </a:br>
            <a:r>
              <a:rPr lang="en-US" dirty="0"/>
              <a:t>OAI-PMH</a:t>
            </a:r>
          </a:p>
        </p:txBody>
      </p:sp>
      <p:sp>
        <p:nvSpPr>
          <p:cNvPr id="3" name="Content Placeholder 2">
            <a:extLst>
              <a:ext uri="{FF2B5EF4-FFF2-40B4-BE49-F238E27FC236}">
                <a16:creationId xmlns:a16="http://schemas.microsoft.com/office/drawing/2014/main" id="{AEC26D4C-E336-46B5-B685-78AEF0AEEC25}"/>
              </a:ext>
            </a:extLst>
          </p:cNvPr>
          <p:cNvSpPr>
            <a:spLocks noGrp="1"/>
          </p:cNvSpPr>
          <p:nvPr>
            <p:ph idx="1"/>
          </p:nvPr>
        </p:nvSpPr>
        <p:spPr>
          <a:xfrm>
            <a:off x="457200" y="1860884"/>
            <a:ext cx="8229600" cy="4265280"/>
          </a:xfrm>
        </p:spPr>
        <p:txBody>
          <a:bodyPr>
            <a:normAutofit/>
          </a:bodyPr>
          <a:lstStyle/>
          <a:p>
            <a:r>
              <a:rPr lang="en-US" dirty="0"/>
              <a:t>OAI-PMH = Open Archives Initiative Protocol for Metadata Harvesting</a:t>
            </a:r>
          </a:p>
          <a:p>
            <a:pPr lvl="1"/>
            <a:r>
              <a:rPr lang="en-US" dirty="0"/>
              <a:t>Make your published ArchivesSpace data available to other systems, such as to make your records discoverable in your ILS</a:t>
            </a:r>
          </a:p>
        </p:txBody>
      </p:sp>
    </p:spTree>
    <p:extLst>
      <p:ext uri="{BB962C8B-B14F-4D97-AF65-F5344CB8AC3E}">
        <p14:creationId xmlns:p14="http://schemas.microsoft.com/office/powerpoint/2010/main" val="5736574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828C-E534-4923-8F9F-56FEED6F8F1E}"/>
              </a:ext>
            </a:extLst>
          </p:cNvPr>
          <p:cNvSpPr>
            <a:spLocks noGrp="1"/>
          </p:cNvSpPr>
          <p:nvPr>
            <p:ph type="title"/>
          </p:nvPr>
        </p:nvSpPr>
        <p:spPr/>
        <p:txBody>
          <a:bodyPr>
            <a:normAutofit fontScale="90000"/>
          </a:bodyPr>
          <a:lstStyle/>
          <a:p>
            <a:r>
              <a:rPr lang="en-US" dirty="0"/>
              <a:t>Additional Backend Configurations:</a:t>
            </a:r>
            <a:br>
              <a:rPr lang="en-US" dirty="0"/>
            </a:br>
            <a:r>
              <a:rPr lang="en-US" dirty="0"/>
              <a:t>OAI-PMH (cont.)</a:t>
            </a:r>
          </a:p>
        </p:txBody>
      </p:sp>
      <p:sp>
        <p:nvSpPr>
          <p:cNvPr id="3" name="Content Placeholder 2">
            <a:extLst>
              <a:ext uri="{FF2B5EF4-FFF2-40B4-BE49-F238E27FC236}">
                <a16:creationId xmlns:a16="http://schemas.microsoft.com/office/drawing/2014/main" id="{AEC26D4C-E336-46B5-B685-78AEF0AEEC25}"/>
              </a:ext>
            </a:extLst>
          </p:cNvPr>
          <p:cNvSpPr>
            <a:spLocks noGrp="1"/>
          </p:cNvSpPr>
          <p:nvPr>
            <p:ph idx="1"/>
          </p:nvPr>
        </p:nvSpPr>
        <p:spPr/>
        <p:txBody>
          <a:bodyPr>
            <a:normAutofit lnSpcReduction="10000"/>
          </a:bodyPr>
          <a:lstStyle/>
          <a:p>
            <a:r>
              <a:rPr lang="en-US" dirty="0"/>
              <a:t>How to enable OAI-PMH on the </a:t>
            </a:r>
            <a:r>
              <a:rPr lang="en-US" b="1" dirty="0"/>
              <a:t>backend</a:t>
            </a:r>
            <a:r>
              <a:rPr lang="en-US" dirty="0"/>
              <a:t>: </a:t>
            </a:r>
          </a:p>
          <a:p>
            <a:pPr lvl="1"/>
            <a:r>
              <a:rPr lang="en-US" dirty="0">
                <a:hlinkClick r:id="rId3"/>
              </a:rPr>
              <a:t>https://archivesspace.github.io/archivesspace/user/oai-pmh-interface/</a:t>
            </a:r>
            <a:r>
              <a:rPr lang="en-US" dirty="0"/>
              <a:t> </a:t>
            </a:r>
          </a:p>
          <a:p>
            <a:r>
              <a:rPr lang="en-US" dirty="0"/>
              <a:t>In the staff user interface, configure </a:t>
            </a:r>
            <a:r>
              <a:rPr lang="en-US" b="1" dirty="0"/>
              <a:t>System – Manage OAI-PMH Settings</a:t>
            </a:r>
          </a:p>
          <a:p>
            <a:r>
              <a:rPr lang="en-US" dirty="0"/>
              <a:t>Choose what will be harvested in each repository – </a:t>
            </a:r>
            <a:r>
              <a:rPr lang="en-US" b="1" dirty="0"/>
              <a:t>System – Manage Repositories</a:t>
            </a:r>
          </a:p>
          <a:p>
            <a:r>
              <a:rPr lang="en-US" dirty="0"/>
              <a:t>You’ll need to reach out to the vendor(s) who will be harvesting</a:t>
            </a:r>
          </a:p>
        </p:txBody>
      </p:sp>
    </p:spTree>
    <p:extLst>
      <p:ext uri="{BB962C8B-B14F-4D97-AF65-F5344CB8AC3E}">
        <p14:creationId xmlns:p14="http://schemas.microsoft.com/office/powerpoint/2010/main" val="421373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828C-E534-4923-8F9F-56FEED6F8F1E}"/>
              </a:ext>
            </a:extLst>
          </p:cNvPr>
          <p:cNvSpPr>
            <a:spLocks noGrp="1"/>
          </p:cNvSpPr>
          <p:nvPr>
            <p:ph type="title"/>
          </p:nvPr>
        </p:nvSpPr>
        <p:spPr/>
        <p:txBody>
          <a:bodyPr>
            <a:normAutofit/>
          </a:bodyPr>
          <a:lstStyle/>
          <a:p>
            <a:r>
              <a:rPr lang="en-US" dirty="0"/>
              <a:t>Other Resources</a:t>
            </a:r>
          </a:p>
        </p:txBody>
      </p:sp>
      <p:sp>
        <p:nvSpPr>
          <p:cNvPr id="3" name="Content Placeholder 2">
            <a:extLst>
              <a:ext uri="{FF2B5EF4-FFF2-40B4-BE49-F238E27FC236}">
                <a16:creationId xmlns:a16="http://schemas.microsoft.com/office/drawing/2014/main" id="{AEC26D4C-E336-46B5-B685-78AEF0AEEC25}"/>
              </a:ext>
            </a:extLst>
          </p:cNvPr>
          <p:cNvSpPr>
            <a:spLocks noGrp="1"/>
          </p:cNvSpPr>
          <p:nvPr>
            <p:ph idx="1"/>
          </p:nvPr>
        </p:nvSpPr>
        <p:spPr/>
        <p:txBody>
          <a:bodyPr>
            <a:normAutofit fontScale="85000" lnSpcReduction="20000"/>
          </a:bodyPr>
          <a:lstStyle/>
          <a:p>
            <a:r>
              <a:rPr lang="en-US" dirty="0"/>
              <a:t>Configuring ArchivesSpace: </a:t>
            </a:r>
          </a:p>
          <a:p>
            <a:pPr lvl="1"/>
            <a:r>
              <a:rPr lang="en-US" dirty="0">
                <a:hlinkClick r:id="rId3"/>
              </a:rPr>
              <a:t>https://archivesspace.github.io/archivesspace/user/configuring-archivesspace/</a:t>
            </a:r>
            <a:r>
              <a:rPr lang="en-US" dirty="0"/>
              <a:t> </a:t>
            </a:r>
          </a:p>
          <a:p>
            <a:r>
              <a:rPr lang="en-US" dirty="0"/>
              <a:t>PUIs theming and plugins:</a:t>
            </a:r>
          </a:p>
          <a:p>
            <a:pPr lvl="1"/>
            <a:r>
              <a:rPr lang="en-US" dirty="0">
                <a:hlinkClick r:id="rId4"/>
              </a:rPr>
              <a:t>https://archivesspace.github.io/archivesspace/user/theming-archivesspace/</a:t>
            </a:r>
            <a:r>
              <a:rPr lang="en-US" dirty="0"/>
              <a:t> </a:t>
            </a:r>
          </a:p>
          <a:p>
            <a:r>
              <a:rPr lang="en-US" dirty="0"/>
              <a:t>Awesome ArchivesSpace:</a:t>
            </a:r>
          </a:p>
          <a:p>
            <a:pPr lvl="1"/>
            <a:r>
              <a:rPr lang="en-US" dirty="0">
                <a:hlinkClick r:id="rId5"/>
              </a:rPr>
              <a:t>https://github.com/archivesspace/awesome-archivesspace</a:t>
            </a:r>
            <a:r>
              <a:rPr lang="en-US" dirty="0"/>
              <a:t> </a:t>
            </a:r>
          </a:p>
          <a:p>
            <a:pPr lvl="1"/>
            <a:r>
              <a:rPr lang="en-US" dirty="0"/>
              <a:t>APIs and Scripts, Plugins, Integrations</a:t>
            </a:r>
          </a:p>
          <a:p>
            <a:r>
              <a:rPr lang="en-US" dirty="0"/>
              <a:t>Integrations:</a:t>
            </a:r>
          </a:p>
          <a:p>
            <a:pPr lvl="1"/>
            <a:r>
              <a:rPr lang="en-US" dirty="0">
                <a:hlinkClick r:id="rId6"/>
              </a:rPr>
              <a:t>https://archivesspace.atlassian.net/wiki/spaces/ADC/pages/17137746/Integrations</a:t>
            </a:r>
            <a:r>
              <a:rPr lang="en-US" dirty="0"/>
              <a:t> </a:t>
            </a:r>
          </a:p>
        </p:txBody>
      </p:sp>
    </p:spTree>
    <p:extLst>
      <p:ext uri="{BB962C8B-B14F-4D97-AF65-F5344CB8AC3E}">
        <p14:creationId xmlns:p14="http://schemas.microsoft.com/office/powerpoint/2010/main" val="11656568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Any questions?</a:t>
            </a:r>
          </a:p>
        </p:txBody>
      </p:sp>
      <p:sp>
        <p:nvSpPr>
          <p:cNvPr id="3" name="Content Placeholder 2"/>
          <p:cNvSpPr>
            <a:spLocks noGrp="1"/>
          </p:cNvSpPr>
          <p:nvPr>
            <p:ph idx="1"/>
          </p:nvPr>
        </p:nvSpPr>
        <p:spPr/>
        <p:txBody>
          <a:bodyPr>
            <a:normAutofit/>
          </a:bodyPr>
          <a:lstStyle/>
          <a:p>
            <a:pPr marL="0" indent="0" algn="ctr">
              <a:buNone/>
            </a:pPr>
            <a:endParaRPr lang="en-US" sz="2800" dirty="0"/>
          </a:p>
          <a:p>
            <a:pPr marL="0" indent="0" algn="ctr">
              <a:buNone/>
            </a:pPr>
            <a:r>
              <a:rPr lang="en-US" sz="2800" dirty="0"/>
              <a:t>Anne Marie Lyons</a:t>
            </a:r>
          </a:p>
          <a:p>
            <a:pPr marL="0" indent="0" algn="ctr">
              <a:buNone/>
            </a:pPr>
            <a:r>
              <a:rPr lang="en-US" sz="2800" dirty="0"/>
              <a:t>Training and Library Solutions Consultant</a:t>
            </a:r>
          </a:p>
          <a:p>
            <a:pPr marL="0" indent="0" algn="ctr">
              <a:buNone/>
            </a:pPr>
            <a:r>
              <a:rPr lang="en-US" sz="2800" dirty="0">
                <a:hlinkClick r:id="rId3"/>
              </a:rPr>
              <a:t>amlyons@atlas-sys.com</a:t>
            </a:r>
            <a:endParaRPr lang="en-US" sz="2800" dirty="0"/>
          </a:p>
          <a:p>
            <a:pPr marL="0" indent="0" algn="ctr">
              <a:buNone/>
            </a:pPr>
            <a:r>
              <a:rPr lang="en-US" sz="2800" dirty="0"/>
              <a:t>800-567-7401 ext.  1</a:t>
            </a:r>
          </a:p>
          <a:p>
            <a:pPr marL="0" indent="0" algn="ctr">
              <a:buNone/>
            </a:pPr>
            <a:endParaRPr lang="en-US" sz="2800" dirty="0"/>
          </a:p>
          <a:p>
            <a:pPr marL="0" indent="0" algn="ctr">
              <a:buNone/>
            </a:pPr>
            <a:r>
              <a:rPr lang="en-US" sz="3600" dirty="0"/>
              <a:t>Thank you!</a:t>
            </a:r>
          </a:p>
        </p:txBody>
      </p:sp>
    </p:spTree>
    <p:extLst>
      <p:ext uri="{BB962C8B-B14F-4D97-AF65-F5344CB8AC3E}">
        <p14:creationId xmlns:p14="http://schemas.microsoft.com/office/powerpoint/2010/main" val="2439594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9E4CBBA7-425A-4D0F-98B7-615339891D59}"/>
              </a:ext>
            </a:extLst>
          </p:cNvPr>
          <p:cNvPicPr>
            <a:picLocks noChangeAspect="1"/>
          </p:cNvPicPr>
          <p:nvPr/>
        </p:nvPicPr>
        <p:blipFill>
          <a:blip r:embed="rId3"/>
          <a:stretch>
            <a:fillRect/>
          </a:stretch>
        </p:blipFill>
        <p:spPr>
          <a:xfrm>
            <a:off x="0" y="563244"/>
            <a:ext cx="9144000" cy="4436111"/>
          </a:xfrm>
          <a:prstGeom prst="rect">
            <a:avLst/>
          </a:prstGeom>
        </p:spPr>
      </p:pic>
    </p:spTree>
    <p:extLst>
      <p:ext uri="{BB962C8B-B14F-4D97-AF65-F5344CB8AC3E}">
        <p14:creationId xmlns:p14="http://schemas.microsoft.com/office/powerpoint/2010/main" val="3900982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E926-7B1A-4C0B-89AC-49B4C1DAFFD4}"/>
              </a:ext>
            </a:extLst>
          </p:cNvPr>
          <p:cNvSpPr>
            <a:spLocks noGrp="1"/>
          </p:cNvSpPr>
          <p:nvPr>
            <p:ph type="title"/>
          </p:nvPr>
        </p:nvSpPr>
        <p:spPr>
          <a:xfrm>
            <a:off x="722313" y="3044826"/>
            <a:ext cx="7772400" cy="1362075"/>
          </a:xfrm>
        </p:spPr>
        <p:txBody>
          <a:bodyPr/>
          <a:lstStyle/>
          <a:p>
            <a:r>
              <a:rPr lang="en-US" dirty="0"/>
              <a:t>Staff User Preferences</a:t>
            </a:r>
          </a:p>
        </p:txBody>
      </p:sp>
    </p:spTree>
    <p:extLst>
      <p:ext uri="{BB962C8B-B14F-4D97-AF65-F5344CB8AC3E}">
        <p14:creationId xmlns:p14="http://schemas.microsoft.com/office/powerpoint/2010/main" val="3151354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BB7A-1332-4256-8738-41153D5DCCDE}"/>
              </a:ext>
            </a:extLst>
          </p:cNvPr>
          <p:cNvSpPr>
            <a:spLocks noGrp="1"/>
          </p:cNvSpPr>
          <p:nvPr>
            <p:ph type="title"/>
          </p:nvPr>
        </p:nvSpPr>
        <p:spPr/>
        <p:txBody>
          <a:bodyPr>
            <a:normAutofit fontScale="90000"/>
          </a:bodyPr>
          <a:lstStyle/>
          <a:p>
            <a:r>
              <a:rPr lang="en-US" dirty="0"/>
              <a:t>Staff User Accounts:</a:t>
            </a:r>
            <a:br>
              <a:rPr lang="en-US" dirty="0"/>
            </a:br>
            <a:r>
              <a:rPr lang="en-US" dirty="0"/>
              <a:t>Preferences</a:t>
            </a:r>
          </a:p>
        </p:txBody>
      </p:sp>
      <p:sp>
        <p:nvSpPr>
          <p:cNvPr id="3" name="Content Placeholder 2">
            <a:extLst>
              <a:ext uri="{FF2B5EF4-FFF2-40B4-BE49-F238E27FC236}">
                <a16:creationId xmlns:a16="http://schemas.microsoft.com/office/drawing/2014/main" id="{F098927E-6F2A-430C-A54C-4E37ABAA9F5A}"/>
              </a:ext>
            </a:extLst>
          </p:cNvPr>
          <p:cNvSpPr>
            <a:spLocks noGrp="1"/>
          </p:cNvSpPr>
          <p:nvPr>
            <p:ph idx="1"/>
          </p:nvPr>
        </p:nvSpPr>
        <p:spPr/>
        <p:txBody>
          <a:bodyPr/>
          <a:lstStyle/>
          <a:p>
            <a:r>
              <a:rPr lang="en-US" dirty="0"/>
              <a:t>Global Preferences</a:t>
            </a:r>
          </a:p>
          <a:p>
            <a:pPr lvl="1"/>
            <a:r>
              <a:rPr lang="en-US" dirty="0"/>
              <a:t>Can be overwritten by Repository and User Preferences</a:t>
            </a:r>
          </a:p>
          <a:p>
            <a:r>
              <a:rPr lang="en-US" dirty="0"/>
              <a:t>Repository Preferences</a:t>
            </a:r>
          </a:p>
          <a:p>
            <a:pPr lvl="1"/>
            <a:r>
              <a:rPr lang="en-US" dirty="0"/>
              <a:t>Will overwrite Global Preferences</a:t>
            </a:r>
          </a:p>
          <a:p>
            <a:pPr lvl="1"/>
            <a:r>
              <a:rPr lang="en-US" dirty="0"/>
              <a:t>Can be overwritten by User Preferences</a:t>
            </a:r>
          </a:p>
          <a:p>
            <a:r>
              <a:rPr lang="en-US" dirty="0"/>
              <a:t>User Preferences</a:t>
            </a:r>
          </a:p>
          <a:p>
            <a:pPr lvl="1"/>
            <a:r>
              <a:rPr lang="en-US" dirty="0"/>
              <a:t>Will overwrite Global and Repository Preferences</a:t>
            </a:r>
          </a:p>
        </p:txBody>
      </p:sp>
    </p:spTree>
    <p:extLst>
      <p:ext uri="{BB962C8B-B14F-4D97-AF65-F5344CB8AC3E}">
        <p14:creationId xmlns:p14="http://schemas.microsoft.com/office/powerpoint/2010/main" val="403747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7150</TotalTime>
  <Words>2835</Words>
  <Application>Microsoft Office PowerPoint</Application>
  <PresentationFormat>On-screen Show (4:3)</PresentationFormat>
  <Paragraphs>363</Paragraphs>
  <Slides>67</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Wingdings</vt:lpstr>
      <vt:lpstr>Office Theme</vt:lpstr>
      <vt:lpstr>Configuring Your ArchivesSpace Implementation</vt:lpstr>
      <vt:lpstr>PowerPoint Presentation</vt:lpstr>
      <vt:lpstr>Configuration Topics</vt:lpstr>
      <vt:lpstr>Please note</vt:lpstr>
      <vt:lpstr>Administrator configurations </vt:lpstr>
      <vt:lpstr>Administrator Configurations: Repository Records</vt:lpstr>
      <vt:lpstr>PowerPoint Presentation</vt:lpstr>
      <vt:lpstr>Staff User Preferences</vt:lpstr>
      <vt:lpstr>Staff User Accounts: Preferences</vt:lpstr>
      <vt:lpstr>PowerPoint Presentation</vt:lpstr>
      <vt:lpstr>Staff User Accounts: Preferences (cont.)</vt:lpstr>
      <vt:lpstr>Become a User Function</vt:lpstr>
      <vt:lpstr>Data entry consistency</vt:lpstr>
      <vt:lpstr>Data Entry Consistency: Default Values Templates</vt:lpstr>
      <vt:lpstr>Data Entry Consistency: Default Values Templates (cont.)</vt:lpstr>
      <vt:lpstr>PowerPoint Presentation</vt:lpstr>
      <vt:lpstr>PowerPoint Presentation</vt:lpstr>
      <vt:lpstr>Data Entry Consistency: Required Fields Templates</vt:lpstr>
      <vt:lpstr>Data Entry Consistency: Required Fields Templates (cont.)</vt:lpstr>
      <vt:lpstr>PowerPoint Presentation</vt:lpstr>
      <vt:lpstr>Data Entry Consistency: Rapid Data Entry</vt:lpstr>
      <vt:lpstr>PowerPoint Presentation</vt:lpstr>
      <vt:lpstr>Data Entry Consistency: Rapid Data Entry (cont.)</vt:lpstr>
      <vt:lpstr>PowerPoint Presentation</vt:lpstr>
      <vt:lpstr>Data Entry Consistency: Rapid Data Entry (cont.)</vt:lpstr>
      <vt:lpstr>Data Entry Consistency: Rapid Data Entry (cont.)</vt:lpstr>
      <vt:lpstr>Data Entry Consistency: Importing Data</vt:lpstr>
      <vt:lpstr>PowerPoint Presentation</vt:lpstr>
      <vt:lpstr>Data Entry Consistency: Standard Note Order</vt:lpstr>
      <vt:lpstr>PowerPoint Presentation</vt:lpstr>
      <vt:lpstr>Data Entry Consistency: User-Defined Fields</vt:lpstr>
      <vt:lpstr>PowerPoint Presentation</vt:lpstr>
      <vt:lpstr>Data Entry Consistency: User-Defined Fields (cont.)</vt:lpstr>
      <vt:lpstr>PowerPoint Presentation</vt:lpstr>
      <vt:lpstr>Staff Guidance</vt:lpstr>
      <vt:lpstr>Staff Guidance: Customize Tool Tips</vt:lpstr>
      <vt:lpstr>PowerPoint Presentation</vt:lpstr>
      <vt:lpstr>Staff Guidance: Controlled Values Lists</vt:lpstr>
      <vt:lpstr>PowerPoint Presentation</vt:lpstr>
      <vt:lpstr>Staff Guidance: Searching and Browsing</vt:lpstr>
      <vt:lpstr>Staff Guidance: Searching and Browsing (cont.) </vt:lpstr>
      <vt:lpstr>PowerPoint Presentation</vt:lpstr>
      <vt:lpstr>Importing and exporting data</vt:lpstr>
      <vt:lpstr>Importing Data</vt:lpstr>
      <vt:lpstr>PowerPoint Presentation</vt:lpstr>
      <vt:lpstr>Advice for Importing Data</vt:lpstr>
      <vt:lpstr>PUI customizations</vt:lpstr>
      <vt:lpstr>PUI Customizations: Navigation Menu Options</vt:lpstr>
      <vt:lpstr>PUI Customizations: Navigation Menu Options (cont.)</vt:lpstr>
      <vt:lpstr>Default menu code</vt:lpstr>
      <vt:lpstr>PowerPoint Presentation</vt:lpstr>
      <vt:lpstr>Accessions Suppressed</vt:lpstr>
      <vt:lpstr>PowerPoint Presentation</vt:lpstr>
      <vt:lpstr>PUI Customizations: Add Your Logo</vt:lpstr>
      <vt:lpstr>PowerPoint Presentation</vt:lpstr>
      <vt:lpstr>PUI Customizations:  Edit the Welcome Page</vt:lpstr>
      <vt:lpstr>PowerPoint Presentation</vt:lpstr>
      <vt:lpstr>PowerPoint Presentation</vt:lpstr>
      <vt:lpstr>PUI Customizations: Patron Browsing </vt:lpstr>
      <vt:lpstr>PowerPoint Presentation</vt:lpstr>
      <vt:lpstr>Additional backend configurations</vt:lpstr>
      <vt:lpstr>IMPORTANT! </vt:lpstr>
      <vt:lpstr>Additional Backend Configurations: API</vt:lpstr>
      <vt:lpstr>Additional Backend Configurations: OAI-PMH</vt:lpstr>
      <vt:lpstr>Additional Backend Configurations: OAI-PMH (cont.)</vt:lpstr>
      <vt:lpstr>Other Resources</vt:lpstr>
      <vt:lpstr>Any questions?</vt:lpstr>
    </vt:vector>
  </TitlesOfParts>
  <Company>Atlas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slide</dc:title>
  <dc:creator>Jason Glover</dc:creator>
  <cp:lastModifiedBy>Anne Marie Lyons</cp:lastModifiedBy>
  <cp:revision>249</cp:revision>
  <cp:lastPrinted>2019-03-27T20:09:51Z</cp:lastPrinted>
  <dcterms:created xsi:type="dcterms:W3CDTF">2012-03-13T14:26:47Z</dcterms:created>
  <dcterms:modified xsi:type="dcterms:W3CDTF">2020-05-22T18:55:07Z</dcterms:modified>
</cp:coreProperties>
</file>