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e0824f633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7e0824f633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7e0824f633_2_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86b88c167_1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f86b88c167_1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f86b88c167_1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86b88c167_1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f86b88c167_1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f86b88c167_1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86b88c167_1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f86b88c167_1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f86b88c167_1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86b88c167_1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f86b88c167_1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f86b88c167_1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d90af28cb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bd90af28cb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bd90af28cb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748e4bd9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9748e4bd9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9748e4bd9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d1a6f098d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fd1a6f098d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fd1a6f098d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1a6f098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fd1a6f098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fd1a6f098d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1a6f098d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fd1a6f098d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fd1a6f098d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d1a6f098d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fd1a6f098d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fd1a6f098d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86b88c167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f86b88c167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f86b88c167_1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86b88c167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f86b88c167_1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f86b88c167_1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86b88c167_1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f86b88c167_1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f86b88c167_1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hyperlink" Target="mailto:ArchivesSpaceHome@lyrasi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hyperlink" Target="https://github.com/archivesspace/awesome-archivesspac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hyperlink" Target="mailto:archivesspace_member_match@lyralists.lyrasis.org" TargetMode="External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type="ctrTitle"/>
          </p:nvPr>
        </p:nvSpPr>
        <p:spPr>
          <a:xfrm>
            <a:off x="234600" y="1398850"/>
            <a:ext cx="8674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228600" rtl="0" algn="l">
              <a:lnSpc>
                <a:spcPct val="142857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50"/>
              <a:t>ArchivesSpace Member Match Discussion: Show Us Your User Documentation</a:t>
            </a:r>
            <a:endParaRPr sz="38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514350" y="3314700"/>
            <a:ext cx="8386458" cy="6485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November 4</a:t>
            </a:r>
            <a:r>
              <a:rPr b="0" i="0" lang="en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– Webinar</a:t>
            </a:r>
            <a:endParaRPr sz="1100"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450" y="114300"/>
            <a:ext cx="2976562" cy="69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198" name="Google Shape;19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445045" y="45718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sz="100"/>
          </a:p>
        </p:txBody>
      </p:sp>
      <p:pic>
        <p:nvPicPr>
          <p:cNvPr descr="A.png" id="201" name="Google Shape;20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 txBox="1"/>
          <p:nvPr/>
        </p:nvSpPr>
        <p:spPr>
          <a:xfrm>
            <a:off x="569675" y="2371650"/>
            <a:ext cx="7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445050" y="1687063"/>
            <a:ext cx="82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710100" y="406500"/>
            <a:ext cx="7723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ArchivesSpace User Manual Overview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Quick Tour: How is it organized?</a:t>
            </a:r>
            <a:endParaRPr sz="2300"/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850" y="1453200"/>
            <a:ext cx="5931423" cy="33039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6" name="Google Shape;206;p22"/>
          <p:cNvSpPr/>
          <p:nvPr/>
        </p:nvSpPr>
        <p:spPr>
          <a:xfrm>
            <a:off x="0" y="1746200"/>
            <a:ext cx="1668600" cy="2457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"/>
          <p:cNvSpPr txBox="1"/>
          <p:nvPr/>
        </p:nvSpPr>
        <p:spPr>
          <a:xfrm>
            <a:off x="6512400" y="2202300"/>
            <a:ext cx="2398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77C0"/>
                </a:solidFill>
              </a:rPr>
              <a:t>Structured based on the available modules and major functions of ArchivesSpace</a:t>
            </a:r>
            <a:endParaRPr sz="1500">
              <a:solidFill>
                <a:srgbClr val="0077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213" name="Google Shape;2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/>
          <p:nvPr/>
        </p:nvSpPr>
        <p:spPr>
          <a:xfrm>
            <a:off x="445045" y="45718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sz="100"/>
          </a:p>
        </p:txBody>
      </p:sp>
      <p:pic>
        <p:nvPicPr>
          <p:cNvPr descr="A.png" id="216" name="Google Shape;21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/>
        </p:nvSpPr>
        <p:spPr>
          <a:xfrm>
            <a:off x="569675" y="2371650"/>
            <a:ext cx="7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445050" y="1687063"/>
            <a:ext cx="82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710100" y="406500"/>
            <a:ext cx="7723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ArchivesSpace User Manual Overview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Quick Tour: How is it organized?</a:t>
            </a:r>
            <a:endParaRPr sz="2300"/>
          </a:p>
        </p:txBody>
      </p:sp>
      <p:pic>
        <p:nvPicPr>
          <p:cNvPr id="220" name="Google Shape;22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000" y="1453200"/>
            <a:ext cx="3965748" cy="35379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1" name="Google Shape;221;p23"/>
          <p:cNvSpPr/>
          <p:nvPr/>
        </p:nvSpPr>
        <p:spPr>
          <a:xfrm>
            <a:off x="710100" y="3996975"/>
            <a:ext cx="1182600" cy="515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5222825" y="2637288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77C0"/>
                </a:solidFill>
              </a:rPr>
              <a:t>D</a:t>
            </a:r>
            <a:r>
              <a:rPr lang="en" sz="1300">
                <a:solidFill>
                  <a:srgbClr val="0077C0"/>
                </a:solidFill>
              </a:rPr>
              <a:t>ocumentation for older versions of ArchivesSpace are nested under documentation for most recent version</a:t>
            </a:r>
            <a:endParaRPr sz="1300">
              <a:solidFill>
                <a:srgbClr val="0077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228" name="Google Shape;22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445045" y="45718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sz="100"/>
          </a:p>
        </p:txBody>
      </p:sp>
      <p:pic>
        <p:nvPicPr>
          <p:cNvPr descr="A.png" id="231" name="Google Shape;23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 txBox="1"/>
          <p:nvPr/>
        </p:nvSpPr>
        <p:spPr>
          <a:xfrm>
            <a:off x="569675" y="2371650"/>
            <a:ext cx="7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445050" y="1687063"/>
            <a:ext cx="82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710100" y="406500"/>
            <a:ext cx="7723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ArchivesSpace User Manual Overview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Quick Tour: Commenting on the Manual</a:t>
            </a:r>
            <a:endParaRPr sz="2300"/>
          </a:p>
        </p:txBody>
      </p:sp>
      <p:pic>
        <p:nvPicPr>
          <p:cNvPr id="235" name="Google Shape;235;p24"/>
          <p:cNvPicPr preferRelativeResize="0"/>
          <p:nvPr/>
        </p:nvPicPr>
        <p:blipFill rotWithShape="1">
          <a:blip r:embed="rId6">
            <a:alphaModFix/>
          </a:blip>
          <a:srcRect b="3633" l="0" r="0" t="10055"/>
          <a:stretch/>
        </p:blipFill>
        <p:spPr>
          <a:xfrm>
            <a:off x="169300" y="1453200"/>
            <a:ext cx="6426874" cy="3120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6" name="Google Shape;236;p24"/>
          <p:cNvSpPr txBox="1"/>
          <p:nvPr/>
        </p:nvSpPr>
        <p:spPr>
          <a:xfrm>
            <a:off x="6706675" y="1617450"/>
            <a:ext cx="2145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7C0"/>
                </a:solidFill>
              </a:rPr>
              <a:t>Drag your cursor and highlight the content on which you want to </a:t>
            </a:r>
            <a:endParaRPr>
              <a:solidFill>
                <a:srgbClr val="0077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7C0"/>
                </a:solidFill>
              </a:rPr>
              <a:t>comment</a:t>
            </a:r>
            <a:endParaRPr>
              <a:solidFill>
                <a:srgbClr val="0077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77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7C0"/>
                </a:solidFill>
              </a:rPr>
              <a:t>Click </a:t>
            </a:r>
            <a:r>
              <a:rPr b="1" lang="en">
                <a:solidFill>
                  <a:srgbClr val="0077C0"/>
                </a:solidFill>
              </a:rPr>
              <a:t>Comment</a:t>
            </a:r>
            <a:endParaRPr b="1">
              <a:solidFill>
                <a:srgbClr val="0077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77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77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242" name="Google Shape;2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/>
          <p:nvPr/>
        </p:nvSpPr>
        <p:spPr>
          <a:xfrm>
            <a:off x="445045" y="45718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sz="100"/>
          </a:p>
        </p:txBody>
      </p:sp>
      <p:pic>
        <p:nvPicPr>
          <p:cNvPr descr="A.png" id="245" name="Google Shape;24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569675" y="2371650"/>
            <a:ext cx="7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445050" y="1687063"/>
            <a:ext cx="82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710100" y="406500"/>
            <a:ext cx="7723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ArchivesSpace User Manual Overview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Quick Tour: Commenting on the Manual</a:t>
            </a:r>
            <a:endParaRPr sz="2300"/>
          </a:p>
        </p:txBody>
      </p:sp>
      <p:sp>
        <p:nvSpPr>
          <p:cNvPr id="249" name="Google Shape;249;p25"/>
          <p:cNvSpPr txBox="1"/>
          <p:nvPr/>
        </p:nvSpPr>
        <p:spPr>
          <a:xfrm>
            <a:off x="6706675" y="1617450"/>
            <a:ext cx="2145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7C0"/>
                </a:solidFill>
              </a:rPr>
              <a:t>Type your comment in the dialog box on the right</a:t>
            </a:r>
            <a:endParaRPr>
              <a:solidFill>
                <a:srgbClr val="0077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77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7C0"/>
                </a:solidFill>
              </a:rPr>
              <a:t>Click</a:t>
            </a:r>
            <a:r>
              <a:rPr b="1" lang="en">
                <a:solidFill>
                  <a:srgbClr val="0077C0"/>
                </a:solidFill>
              </a:rPr>
              <a:t> Save</a:t>
            </a:r>
            <a:endParaRPr b="1">
              <a:solidFill>
                <a:srgbClr val="0077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77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77C0"/>
              </a:solidFill>
            </a:endParaRPr>
          </a:p>
        </p:txBody>
      </p:sp>
      <p:pic>
        <p:nvPicPr>
          <p:cNvPr id="250" name="Google Shape;25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250" y="1453200"/>
            <a:ext cx="6356299" cy="3058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256" name="Google Shape;2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6"/>
          <p:cNvSpPr txBox="1"/>
          <p:nvPr/>
        </p:nvSpPr>
        <p:spPr>
          <a:xfrm>
            <a:off x="442270" y="30003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 sz="4500">
                <a:solidFill>
                  <a:schemeClr val="dk1"/>
                </a:solidFill>
              </a:rPr>
              <a:t>Questions?</a:t>
            </a:r>
            <a:endParaRPr sz="1100"/>
          </a:p>
        </p:txBody>
      </p:sp>
      <p:pic>
        <p:nvPicPr>
          <p:cNvPr descr="A.png" id="259" name="Google Shape;25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6"/>
          <p:cNvSpPr/>
          <p:nvPr/>
        </p:nvSpPr>
        <p:spPr>
          <a:xfrm>
            <a:off x="-2775" y="2031150"/>
            <a:ext cx="9144000" cy="18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Contact the ArchivesSpace program team or the Member Engagement subteam any time at </a:t>
            </a: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ArchivesSpaceHome@lyrasis.org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4812925" y="4336475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1151625" y="3691600"/>
            <a:ext cx="6835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442270" y="30003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b="0" i="0" lang="en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Presenters</a:t>
            </a:r>
            <a:endParaRPr sz="1100"/>
          </a:p>
        </p:txBody>
      </p:sp>
      <p:pic>
        <p:nvPicPr>
          <p:cNvPr descr="A.png"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114300" y="1336900"/>
            <a:ext cx="5430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Regina Carra</a:t>
            </a:r>
            <a:br>
              <a:rPr b="1" i="0" lang="en" sz="2100" u="none" cap="none" strike="noStrike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American Folk Art Museum</a:t>
            </a:r>
            <a:endParaRPr b="1"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ArchivesSpace User Documentation and Member Engagement subteams</a:t>
            </a:r>
            <a:endParaRPr b="1" i="0" sz="21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230500" y="3060363"/>
            <a:ext cx="3958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Liz Caringola</a:t>
            </a:r>
            <a:br>
              <a:rPr b="1" lang="en" sz="210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University of Maryland</a:t>
            </a:r>
            <a:endParaRPr sz="1100"/>
          </a:p>
        </p:txBody>
      </p:sp>
      <p:sp>
        <p:nvSpPr>
          <p:cNvPr id="101" name="Google Shape;101;p14"/>
          <p:cNvSpPr txBox="1"/>
          <p:nvPr/>
        </p:nvSpPr>
        <p:spPr>
          <a:xfrm>
            <a:off x="244500" y="3060375"/>
            <a:ext cx="5170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Joanne Archer</a:t>
            </a:r>
            <a:br>
              <a:rPr b="1" lang="en" sz="210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University of Maryland</a:t>
            </a:r>
            <a:endParaRPr b="1"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ArchivesSpace User Documentation subteam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5275800" y="1336888"/>
            <a:ext cx="3868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Jessica Crouch</a:t>
            </a:r>
            <a:br>
              <a:rPr b="1" lang="en" sz="210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ArchivesSpace Community Engagement Coordinator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445045" y="45718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 sz="3300">
                <a:solidFill>
                  <a:schemeClr val="dk1"/>
                </a:solidFill>
              </a:rPr>
              <a:t>ArchivesSpace Documentation Overview: </a:t>
            </a:r>
            <a:r>
              <a:rPr lang="en" sz="2700">
                <a:solidFill>
                  <a:schemeClr val="dk1"/>
                </a:solidFill>
              </a:rPr>
              <a:t>Program Generated Documentation </a:t>
            </a:r>
            <a:endParaRPr sz="100"/>
          </a:p>
        </p:txBody>
      </p:sp>
      <p:pic>
        <p:nvPicPr>
          <p:cNvPr descr="A.png" id="111" name="Google Shape;1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569675" y="2371650"/>
            <a:ext cx="7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3465" y="1565725"/>
            <a:ext cx="5837071" cy="252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445045" y="45718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 sz="3300">
                <a:solidFill>
                  <a:schemeClr val="dk1"/>
                </a:solidFill>
              </a:rPr>
              <a:t>ArchivesSpace Documentation Overview: </a:t>
            </a:r>
            <a:r>
              <a:rPr lang="en" sz="2700">
                <a:solidFill>
                  <a:schemeClr val="dk1"/>
                </a:solidFill>
              </a:rPr>
              <a:t>Program Generated Documentation </a:t>
            </a:r>
            <a:endParaRPr sz="100"/>
          </a:p>
        </p:txBody>
      </p:sp>
      <p:pic>
        <p:nvPicPr>
          <p:cNvPr descr="A.png" id="122" name="Google Shape;12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569675" y="2371650"/>
            <a:ext cx="7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992325" y="1708975"/>
            <a:ext cx="734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0750" y="1633926"/>
            <a:ext cx="6062526" cy="282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131" name="Google Shape;1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445045" y="45718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 sz="3300">
                <a:solidFill>
                  <a:schemeClr val="dk1"/>
                </a:solidFill>
              </a:rPr>
              <a:t>ArchivesSpace Documentation Overview: </a:t>
            </a:r>
            <a:r>
              <a:rPr lang="en" sz="2700">
                <a:solidFill>
                  <a:schemeClr val="dk1"/>
                </a:solidFill>
              </a:rPr>
              <a:t>Community Generated</a:t>
            </a:r>
            <a:endParaRPr sz="100"/>
          </a:p>
        </p:txBody>
      </p:sp>
      <p:pic>
        <p:nvPicPr>
          <p:cNvPr descr="A.png" id="134" name="Google Shape;13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14300" y="1514750"/>
            <a:ext cx="8349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The ArchivesSpace Wiki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The ArchivesSpace Blog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ArchivesSpace Forums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ArchivesSpace YouTube channel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The Awesome ArchivesSpace List*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0725" y="1423575"/>
            <a:ext cx="4281718" cy="18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801750" y="3497575"/>
            <a:ext cx="7540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*Awesome ArchivesSpace List is the only resource mentioned above that you can’t access through the ArchivesSpace website.  This can be found at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https://github.com/archivesspace/awesome-archivesspace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445045" y="45718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 sz="3300">
                <a:solidFill>
                  <a:schemeClr val="dk1"/>
                </a:solidFill>
              </a:rPr>
              <a:t>ArchivesSpace Documentation Overview: </a:t>
            </a:r>
            <a:r>
              <a:rPr lang="en" sz="2700">
                <a:solidFill>
                  <a:schemeClr val="dk1"/>
                </a:solidFill>
              </a:rPr>
              <a:t>How can I contact others in the community</a:t>
            </a:r>
            <a:endParaRPr sz="100"/>
          </a:p>
        </p:txBody>
      </p:sp>
      <p:pic>
        <p:nvPicPr>
          <p:cNvPr descr="A.png" id="146" name="Google Shape;14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569675" y="2371650"/>
            <a:ext cx="7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900450" y="1201938"/>
            <a:ext cx="7343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You can contact the ArchivesSpace Member Match listserv at </a:t>
            </a:r>
            <a:r>
              <a:rPr lang="en" sz="1500" u="sng">
                <a:solidFill>
                  <a:schemeClr val="hlink"/>
                </a:solidFill>
                <a:hlinkClick r:id="rId6"/>
              </a:rPr>
              <a:t>archivesspace_member_match@lyralists.lyrasis.org</a:t>
            </a: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b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You can join and contact the ArchivesSpace User Group Listserv and/or Small Archives Listservs at the ArchivesSpace website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9675" y="3030500"/>
            <a:ext cx="4805555" cy="20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155" name="Google Shape;1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445045" y="45718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sz="100"/>
          </a:p>
        </p:txBody>
      </p:sp>
      <p:pic>
        <p:nvPicPr>
          <p:cNvPr descr="A.png" id="158" name="Google Shape;1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569675" y="2371650"/>
            <a:ext cx="7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826825" y="457200"/>
            <a:ext cx="7743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ArchivesSpace User Manual Overview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61" name="Google Shape;161;p19"/>
          <p:cNvSpPr txBox="1"/>
          <p:nvPr/>
        </p:nvSpPr>
        <p:spPr>
          <a:xfrm>
            <a:off x="445050" y="1404350"/>
            <a:ext cx="8253900" cy="3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the Manual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b="1" lang="en" sz="1700">
                <a:solidFill>
                  <a:srgbClr val="0077C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General</a:t>
            </a:r>
            <a:r>
              <a:rPr lang="en" sz="1700">
                <a:solidFill>
                  <a:srgbClr val="0077C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 to ArchivesSpace, its capabilities, and functions, </a:t>
            </a:r>
            <a:r>
              <a:rPr lang="en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to benefit all ArchivesSpace member organizations</a:t>
            </a:r>
            <a:endParaRPr sz="17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on the ArchivesSpace Wiki through the Help Center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Maintained by the User Documentation Subteam of the ArchivesSpace User Advisory Council (UAC)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The work to maintain and edit the Manual is </a:t>
            </a:r>
            <a:r>
              <a:rPr b="1" lang="en" sz="170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iterative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Responds to updates to the application, as well as community comments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Continually aims to make the Manual clearer, more accessible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4314000" y="3066675"/>
            <a:ext cx="516000" cy="615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168" name="Google Shape;1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445045" y="45718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sz="100"/>
          </a:p>
        </p:txBody>
      </p:sp>
      <p:pic>
        <p:nvPicPr>
          <p:cNvPr descr="A.png" id="171" name="Google Shape;17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569675" y="2371650"/>
            <a:ext cx="7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445050" y="1687063"/>
            <a:ext cx="82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710100" y="406500"/>
            <a:ext cx="7723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dk1"/>
                </a:solidFill>
              </a:rPr>
              <a:t>ArchivesSpace User Manual Overview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Quick Tour: Where is the Manual?</a:t>
            </a:r>
            <a:endParaRPr sz="2300"/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050" y="1453200"/>
            <a:ext cx="5976923" cy="33292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6" name="Google Shape;176;p20"/>
          <p:cNvSpPr/>
          <p:nvPr/>
        </p:nvSpPr>
        <p:spPr>
          <a:xfrm>
            <a:off x="457200" y="2814575"/>
            <a:ext cx="768600" cy="168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6689775" y="2156100"/>
            <a:ext cx="216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Accessible from the Help Center homepage on the left-hand side, under </a:t>
            </a:r>
            <a:r>
              <a:rPr b="1" lang="en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Pages</a:t>
            </a:r>
            <a:endParaRPr b="1">
              <a:solidFill>
                <a:srgbClr val="0077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p.png" id="183" name="Google Shape;18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4344920"/>
            <a:ext cx="3600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573520"/>
            <a:ext cx="1992998" cy="46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/>
        </p:nvSpPr>
        <p:spPr>
          <a:xfrm>
            <a:off x="445045" y="457188"/>
            <a:ext cx="8253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sz="100"/>
          </a:p>
        </p:txBody>
      </p:sp>
      <p:pic>
        <p:nvPicPr>
          <p:cNvPr descr="A.png" id="186" name="Google Shape;18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" y="142875"/>
            <a:ext cx="34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569675" y="2371650"/>
            <a:ext cx="7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445050" y="1687063"/>
            <a:ext cx="82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710100" y="406500"/>
            <a:ext cx="7723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ArchivesSpace User Manual Overview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Quick Tour: How is it organized?</a:t>
            </a:r>
            <a:endParaRPr sz="2300"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850" y="1453200"/>
            <a:ext cx="5931423" cy="33039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1" name="Google Shape;191;p21"/>
          <p:cNvSpPr/>
          <p:nvPr/>
        </p:nvSpPr>
        <p:spPr>
          <a:xfrm>
            <a:off x="0" y="1746200"/>
            <a:ext cx="1668600" cy="2457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6512400" y="2202300"/>
            <a:ext cx="2398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77C0"/>
                </a:solidFill>
              </a:rPr>
              <a:t>Structured based on the available modules and major functions of ArchivesSpace</a:t>
            </a:r>
            <a:endParaRPr sz="1500">
              <a:solidFill>
                <a:srgbClr val="0077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