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1" r:id="rId2"/>
    <p:sldId id="477" r:id="rId3"/>
    <p:sldId id="473" r:id="rId4"/>
    <p:sldId id="474" r:id="rId5"/>
    <p:sldId id="480" r:id="rId6"/>
    <p:sldId id="440" r:id="rId7"/>
    <p:sldId id="441" r:id="rId8"/>
    <p:sldId id="484" r:id="rId9"/>
    <p:sldId id="483" r:id="rId10"/>
    <p:sldId id="479" r:id="rId11"/>
    <p:sldId id="485" r:id="rId12"/>
    <p:sldId id="478" r:id="rId13"/>
    <p:sldId id="442" r:id="rId14"/>
    <p:sldId id="487" r:id="rId15"/>
    <p:sldId id="443" r:id="rId16"/>
    <p:sldId id="444" r:id="rId17"/>
    <p:sldId id="486" r:id="rId18"/>
    <p:sldId id="488" r:id="rId19"/>
    <p:sldId id="446" r:id="rId20"/>
    <p:sldId id="475" r:id="rId21"/>
    <p:sldId id="476" r:id="rId22"/>
    <p:sldId id="4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03BB7D-1D70-4AE1-8496-63029142A5A1}">
          <p14:sldIdLst/>
        </p14:section>
        <p14:section name="Untitled Section" id="{FB978EAA-B086-4F7D-A095-8B766ECB1671}">
          <p14:sldIdLst>
            <p14:sldId id="451"/>
            <p14:sldId id="477"/>
            <p14:sldId id="473"/>
            <p14:sldId id="474"/>
            <p14:sldId id="480"/>
            <p14:sldId id="440"/>
            <p14:sldId id="441"/>
            <p14:sldId id="484"/>
            <p14:sldId id="483"/>
            <p14:sldId id="479"/>
            <p14:sldId id="485"/>
            <p14:sldId id="478"/>
            <p14:sldId id="442"/>
            <p14:sldId id="487"/>
            <p14:sldId id="443"/>
            <p14:sldId id="444"/>
            <p14:sldId id="486"/>
            <p14:sldId id="488"/>
            <p14:sldId id="446"/>
            <p14:sldId id="475"/>
            <p14:sldId id="476"/>
            <p14:sldId id="4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7"/>
    <a:srgbClr val="E31F9F"/>
    <a:srgbClr val="0078D7"/>
    <a:srgbClr val="00FF00"/>
    <a:srgbClr val="FFFF00"/>
    <a:srgbClr val="E7DC07"/>
    <a:srgbClr val="D6D600"/>
    <a:srgbClr val="76B531"/>
    <a:srgbClr val="F8F2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88054" autoAdjust="0"/>
  </p:normalViewPr>
  <p:slideViewPr>
    <p:cSldViewPr snapToGrid="0">
      <p:cViewPr varScale="1">
        <p:scale>
          <a:sx n="128" d="100"/>
          <a:sy n="128" d="100"/>
        </p:scale>
        <p:origin x="384" y="176"/>
      </p:cViewPr>
      <p:guideLst/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5" d="100"/>
          <a:sy n="155" d="100"/>
        </p:scale>
        <p:origin x="43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4CB72C-F797-4F19-B0ED-71B8C86A08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C703B-5271-4894-8C1F-B5970AA04B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50977-25FB-4699-8B02-BFF0E9C9F67B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D9F4D-D2A0-4266-BAD1-094DD28CD0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CE104-0D17-4DC0-9723-ACC5494E71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C5E7E-B911-49A7-B835-9848417DA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4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41AF-8D03-4A79-B6FF-A4D4023D3E69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26171-E266-4468-A6E9-DD1106B9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7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203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314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919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06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037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67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729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96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5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354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22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atlas-sys.com/" TargetMode="Externa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412EC59-7804-44D7-952D-51F000607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3A199-8781-4A10-9E8C-FC091A53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8ABB-CA26-4E3F-8FFB-0E7A5CEDA84D}" type="datetimeFigureOut">
              <a:rPr lang="en-US" smtClean="0"/>
              <a:t>8/23/22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CBA59-C123-408E-9EAA-3D628BAA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8837" y="6356349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C06A1-64B5-4AB2-84BD-F2796E6F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961" y="6356350"/>
            <a:ext cx="2743200" cy="365125"/>
          </a:xfrm>
        </p:spPr>
        <p:txBody>
          <a:bodyPr/>
          <a:lstStyle/>
          <a:p>
            <a:fld id="{93113C75-499E-4E53-8BE4-6412909E5CB6}" type="slidenum">
              <a:rPr lang="en-US" smtClean="0"/>
              <a:t>‹#›</a:t>
            </a:fld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1DB3CF5-71FB-4847-B1C6-2D4C96E18295}"/>
              </a:ext>
            </a:extLst>
          </p:cNvPr>
          <p:cNvCxnSpPr/>
          <p:nvPr userDrawn="1"/>
        </p:nvCxnSpPr>
        <p:spPr>
          <a:xfrm>
            <a:off x="1255923" y="2247441"/>
            <a:ext cx="4560983" cy="0"/>
          </a:xfrm>
          <a:prstGeom prst="line">
            <a:avLst/>
          </a:prstGeom>
          <a:ln w="22225">
            <a:solidFill>
              <a:srgbClr val="1595D3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67">
            <a:extLst>
              <a:ext uri="{FF2B5EF4-FFF2-40B4-BE49-F238E27FC236}">
                <a16:creationId xmlns:a16="http://schemas.microsoft.com/office/drawing/2014/main" id="{B445B4D5-95C6-432B-9697-2751E6BEC5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5371" y="2505076"/>
            <a:ext cx="5419725" cy="1179512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itle 68">
            <a:extLst>
              <a:ext uri="{FF2B5EF4-FFF2-40B4-BE49-F238E27FC236}">
                <a16:creationId xmlns:a16="http://schemas.microsoft.com/office/drawing/2014/main" id="{803FA987-4DC5-4FA9-8D34-367539AE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244"/>
            <a:ext cx="5536896" cy="1325563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53D3E-DB2F-824C-894E-701896B709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96" y="3829867"/>
            <a:ext cx="2824908" cy="21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1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1595D3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859F4-120C-4B34-8F20-DDBFB51A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43" y="1531851"/>
            <a:ext cx="2925095" cy="29623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C2E21-99AD-4169-8B55-B3BA9076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8ABB-CA26-4E3F-8FFB-0E7A5CEDA84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9DAEE-0C84-4FAF-BD48-F07CC70C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97CE8-9106-441F-9D09-B3878812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3C75-499E-4E53-8BE4-6412909E5C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960A2-3A2F-43F6-A3CE-8C28FDE93754}"/>
              </a:ext>
            </a:extLst>
          </p:cNvPr>
          <p:cNvSpPr/>
          <p:nvPr userDrawn="1"/>
        </p:nvSpPr>
        <p:spPr>
          <a:xfrm>
            <a:off x="0" y="5961063"/>
            <a:ext cx="12192000" cy="896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2F72CE-67C0-4FA1-9EE4-8B757C682146}"/>
              </a:ext>
            </a:extLst>
          </p:cNvPr>
          <p:cNvCxnSpPr/>
          <p:nvPr userDrawn="1"/>
        </p:nvCxnSpPr>
        <p:spPr>
          <a:xfrm>
            <a:off x="3449592" y="982069"/>
            <a:ext cx="0" cy="411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BF03C74-D650-4ECC-8E50-444755BAB0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38064" y="1255493"/>
            <a:ext cx="6508750" cy="3725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5EA18A-432D-49DA-86B2-FCBA68C2F654}"/>
              </a:ext>
            </a:extLst>
          </p:cNvPr>
          <p:cNvCxnSpPr>
            <a:cxnSpLocks/>
          </p:cNvCxnSpPr>
          <p:nvPr userDrawn="1"/>
        </p:nvCxnSpPr>
        <p:spPr>
          <a:xfrm>
            <a:off x="0" y="5961063"/>
            <a:ext cx="12192000" cy="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24637B-55C7-467F-BC49-30920549153D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6976" y="6217462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73CDB7D-ABC7-44EF-ADFB-F1F06877B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00" y="6251171"/>
            <a:ext cx="1285940" cy="46522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AE4F49-22EE-4CAF-A4C7-AC7D98A7F730}"/>
              </a:ext>
            </a:extLst>
          </p:cNvPr>
          <p:cNvCxnSpPr>
            <a:cxnSpLocks/>
          </p:cNvCxnSpPr>
          <p:nvPr userDrawn="1"/>
        </p:nvCxnSpPr>
        <p:spPr>
          <a:xfrm flipV="1">
            <a:off x="5805580" y="6208514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BE7A30-B7CC-4EDF-A2C5-1ADA658A5C9E}"/>
              </a:ext>
            </a:extLst>
          </p:cNvPr>
          <p:cNvCxnSpPr>
            <a:cxnSpLocks/>
          </p:cNvCxnSpPr>
          <p:nvPr userDrawn="1"/>
        </p:nvCxnSpPr>
        <p:spPr>
          <a:xfrm flipV="1">
            <a:off x="7457690" y="6217462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69E5DF71-A299-4BAC-9C80-3D0B56A548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55" y="6259823"/>
            <a:ext cx="1800256" cy="4330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CB7C3B3-587F-4C90-B681-0CB979B797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97" y="6272889"/>
            <a:ext cx="1285939" cy="4373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E2BC9F-7760-44D1-97D4-31C4A23F5E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70" y="6314213"/>
            <a:ext cx="1139856" cy="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4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5B10EC-0A27-4EB1-854F-DCB71406D186}"/>
              </a:ext>
            </a:extLst>
          </p:cNvPr>
          <p:cNvSpPr/>
          <p:nvPr userDrawn="1"/>
        </p:nvSpPr>
        <p:spPr>
          <a:xfrm>
            <a:off x="770106" y="1371601"/>
            <a:ext cx="5669606" cy="3891064"/>
          </a:xfrm>
          <a:prstGeom prst="rect">
            <a:avLst/>
          </a:prstGeom>
          <a:solidFill>
            <a:srgbClr val="005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EDC15-4963-40AE-AE9B-FFB8263F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403" y="1794923"/>
            <a:ext cx="4539012" cy="304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794CAF-496F-4DB1-AD9A-644D9B80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8ABB-CA26-4E3F-8FFB-0E7A5CEDA84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E2ADA-7F40-4068-96D0-806DCB91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E964D-672C-45AD-8AB2-00444ED9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3C75-499E-4E53-8BE4-6412909E5C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AFF609-AA73-44E4-99F0-27F05F39E991}"/>
              </a:ext>
            </a:extLst>
          </p:cNvPr>
          <p:cNvSpPr/>
          <p:nvPr userDrawn="1"/>
        </p:nvSpPr>
        <p:spPr>
          <a:xfrm>
            <a:off x="11537004" y="1371601"/>
            <a:ext cx="654996" cy="3891064"/>
          </a:xfrm>
          <a:prstGeom prst="rect">
            <a:avLst/>
          </a:prstGeom>
          <a:solidFill>
            <a:srgbClr val="005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0AE0F-895D-409D-BDDE-1D6B1D9B71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0488" y="1371600"/>
            <a:ext cx="5095875" cy="3891064"/>
          </a:xfrm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025BFB-48D6-4B3A-BA33-07A1A0091648}"/>
              </a:ext>
            </a:extLst>
          </p:cNvPr>
          <p:cNvCxnSpPr>
            <a:cxnSpLocks/>
          </p:cNvCxnSpPr>
          <p:nvPr userDrawn="1"/>
        </p:nvCxnSpPr>
        <p:spPr>
          <a:xfrm>
            <a:off x="0" y="5961063"/>
            <a:ext cx="12192000" cy="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F12B46-8C54-4479-A4AB-7406A8ADB3E1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6976" y="6217462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FA1A877A-B4B4-464B-9D61-6C106C437D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00" y="6251171"/>
            <a:ext cx="1285940" cy="46522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6EDFCF-AA93-457B-8EF0-1BC666FB151F}"/>
              </a:ext>
            </a:extLst>
          </p:cNvPr>
          <p:cNvCxnSpPr>
            <a:cxnSpLocks/>
          </p:cNvCxnSpPr>
          <p:nvPr userDrawn="1"/>
        </p:nvCxnSpPr>
        <p:spPr>
          <a:xfrm flipV="1">
            <a:off x="5805580" y="6208514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BAA4D1-E571-41DA-AB74-835A50BF636E}"/>
              </a:ext>
            </a:extLst>
          </p:cNvPr>
          <p:cNvCxnSpPr>
            <a:cxnSpLocks/>
          </p:cNvCxnSpPr>
          <p:nvPr userDrawn="1"/>
        </p:nvCxnSpPr>
        <p:spPr>
          <a:xfrm flipV="1">
            <a:off x="7457690" y="6217462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1ADFBE32-B76C-49F1-A9A8-BAD13AC4EE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55" y="6259823"/>
            <a:ext cx="1800256" cy="4330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C5AE9A-4C85-4C37-B245-B631D03D92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97" y="6272889"/>
            <a:ext cx="1285939" cy="4373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6A3CA9-36AA-469A-B97D-5F91C19D52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70" y="6314213"/>
            <a:ext cx="1139856" cy="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0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ED22FC-BB52-4853-BB27-D022418B9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1" y="0"/>
            <a:ext cx="4720002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2065B5-CC5A-4C83-B838-E97C27F2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8ABB-CA26-4E3F-8FFB-0E7A5CEDA84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DCCE2-70FC-43D9-99BD-89B25F9A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BCF62-CD47-442B-84DC-13C2908F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3C75-499E-4E53-8BE4-6412909E5C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79327-18F4-4EA1-9304-6750A0630CEF}"/>
              </a:ext>
            </a:extLst>
          </p:cNvPr>
          <p:cNvSpPr/>
          <p:nvPr userDrawn="1"/>
        </p:nvSpPr>
        <p:spPr>
          <a:xfrm>
            <a:off x="0" y="0"/>
            <a:ext cx="505141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99EF62-99AC-4AC0-916B-3089CCEA8101}"/>
              </a:ext>
            </a:extLst>
          </p:cNvPr>
          <p:cNvSpPr/>
          <p:nvPr userDrawn="1"/>
        </p:nvSpPr>
        <p:spPr>
          <a:xfrm>
            <a:off x="5225143" y="6219930"/>
            <a:ext cx="6966857" cy="6380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78B60F-97E5-4AF1-9A7A-6BA8C2860C81}"/>
              </a:ext>
            </a:extLst>
          </p:cNvPr>
          <p:cNvSpPr/>
          <p:nvPr userDrawn="1"/>
        </p:nvSpPr>
        <p:spPr>
          <a:xfrm>
            <a:off x="5225143" y="-1"/>
            <a:ext cx="6966857" cy="6243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27A7E-4376-4939-9993-D0ACA386CD3B}"/>
              </a:ext>
            </a:extLst>
          </p:cNvPr>
          <p:cNvSpPr/>
          <p:nvPr userDrawn="1"/>
        </p:nvSpPr>
        <p:spPr>
          <a:xfrm>
            <a:off x="5654099" y="1180132"/>
            <a:ext cx="59130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1F497D"/>
                </a:solidFill>
                <a:effectLst/>
              </a:rPr>
              <a:t>Support Center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0DC32E-EAF5-47D4-A7E2-6A71985B3004}"/>
              </a:ext>
            </a:extLst>
          </p:cNvPr>
          <p:cNvSpPr/>
          <p:nvPr userDrawn="1"/>
        </p:nvSpPr>
        <p:spPr>
          <a:xfrm>
            <a:off x="5549009" y="2443798"/>
            <a:ext cx="631912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800" b="0" cap="none" spc="0" dirty="0">
                <a:ln w="0"/>
                <a:solidFill>
                  <a:srgbClr val="1F497D"/>
                </a:solidFill>
                <a:effectLst/>
              </a:rPr>
              <a:t>Please visit 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/>
              </a:rPr>
              <a:t>https://support.atlas-sys.com </a:t>
            </a:r>
            <a:r>
              <a:rPr lang="en-US" sz="2800" b="0" cap="none" spc="0" dirty="0">
                <a:ln w="0"/>
                <a:solidFill>
                  <a:srgbClr val="1F497D"/>
                </a:solidFill>
                <a:effectLst/>
              </a:rPr>
              <a:t>to view product documentation and training videos, connect with colleagues in community forums, and submit support and enhancement requests.</a:t>
            </a:r>
          </a:p>
        </p:txBody>
      </p:sp>
    </p:spTree>
    <p:extLst>
      <p:ext uri="{BB962C8B-B14F-4D97-AF65-F5344CB8AC3E}">
        <p14:creationId xmlns:p14="http://schemas.microsoft.com/office/powerpoint/2010/main" val="2914012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B996F4D0-7CFC-2244-9B27-57F93B170008}"/>
              </a:ext>
            </a:extLst>
          </p:cNvPr>
          <p:cNvSpPr/>
          <p:nvPr userDrawn="1"/>
        </p:nvSpPr>
        <p:spPr>
          <a:xfrm>
            <a:off x="744579" y="591253"/>
            <a:ext cx="1900492" cy="1900492"/>
          </a:xfrm>
          <a:prstGeom prst="ellipse">
            <a:avLst/>
          </a:prstGeom>
          <a:solidFill>
            <a:schemeClr val="tx1">
              <a:lumMod val="85000"/>
              <a:lumOff val="1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47B750-34FB-4A42-96A3-CC2BA394313F}"/>
              </a:ext>
            </a:extLst>
          </p:cNvPr>
          <p:cNvSpPr/>
          <p:nvPr userDrawn="1"/>
        </p:nvSpPr>
        <p:spPr>
          <a:xfrm>
            <a:off x="0" y="4473330"/>
            <a:ext cx="12192000" cy="2384670"/>
          </a:xfrm>
          <a:prstGeom prst="rect">
            <a:avLst/>
          </a:prstGeom>
          <a:solidFill>
            <a:srgbClr val="005287"/>
          </a:solidFill>
          <a:ln>
            <a:solidFill>
              <a:srgbClr val="005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DC6DB-088E-4D9D-87EE-125C860D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8ABB-CA26-4E3F-8FFB-0E7A5CEDA84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30CD5-CE0E-4E62-AF5D-B25888F0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C5AA3-6829-4B61-AFB5-B34CB8A4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3C75-499E-4E53-8BE4-6412909E5C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54C3749-E494-C54D-8FB2-C700B12AEC8E}"/>
              </a:ext>
            </a:extLst>
          </p:cNvPr>
          <p:cNvSpPr/>
          <p:nvPr userDrawn="1"/>
        </p:nvSpPr>
        <p:spPr>
          <a:xfrm>
            <a:off x="4873287" y="2063250"/>
            <a:ext cx="1455420" cy="1455420"/>
          </a:xfrm>
          <a:prstGeom prst="ellipse">
            <a:avLst/>
          </a:prstGeom>
          <a:solidFill>
            <a:schemeClr val="tx1">
              <a:lumMod val="85000"/>
              <a:lumOff val="1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4E9A5F-ECEE-4F0F-81B4-AF2176E43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5" y="512122"/>
            <a:ext cx="1900492" cy="19004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243FF3-F74C-4BBF-9384-117E53950F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63" y="2015935"/>
            <a:ext cx="1443292" cy="1443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FCD9E0-75A6-48C5-A7E8-DF2795E9A9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69" y="-8201"/>
            <a:ext cx="3495238" cy="267619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194DC06-98C5-43B3-91A1-61EBE72B749C}"/>
              </a:ext>
            </a:extLst>
          </p:cNvPr>
          <p:cNvSpPr txBox="1">
            <a:spLocks/>
          </p:cNvSpPr>
          <p:nvPr userDrawn="1"/>
        </p:nvSpPr>
        <p:spPr>
          <a:xfrm>
            <a:off x="225742" y="2542918"/>
            <a:ext cx="4533165" cy="922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facebook.com/atlassystems/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330160-9D8E-4DB0-B67C-99906033BE00}"/>
              </a:ext>
            </a:extLst>
          </p:cNvPr>
          <p:cNvSpPr txBox="1">
            <a:spLocks/>
          </p:cNvSpPr>
          <p:nvPr userDrawn="1"/>
        </p:nvSpPr>
        <p:spPr>
          <a:xfrm>
            <a:off x="4503729" y="3471668"/>
            <a:ext cx="3307643" cy="922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@atlassystems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8E5A41A-A95B-4948-B92D-365FA5A374E8}"/>
              </a:ext>
            </a:extLst>
          </p:cNvPr>
          <p:cNvSpPr txBox="1">
            <a:spLocks/>
          </p:cNvSpPr>
          <p:nvPr userDrawn="1"/>
        </p:nvSpPr>
        <p:spPr>
          <a:xfrm>
            <a:off x="8577433" y="2329695"/>
            <a:ext cx="3627474" cy="922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https://www.atlas-sys.com/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12727D-8112-4E42-B5E2-DC3C642B4421}"/>
              </a:ext>
            </a:extLst>
          </p:cNvPr>
          <p:cNvSpPr/>
          <p:nvPr userDrawn="1"/>
        </p:nvSpPr>
        <p:spPr>
          <a:xfrm>
            <a:off x="2374949" y="5128456"/>
            <a:ext cx="7442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Follow us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107867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las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CC633-DA0E-4864-B018-35CFBA980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9"/>
            <a:ext cx="12191999" cy="6852601"/>
          </a:xfrm>
          <a:prstGeom prst="rect">
            <a:avLst/>
          </a:prstGeom>
          <a:effectLst>
            <a:outerShdw blurRad="774700" dist="50800" dir="5400000" sx="1000" sy="1000" algn="ctr" rotWithShape="0">
              <a:srgbClr val="000000"/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7DB3E-D546-4969-BFA9-D660FA8F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28A63-2BF2-43D5-8AFE-B141FABD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8DCA6-97AE-4320-8F02-67F8B3D4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3C75-499E-4E53-8BE4-6412909E5C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000A819D-4D82-4D3E-8B27-DBCA68BA5717}"/>
              </a:ext>
            </a:extLst>
          </p:cNvPr>
          <p:cNvSpPr/>
          <p:nvPr userDrawn="1"/>
        </p:nvSpPr>
        <p:spPr>
          <a:xfrm>
            <a:off x="-1" y="-1"/>
            <a:ext cx="8410899" cy="6852601"/>
          </a:xfrm>
          <a:prstGeom prst="homePlate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078EC3-C4B5-407B-851D-4DD082FD58A3}"/>
              </a:ext>
            </a:extLst>
          </p:cNvPr>
          <p:cNvCxnSpPr>
            <a:cxnSpLocks/>
          </p:cNvCxnSpPr>
          <p:nvPr userDrawn="1"/>
        </p:nvCxnSpPr>
        <p:spPr>
          <a:xfrm>
            <a:off x="-1" y="2101275"/>
            <a:ext cx="50990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5950A5D-2706-46D6-A344-31CBCDB65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" y="254476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76E383-6734-416C-B135-3B6254D9C54D}"/>
              </a:ext>
            </a:extLst>
          </p:cNvPr>
          <p:cNvSpPr/>
          <p:nvPr userDrawn="1"/>
        </p:nvSpPr>
        <p:spPr>
          <a:xfrm>
            <a:off x="285754" y="1125180"/>
            <a:ext cx="3295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1603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8F4D608-CF3B-485A-B75C-3D906A8F3B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90"/>
                    </a14:imgEffect>
                    <a14:imgEffect>
                      <a14:saturation sat="1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262" y="1620137"/>
            <a:ext cx="4060638" cy="40606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0488F-D330-4C57-B439-53E150E6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42" y="6327778"/>
            <a:ext cx="862935" cy="365125"/>
          </a:xfrm>
        </p:spPr>
        <p:txBody>
          <a:bodyPr/>
          <a:lstStyle/>
          <a:p>
            <a:fld id="{74258ABB-CA26-4E3F-8FFB-0E7A5CEDA84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ADDC8-BFD6-403B-A24D-02EF76EE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199" y="6356349"/>
            <a:ext cx="2070099" cy="365125"/>
          </a:xfrm>
        </p:spPr>
        <p:txBody>
          <a:bodyPr/>
          <a:lstStyle/>
          <a:p>
            <a:fld id="{93113C75-499E-4E53-8BE4-6412909E5CB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EF8DC6-5AC9-402E-AE66-8767E9B4C8FA}"/>
              </a:ext>
            </a:extLst>
          </p:cNvPr>
          <p:cNvCxnSpPr>
            <a:cxnSpLocks/>
          </p:cNvCxnSpPr>
          <p:nvPr userDrawn="1"/>
        </p:nvCxnSpPr>
        <p:spPr>
          <a:xfrm>
            <a:off x="0" y="5961063"/>
            <a:ext cx="12192000" cy="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23ACCD-8A37-4EA5-8989-837C74DDAEB4}"/>
              </a:ext>
            </a:extLst>
          </p:cNvPr>
          <p:cNvCxnSpPr>
            <a:cxnSpLocks/>
          </p:cNvCxnSpPr>
          <p:nvPr userDrawn="1"/>
        </p:nvCxnSpPr>
        <p:spPr>
          <a:xfrm>
            <a:off x="0" y="1011635"/>
            <a:ext cx="7442200" cy="0"/>
          </a:xfrm>
          <a:prstGeom prst="line">
            <a:avLst/>
          </a:prstGeom>
          <a:ln w="53975">
            <a:solidFill>
              <a:schemeClr val="bg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DAAE5-1DDF-4E72-93E9-F2D68A1E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581" y="1601245"/>
            <a:ext cx="8889999" cy="4121514"/>
          </a:xfrm>
          <a:solidFill>
            <a:schemeClr val="bg1">
              <a:lumMod val="95000"/>
              <a:alpha val="64000"/>
            </a:schemeClr>
          </a:solidFill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F506750-98FD-4E72-875D-CDCFCB65C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899" y="153237"/>
            <a:ext cx="3733801" cy="1163260"/>
          </a:xfrm>
        </p:spPr>
        <p:txBody>
          <a:bodyPr anchor="b">
            <a:noAutofit/>
          </a:bodyPr>
          <a:lstStyle>
            <a:lvl1pPr algn="r">
              <a:defRPr sz="3600" b="1">
                <a:solidFill>
                  <a:srgbClr val="1F497D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DA7F01-ED99-4151-849E-2E1B5E4462D1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6976" y="6217462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7F0FBA5-1CB2-4778-835B-56EEE3B87A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00" y="6251171"/>
            <a:ext cx="1285940" cy="46522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B93408-5DCC-4FE6-B3A3-FCC9575C721F}"/>
              </a:ext>
            </a:extLst>
          </p:cNvPr>
          <p:cNvCxnSpPr>
            <a:cxnSpLocks/>
          </p:cNvCxnSpPr>
          <p:nvPr userDrawn="1"/>
        </p:nvCxnSpPr>
        <p:spPr>
          <a:xfrm flipV="1">
            <a:off x="5805580" y="6208514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2124568-11F2-4193-82E3-FC18BD11CE71}"/>
              </a:ext>
            </a:extLst>
          </p:cNvPr>
          <p:cNvCxnSpPr>
            <a:cxnSpLocks/>
          </p:cNvCxnSpPr>
          <p:nvPr userDrawn="1"/>
        </p:nvCxnSpPr>
        <p:spPr>
          <a:xfrm flipV="1">
            <a:off x="7457690" y="6217462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0617ABB-E530-CA44-B1F9-16C52B964A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55" y="6259823"/>
            <a:ext cx="1800256" cy="433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211FCE-2986-584E-A52F-F89DC0D9BC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97" y="6272889"/>
            <a:ext cx="1285939" cy="437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EE909E-063E-394B-9DDD-6BB13619FB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70" y="6314213"/>
            <a:ext cx="1139856" cy="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05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2" userDrawn="1">
          <p15:clr>
            <a:srgbClr val="FBAE40"/>
          </p15:clr>
        </p15:guide>
        <p15:guide id="2" pos="42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0488F-D330-4C57-B439-53E150E6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42" y="6327778"/>
            <a:ext cx="862935" cy="365125"/>
          </a:xfrm>
        </p:spPr>
        <p:txBody>
          <a:bodyPr/>
          <a:lstStyle/>
          <a:p>
            <a:fld id="{74258ABB-CA26-4E3F-8FFB-0E7A5CEDA84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ADDC8-BFD6-403B-A24D-02EF76EE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199" y="6356349"/>
            <a:ext cx="2070099" cy="365125"/>
          </a:xfrm>
        </p:spPr>
        <p:txBody>
          <a:bodyPr/>
          <a:lstStyle/>
          <a:p>
            <a:fld id="{93113C75-499E-4E53-8BE4-6412909E5CB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23ACCD-8A37-4EA5-8989-837C74DDAEB4}"/>
              </a:ext>
            </a:extLst>
          </p:cNvPr>
          <p:cNvCxnSpPr>
            <a:cxnSpLocks/>
          </p:cNvCxnSpPr>
          <p:nvPr userDrawn="1"/>
        </p:nvCxnSpPr>
        <p:spPr>
          <a:xfrm>
            <a:off x="0" y="1011635"/>
            <a:ext cx="7442200" cy="0"/>
          </a:xfrm>
          <a:prstGeom prst="line">
            <a:avLst/>
          </a:prstGeom>
          <a:ln w="53975">
            <a:solidFill>
              <a:schemeClr val="bg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DAAE5-1DDF-4E72-93E9-F2D68A1E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883" y="1533485"/>
            <a:ext cx="4727388" cy="1892542"/>
          </a:xfrm>
          <a:solidFill>
            <a:schemeClr val="bg1">
              <a:lumMod val="95000"/>
              <a:alpha val="64000"/>
            </a:schemeClr>
          </a:solidFill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F506750-98FD-4E72-875D-CDCFCB65C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099" y="153237"/>
            <a:ext cx="3733801" cy="1163260"/>
          </a:xfrm>
        </p:spPr>
        <p:txBody>
          <a:bodyPr anchor="b">
            <a:noAutofit/>
          </a:bodyPr>
          <a:lstStyle>
            <a:lvl1pPr algn="r">
              <a:defRPr sz="3600" b="1">
                <a:solidFill>
                  <a:srgbClr val="1F497D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49E3573-290E-4FE3-8E15-28D06C5A14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57577" y="3808369"/>
            <a:ext cx="4740694" cy="1892542"/>
          </a:xfrm>
          <a:solidFill>
            <a:schemeClr val="bg1">
              <a:lumMod val="95000"/>
              <a:alpha val="64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F016FBE9-E81D-4484-9E63-8418A701988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99400" y="1533484"/>
            <a:ext cx="5373500" cy="4209371"/>
          </a:xfrm>
          <a:solidFill>
            <a:schemeClr val="bg1">
              <a:lumMod val="95000"/>
              <a:alpha val="56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907CE1-3E8A-4572-A57C-1FAB65F5A1C6}"/>
              </a:ext>
            </a:extLst>
          </p:cNvPr>
          <p:cNvCxnSpPr>
            <a:cxnSpLocks/>
          </p:cNvCxnSpPr>
          <p:nvPr userDrawn="1"/>
        </p:nvCxnSpPr>
        <p:spPr>
          <a:xfrm>
            <a:off x="0" y="5961063"/>
            <a:ext cx="12192000" cy="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5C3095-A1D7-4E29-BEE6-8BEA0343229C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6976" y="6217462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C0B347B4-2350-44B4-AAF4-AA13ED518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00" y="6251171"/>
            <a:ext cx="1285940" cy="46522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074713-DDE4-43DC-9CEA-B57F61375A1E}"/>
              </a:ext>
            </a:extLst>
          </p:cNvPr>
          <p:cNvCxnSpPr>
            <a:cxnSpLocks/>
          </p:cNvCxnSpPr>
          <p:nvPr userDrawn="1"/>
        </p:nvCxnSpPr>
        <p:spPr>
          <a:xfrm flipV="1">
            <a:off x="5805580" y="6208514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A1DFBF-7761-45AE-9C14-E50067959B1A}"/>
              </a:ext>
            </a:extLst>
          </p:cNvPr>
          <p:cNvCxnSpPr>
            <a:cxnSpLocks/>
          </p:cNvCxnSpPr>
          <p:nvPr userDrawn="1"/>
        </p:nvCxnSpPr>
        <p:spPr>
          <a:xfrm flipV="1">
            <a:off x="7457690" y="6217462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1689E43A-30EC-4BE4-9D66-6E5DBD8014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55" y="6259823"/>
            <a:ext cx="1800256" cy="4330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74BBFD-675F-4C25-B6FF-7881668BA9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97" y="6272889"/>
            <a:ext cx="1285939" cy="4373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176663-FCA6-4503-A7BA-907991523E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70" y="6314213"/>
            <a:ext cx="1139856" cy="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4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FCB0DF8-9FD9-4AD6-ACCF-584538650B8E}"/>
              </a:ext>
            </a:extLst>
          </p:cNvPr>
          <p:cNvSpPr txBox="1"/>
          <p:nvPr userDrawn="1"/>
        </p:nvSpPr>
        <p:spPr>
          <a:xfrm>
            <a:off x="839788" y="1602485"/>
            <a:ext cx="5157787" cy="890301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BD344-2767-4EAC-A3BA-59A605C37096}"/>
              </a:ext>
            </a:extLst>
          </p:cNvPr>
          <p:cNvSpPr txBox="1"/>
          <p:nvPr userDrawn="1"/>
        </p:nvSpPr>
        <p:spPr>
          <a:xfrm>
            <a:off x="6194425" y="1614774"/>
            <a:ext cx="5157787" cy="890301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41D50-F70D-4E27-B840-C619EAA5C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5" y="2505075"/>
            <a:ext cx="5157787" cy="33119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415E-7247-41F0-AA5B-123E4D0C0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492786"/>
            <a:ext cx="5159374" cy="331192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ADB63-006D-41FD-A550-C1A1EF74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1" y="136525"/>
            <a:ext cx="3776473" cy="125689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F497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18395-A1DB-4F45-A9A1-09B08C7B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8ABB-CA26-4E3F-8FFB-0E7A5CEDA84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72ABE7-FF64-486A-9971-E2FAEAC9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49A88-68F3-4C46-8267-E24994DF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3C75-499E-4E53-8BE4-6412909E5CB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B8435-F367-4160-AA58-AB16CD192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8488" y="1694971"/>
            <a:ext cx="4049712" cy="65375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F49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527E942-A98B-4F1E-A45B-392E6185E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107" y="1694971"/>
            <a:ext cx="4049712" cy="65375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F49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510266D8-1A29-4F2B-B504-9755B6A1E91D}"/>
              </a:ext>
            </a:extLst>
          </p:cNvPr>
          <p:cNvSpPr/>
          <p:nvPr userDrawn="1"/>
        </p:nvSpPr>
        <p:spPr>
          <a:xfrm>
            <a:off x="5418136" y="1179512"/>
            <a:ext cx="1333501" cy="1325563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D8D1E4-EBEE-4187-A38B-D922B204435F}"/>
              </a:ext>
            </a:extLst>
          </p:cNvPr>
          <p:cNvCxnSpPr>
            <a:cxnSpLocks/>
          </p:cNvCxnSpPr>
          <p:nvPr userDrawn="1"/>
        </p:nvCxnSpPr>
        <p:spPr>
          <a:xfrm flipH="1">
            <a:off x="4891490" y="784503"/>
            <a:ext cx="7300510" cy="0"/>
          </a:xfrm>
          <a:prstGeom prst="line">
            <a:avLst/>
          </a:prstGeom>
          <a:ln w="53975">
            <a:solidFill>
              <a:schemeClr val="bg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9451FF-512F-4DAA-B604-6AAE977A01D7}"/>
              </a:ext>
            </a:extLst>
          </p:cNvPr>
          <p:cNvCxnSpPr>
            <a:cxnSpLocks/>
          </p:cNvCxnSpPr>
          <p:nvPr userDrawn="1"/>
        </p:nvCxnSpPr>
        <p:spPr>
          <a:xfrm>
            <a:off x="0" y="5961063"/>
            <a:ext cx="12192000" cy="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36391CD-5DF7-3847-9D81-31BDA73DA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13" y="1292206"/>
            <a:ext cx="1100174" cy="110017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98AE3A-92A0-43FF-B765-0CDCA2C00F86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6976" y="6217462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CA98913-F58C-4EE1-98B2-73C7219D71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00" y="6251171"/>
            <a:ext cx="1285940" cy="46522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FDAF809-3866-4C64-9ABD-F3632390F08F}"/>
              </a:ext>
            </a:extLst>
          </p:cNvPr>
          <p:cNvCxnSpPr>
            <a:cxnSpLocks/>
          </p:cNvCxnSpPr>
          <p:nvPr userDrawn="1"/>
        </p:nvCxnSpPr>
        <p:spPr>
          <a:xfrm flipV="1">
            <a:off x="5805580" y="6208514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E4128C6-BD60-487E-8498-45BF8711E11D}"/>
              </a:ext>
            </a:extLst>
          </p:cNvPr>
          <p:cNvCxnSpPr>
            <a:cxnSpLocks/>
          </p:cNvCxnSpPr>
          <p:nvPr userDrawn="1"/>
        </p:nvCxnSpPr>
        <p:spPr>
          <a:xfrm flipV="1">
            <a:off x="7457690" y="6217462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415BD760-C7DC-40E8-9C35-24B1143AED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55" y="6259823"/>
            <a:ext cx="1800256" cy="4330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268770C-9763-44E3-B640-DAF83FAE28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97" y="6272889"/>
            <a:ext cx="1285939" cy="4373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1741253-CFA2-4039-98D9-29681292B7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70" y="6314213"/>
            <a:ext cx="1139856" cy="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2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014F6-2079-4D5F-9E2F-B64BD389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8ABB-CA26-4E3F-8FFB-0E7A5CEDA84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DD9E5-2AEF-41D5-A7ED-2BF8C1FB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D760A-6532-4604-B0CB-41B9A9E2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3C75-499E-4E53-8BE4-6412909E5C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31CF8-F13A-4032-9FBB-79D3FD25667B}"/>
              </a:ext>
            </a:extLst>
          </p:cNvPr>
          <p:cNvSpPr/>
          <p:nvPr userDrawn="1"/>
        </p:nvSpPr>
        <p:spPr>
          <a:xfrm>
            <a:off x="184069" y="130629"/>
            <a:ext cx="11815948" cy="6590846"/>
          </a:xfrm>
          <a:prstGeom prst="rect">
            <a:avLst/>
          </a:prstGeom>
          <a:noFill/>
          <a:ln>
            <a:solidFill>
              <a:srgbClr val="005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E51F19-C638-42A4-989B-EACE12990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6129" y="540292"/>
            <a:ext cx="7167391" cy="4166858"/>
          </a:xfrm>
          <a:solidFill>
            <a:schemeClr val="bg1">
              <a:lumMod val="95000"/>
              <a:alpha val="62000"/>
            </a:schemeClr>
          </a:solidFill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C4720B75-2EA3-49BC-9EB2-33DF9B47D8D5}"/>
              </a:ext>
            </a:extLst>
          </p:cNvPr>
          <p:cNvSpPr/>
          <p:nvPr userDrawn="1"/>
        </p:nvSpPr>
        <p:spPr>
          <a:xfrm rot="5400000">
            <a:off x="-1589185" y="1589185"/>
            <a:ext cx="6858002" cy="3679634"/>
          </a:xfrm>
          <a:prstGeom prst="round2SameRect">
            <a:avLst/>
          </a:prstGeom>
          <a:solidFill>
            <a:srgbClr val="00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14178-9765-4DF4-98FB-3276BC37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81" y="534306"/>
            <a:ext cx="2422792" cy="36961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AE87721-C14B-4493-A3F4-11C501B769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6088" y="4910138"/>
            <a:ext cx="7167562" cy="1309687"/>
          </a:xfrm>
          <a:solidFill>
            <a:schemeClr val="bg1">
              <a:lumMod val="95000"/>
              <a:alpha val="62000"/>
            </a:schemeClr>
          </a:solidFill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8024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0B6BCA-64D8-47F8-A825-6C7C6E1FCC33}"/>
              </a:ext>
            </a:extLst>
          </p:cNvPr>
          <p:cNvSpPr/>
          <p:nvPr userDrawn="1"/>
        </p:nvSpPr>
        <p:spPr>
          <a:xfrm>
            <a:off x="0" y="2022395"/>
            <a:ext cx="12192000" cy="4835605"/>
          </a:xfrm>
          <a:prstGeom prst="rect">
            <a:avLst/>
          </a:prstGeom>
          <a:solidFill>
            <a:srgbClr val="005287"/>
          </a:solidFill>
          <a:ln>
            <a:solidFill>
              <a:srgbClr val="005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BC663-9DE5-40F0-860C-59F83971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2592198"/>
            <a:ext cx="2232992" cy="3479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99F23-4020-463E-AA04-8D26658D0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8ABB-CA26-4E3F-8FFB-0E7A5CEDA84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D46A5-80A5-4A04-8206-E685F777F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F1550-B389-41B4-919B-42B8F8DF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3C75-499E-4E53-8BE4-6412909E5C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A123A9-24F2-4671-80C5-F722978B9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1400" y="2592198"/>
            <a:ext cx="7073348" cy="3479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01E3424-913B-450B-A63C-E26CFA3A0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202239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7F45D7-8D33-495F-9C59-662DB3DBF3D2}"/>
              </a:ext>
            </a:extLst>
          </p:cNvPr>
          <p:cNvCxnSpPr>
            <a:cxnSpLocks/>
          </p:cNvCxnSpPr>
          <p:nvPr userDrawn="1"/>
        </p:nvCxnSpPr>
        <p:spPr>
          <a:xfrm>
            <a:off x="3020037" y="3003259"/>
            <a:ext cx="0" cy="255025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19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7DFA6-ABF1-4E83-92A0-58EA3ED4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5123" y="214009"/>
            <a:ext cx="4357992" cy="1429966"/>
          </a:xfrm>
        </p:spPr>
        <p:txBody>
          <a:bodyPr/>
          <a:lstStyle>
            <a:lvl1pPr>
              <a:defRPr>
                <a:solidFill>
                  <a:srgbClr val="0052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B76EC-C93B-43EF-A9FD-7EFB72AA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8ABB-CA26-4E3F-8FFB-0E7A5CEDA84D}" type="datetimeFigureOut">
              <a:rPr lang="en-US" smtClean="0"/>
              <a:t>8/23/22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B1077-651A-471C-8130-29D3026E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79C87-1BDB-49E1-8D70-DA52C63A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3C75-499E-4E53-8BE4-6412909E5C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F985F-ED8D-42A4-868D-7CCFDA77D910}"/>
              </a:ext>
            </a:extLst>
          </p:cNvPr>
          <p:cNvSpPr/>
          <p:nvPr userDrawn="1"/>
        </p:nvSpPr>
        <p:spPr>
          <a:xfrm>
            <a:off x="313963" y="2062734"/>
            <a:ext cx="2945297" cy="3638144"/>
          </a:xfrm>
          <a:prstGeom prst="rect">
            <a:avLst/>
          </a:prstGeom>
          <a:noFill/>
          <a:ln w="28575">
            <a:solidFill>
              <a:srgbClr val="005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7DB6A6-E261-474F-8DF7-0A3273CF13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9541" y="2454456"/>
            <a:ext cx="3200400" cy="3742226"/>
          </a:xfrm>
          <a:solidFill>
            <a:srgbClr val="005287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821687-1656-43C3-A3BF-AD571AEB45E8}"/>
              </a:ext>
            </a:extLst>
          </p:cNvPr>
          <p:cNvSpPr/>
          <p:nvPr userDrawn="1"/>
        </p:nvSpPr>
        <p:spPr>
          <a:xfrm>
            <a:off x="4325181" y="2062734"/>
            <a:ext cx="2945297" cy="3638144"/>
          </a:xfrm>
          <a:prstGeom prst="rect">
            <a:avLst/>
          </a:prstGeom>
          <a:noFill/>
          <a:ln w="28575">
            <a:solidFill>
              <a:srgbClr val="005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A911413-5F8E-4FE4-B79E-DD357E0676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0759" y="2454456"/>
            <a:ext cx="3200400" cy="3742226"/>
          </a:xfrm>
          <a:solidFill>
            <a:srgbClr val="005287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809B68-24A7-4B54-8721-3DD9B4DEDF78}"/>
              </a:ext>
            </a:extLst>
          </p:cNvPr>
          <p:cNvSpPr/>
          <p:nvPr userDrawn="1"/>
        </p:nvSpPr>
        <p:spPr>
          <a:xfrm>
            <a:off x="8222059" y="2062734"/>
            <a:ext cx="2945297" cy="3638144"/>
          </a:xfrm>
          <a:prstGeom prst="rect">
            <a:avLst/>
          </a:prstGeom>
          <a:noFill/>
          <a:ln w="28575">
            <a:solidFill>
              <a:srgbClr val="005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5C89828-83BD-4375-83EF-0140B98D0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77637" y="2454456"/>
            <a:ext cx="3200400" cy="3742226"/>
          </a:xfrm>
          <a:solidFill>
            <a:srgbClr val="005287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8B52D0-5473-4DD2-AAB0-BF90D0825892}"/>
              </a:ext>
            </a:extLst>
          </p:cNvPr>
          <p:cNvCxnSpPr>
            <a:cxnSpLocks/>
          </p:cNvCxnSpPr>
          <p:nvPr userDrawn="1"/>
        </p:nvCxnSpPr>
        <p:spPr>
          <a:xfrm>
            <a:off x="0" y="1011635"/>
            <a:ext cx="7442200" cy="0"/>
          </a:xfrm>
          <a:prstGeom prst="line">
            <a:avLst/>
          </a:prstGeom>
          <a:ln w="53975">
            <a:solidFill>
              <a:schemeClr val="bg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43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EED80C-29D4-472C-9344-59F4389DFF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33988" y="0"/>
            <a:ext cx="6958012" cy="463073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56429-C578-4A66-8E86-A579102BF5DB}"/>
              </a:ext>
            </a:extLst>
          </p:cNvPr>
          <p:cNvSpPr/>
          <p:nvPr userDrawn="1"/>
        </p:nvSpPr>
        <p:spPr>
          <a:xfrm>
            <a:off x="5233481" y="4630366"/>
            <a:ext cx="6958519" cy="2227633"/>
          </a:xfrm>
          <a:prstGeom prst="rect">
            <a:avLst/>
          </a:prstGeom>
          <a:solidFill>
            <a:srgbClr val="005287"/>
          </a:solidFill>
          <a:ln>
            <a:solidFill>
              <a:srgbClr val="005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82D22D-B520-4FC6-9E8E-D4A7B42DE46F}"/>
              </a:ext>
            </a:extLst>
          </p:cNvPr>
          <p:cNvSpPr/>
          <p:nvPr userDrawn="1"/>
        </p:nvSpPr>
        <p:spPr>
          <a:xfrm>
            <a:off x="0" y="0"/>
            <a:ext cx="5233481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65A72-A76A-4DA7-9E96-7DA6D4FE5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8ABB-CA26-4E3F-8FFB-0E7A5CEDA84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B6B73-10DB-48C5-82B9-61573B84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A380E-DFF0-4875-AE6B-4457108C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3C75-499E-4E53-8BE4-6412909E5C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94D7AF-D91E-4F30-866A-2D2CA5592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5550" y="2490788"/>
            <a:ext cx="6634163" cy="276225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59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94E15F-BA6C-4824-A9DD-7443AE71D32D}"/>
              </a:ext>
            </a:extLst>
          </p:cNvPr>
          <p:cNvSpPr/>
          <p:nvPr userDrawn="1"/>
        </p:nvSpPr>
        <p:spPr>
          <a:xfrm>
            <a:off x="5145928" y="-338"/>
            <a:ext cx="7044449" cy="685833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E7133-2104-4962-9713-2BE7932A87BA}"/>
              </a:ext>
            </a:extLst>
          </p:cNvPr>
          <p:cNvSpPr/>
          <p:nvPr userDrawn="1"/>
        </p:nvSpPr>
        <p:spPr>
          <a:xfrm>
            <a:off x="1" y="0"/>
            <a:ext cx="5145932" cy="992221"/>
          </a:xfrm>
          <a:prstGeom prst="rect">
            <a:avLst/>
          </a:prstGeom>
          <a:solidFill>
            <a:srgbClr val="005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C2907B-263C-4CA3-9C91-1C5B61F644E5}"/>
              </a:ext>
            </a:extLst>
          </p:cNvPr>
          <p:cNvSpPr/>
          <p:nvPr userDrawn="1"/>
        </p:nvSpPr>
        <p:spPr>
          <a:xfrm>
            <a:off x="1622" y="5865779"/>
            <a:ext cx="5145932" cy="992221"/>
          </a:xfrm>
          <a:prstGeom prst="rect">
            <a:avLst/>
          </a:prstGeom>
          <a:solidFill>
            <a:srgbClr val="005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CE42A-E713-4435-8A9C-57ABB1A8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68" y="313547"/>
            <a:ext cx="4270443" cy="36512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1C83-CB04-43A3-817C-A7D5AD2D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0756" y="6356350"/>
            <a:ext cx="28226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A88FA-67AC-48BF-A0CB-9A3472C0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3C75-499E-4E53-8BE4-6412909E5C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02F991-6D74-482A-B499-853B22363D36}"/>
              </a:ext>
            </a:extLst>
          </p:cNvPr>
          <p:cNvSpPr/>
          <p:nvPr userDrawn="1"/>
        </p:nvSpPr>
        <p:spPr>
          <a:xfrm>
            <a:off x="-1" y="992222"/>
            <a:ext cx="5145931" cy="13618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4FB9F9-035C-4992-A723-8C517087178E}"/>
              </a:ext>
            </a:extLst>
          </p:cNvPr>
          <p:cNvSpPr/>
          <p:nvPr userDrawn="1"/>
        </p:nvSpPr>
        <p:spPr>
          <a:xfrm>
            <a:off x="-2" y="5729254"/>
            <a:ext cx="5145931" cy="13618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4A4E68E-E3F8-488A-8A0A-6EC255EBE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28411"/>
            <a:ext cx="5145930" cy="460087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AA8D172-D695-45BC-ACF0-806C617E0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8514" y="554476"/>
            <a:ext cx="5624172" cy="5801873"/>
          </a:xfrm>
          <a:ln w="31750" cmpd="sng">
            <a:solidFill>
              <a:srgbClr val="005287"/>
            </a:solidFill>
          </a:ln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892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>
              <a:lumMod val="85000"/>
            </a:schemeClr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379A38-1300-4041-A8D9-4150BF11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136526"/>
            <a:ext cx="10505661" cy="166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7458D-0AD3-4596-992F-679F79E7F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302" y="1974193"/>
            <a:ext cx="10505661" cy="4049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4A368-5494-42C4-B803-0F1AAE40F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58ABB-CA26-4E3F-8FFB-0E7A5CEDA84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239E-11E9-4DE8-88D3-71425E890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76A46-92F8-4F56-B3F8-193EC1D50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3C75-499E-4E53-8BE4-6412909E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2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3" r:id="rId4"/>
    <p:sldLayoutId id="214748365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62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.archivesspac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BDBF-B0CF-44BD-8AD7-440D5DFA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104" y="1947836"/>
            <a:ext cx="3569918" cy="2962328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Aspace</a:t>
            </a:r>
            <a:r>
              <a:rPr lang="en-US" sz="2800" dirty="0"/>
              <a:t> Member Forum</a:t>
            </a:r>
            <a:br>
              <a:rPr lang="en-US" sz="2800" dirty="0"/>
            </a:br>
            <a:r>
              <a:rPr lang="en-US" sz="2000" dirty="0"/>
              <a:t>2022-08-24</a:t>
            </a:r>
            <a:br>
              <a:rPr lang="en-US" sz="2000" dirty="0"/>
            </a:br>
            <a:r>
              <a:rPr lang="en-US" sz="2000" dirty="0"/>
              <a:t>Boston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413CF-83D5-4E92-87EE-63A6193905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28620" y="2501609"/>
            <a:ext cx="8158579" cy="18547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/>
              <a:t>Updates and a Culture of Change</a:t>
            </a:r>
            <a:endParaRPr lang="en-US" sz="66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426128"/>
            <a:ext cx="10825148" cy="4296631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US" dirty="0"/>
              <a:t>Do you know what </a:t>
            </a:r>
            <a:r>
              <a:rPr lang="en-US" dirty="0">
                <a:solidFill>
                  <a:srgbClr val="00B0F0"/>
                </a:solidFill>
              </a:rPr>
              <a:t>version</a:t>
            </a:r>
            <a:r>
              <a:rPr lang="en-US" dirty="0"/>
              <a:t> you’re on? Is that the most recent?</a:t>
            </a:r>
          </a:p>
          <a:p>
            <a:pPr fontAlgn="ctr"/>
            <a:r>
              <a:rPr lang="en-US" dirty="0"/>
              <a:t>Do you have a </a:t>
            </a:r>
            <a:r>
              <a:rPr lang="en-US" dirty="0">
                <a:solidFill>
                  <a:srgbClr val="00B0F0"/>
                </a:solidFill>
              </a:rPr>
              <a:t>Sandbox</a:t>
            </a:r>
            <a:r>
              <a:rPr lang="en-US" dirty="0"/>
              <a:t>?</a:t>
            </a:r>
          </a:p>
          <a:p>
            <a:pPr lvl="1" fontAlgn="ctr"/>
            <a:r>
              <a:rPr lang="en-US" dirty="0"/>
              <a:t>I don’t mean THE Sandbox at https://</a:t>
            </a:r>
            <a:r>
              <a:rPr lang="en-US" dirty="0" err="1"/>
              <a:t>sandbox.archivesspace.org</a:t>
            </a:r>
            <a:endParaRPr lang="en-US" dirty="0"/>
          </a:p>
          <a:p>
            <a:pPr lvl="1" fontAlgn="ctr"/>
            <a:r>
              <a:rPr lang="en-US" dirty="0"/>
              <a:t>I mean one with your data and your configurations</a:t>
            </a:r>
          </a:p>
          <a:p>
            <a:pPr fontAlgn="ctr"/>
            <a:r>
              <a:rPr lang="en-US" dirty="0"/>
              <a:t>Do you know what </a:t>
            </a:r>
            <a:r>
              <a:rPr lang="en-US" dirty="0">
                <a:solidFill>
                  <a:srgbClr val="00B0F0"/>
                </a:solidFill>
              </a:rPr>
              <a:t>plugins/theming </a:t>
            </a:r>
            <a:r>
              <a:rPr lang="en-US" dirty="0"/>
              <a:t>you have installed?</a:t>
            </a:r>
          </a:p>
          <a:p>
            <a:pPr lvl="1" fontAlgn="ctr"/>
            <a:r>
              <a:rPr lang="en-US" dirty="0"/>
              <a:t>Do you test your plugins after each update?</a:t>
            </a:r>
          </a:p>
          <a:p>
            <a:pPr lvl="1" fontAlgn="ctr"/>
            <a:r>
              <a:rPr lang="en-US" dirty="0"/>
              <a:t>Do you remove plugins when plugins get folded into code?</a:t>
            </a:r>
          </a:p>
          <a:p>
            <a:pPr fontAlgn="ctr"/>
            <a:r>
              <a:rPr lang="en-US" dirty="0"/>
              <a:t>Do you know what </a:t>
            </a:r>
            <a:r>
              <a:rPr lang="en-US" dirty="0">
                <a:solidFill>
                  <a:srgbClr val="00B0F0"/>
                </a:solidFill>
              </a:rPr>
              <a:t>configurations</a:t>
            </a:r>
            <a:r>
              <a:rPr lang="en-US" dirty="0"/>
              <a:t> you have in place?</a:t>
            </a:r>
          </a:p>
          <a:p>
            <a:pPr lvl="1" fontAlgn="ctr"/>
            <a:r>
              <a:rPr lang="en-US" dirty="0"/>
              <a:t>Do you test your configurations?</a:t>
            </a:r>
          </a:p>
          <a:p>
            <a:pPr fontAlgn="ctr"/>
            <a:r>
              <a:rPr lang="en-US" dirty="0"/>
              <a:t>Do you have a custom PDF </a:t>
            </a:r>
            <a:r>
              <a:rPr lang="en-US" dirty="0">
                <a:solidFill>
                  <a:srgbClr val="00B0F0"/>
                </a:solidFill>
              </a:rPr>
              <a:t>stylesheet</a:t>
            </a:r>
            <a:r>
              <a:rPr lang="en-US" dirty="0"/>
              <a:t>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864A6-DEB9-417B-B629-38021AE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</p:spTree>
    <p:extLst>
      <p:ext uri="{BB962C8B-B14F-4D97-AF65-F5344CB8AC3E}">
        <p14:creationId xmlns:p14="http://schemas.microsoft.com/office/powerpoint/2010/main" val="39541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413CF-83D5-4E92-87EE-63A6193905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41146" y="2501609"/>
            <a:ext cx="8158579" cy="1854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Suggestions!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Graphic 3" descr="Group brainstorm outline">
            <a:extLst>
              <a:ext uri="{FF2B5EF4-FFF2-40B4-BE49-F238E27FC236}">
                <a16:creationId xmlns:a16="http://schemas.microsoft.com/office/drawing/2014/main" id="{21D9159E-F895-DD18-B5C1-A7B8833E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061" y="2228011"/>
            <a:ext cx="2125248" cy="212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0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426128"/>
            <a:ext cx="11002569" cy="4296631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endParaRPr lang="en-US" dirty="0"/>
          </a:p>
          <a:p>
            <a:pPr fontAlgn="ctr"/>
            <a:r>
              <a:rPr lang="en-US" dirty="0"/>
              <a:t>Were you happy with your answers? Was there </a:t>
            </a:r>
            <a:r>
              <a:rPr lang="en-US" dirty="0">
                <a:solidFill>
                  <a:srgbClr val="C00000"/>
                </a:solidFill>
              </a:rPr>
              <a:t>frustration</a:t>
            </a:r>
            <a:r>
              <a:rPr lang="en-US" dirty="0"/>
              <a:t> there?</a:t>
            </a:r>
          </a:p>
          <a:p>
            <a:pPr fontAlgn="ctr"/>
            <a:r>
              <a:rPr lang="en-US" dirty="0"/>
              <a:t>The first piece of advice is to answer those and identify which questions you wish you had better answers do, and which don’t matter</a:t>
            </a:r>
          </a:p>
          <a:p>
            <a:pPr fontAlgn="ctr"/>
            <a:r>
              <a:rPr lang="en-US" dirty="0"/>
              <a:t>And now here comes way too many suggestions after way too many questions!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864A6-DEB9-417B-B629-38021AE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</p:spTree>
    <p:extLst>
      <p:ext uri="{BB962C8B-B14F-4D97-AF65-F5344CB8AC3E}">
        <p14:creationId xmlns:p14="http://schemas.microsoft.com/office/powerpoint/2010/main" val="17801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426128"/>
            <a:ext cx="11232700" cy="4296631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>
                <a:solidFill>
                  <a:srgbClr val="00B0F0"/>
                </a:solidFill>
              </a:rPr>
              <a:t>Suggestion</a:t>
            </a:r>
            <a:r>
              <a:rPr lang="en-US" dirty="0"/>
              <a:t>: Consider a </a:t>
            </a:r>
            <a:r>
              <a:rPr lang="en-US" dirty="0">
                <a:solidFill>
                  <a:srgbClr val="00B0F0"/>
                </a:solidFill>
              </a:rPr>
              <a:t>sandbox</a:t>
            </a:r>
            <a:r>
              <a:rPr lang="en-US" dirty="0"/>
              <a:t> if you don’t have one already</a:t>
            </a:r>
          </a:p>
          <a:p>
            <a:pPr fontAlgn="ctr"/>
            <a:r>
              <a:rPr lang="en-US" dirty="0"/>
              <a:t>I would never live without one and this is my first suggestion</a:t>
            </a:r>
          </a:p>
          <a:p>
            <a:pPr fontAlgn="ctr"/>
            <a:r>
              <a:rPr lang="en-US" i="1" dirty="0"/>
              <a:t>But make sure that sandbox is a real mirror</a:t>
            </a:r>
          </a:p>
          <a:p>
            <a:pPr lvl="1" fontAlgn="ctr"/>
            <a:r>
              <a:rPr lang="en-US" dirty="0"/>
              <a:t>Same configurations, same plugins, same everything</a:t>
            </a:r>
          </a:p>
          <a:p>
            <a:pPr fontAlgn="ctr"/>
            <a:r>
              <a:rPr lang="en-US" dirty="0"/>
              <a:t>How do you get one? This question would be directed to whoever manages your current instance of </a:t>
            </a:r>
            <a:r>
              <a:rPr lang="en-US" dirty="0" err="1"/>
              <a:t>Aspace</a:t>
            </a:r>
            <a:r>
              <a:rPr lang="en-US" dirty="0"/>
              <a:t>. If you have a hosting provider, they likely offer one</a:t>
            </a:r>
          </a:p>
          <a:p>
            <a:pPr fontAlgn="ctr"/>
            <a:r>
              <a:rPr lang="en-US" dirty="0"/>
              <a:t>Do you know about </a:t>
            </a:r>
            <a:r>
              <a:rPr lang="en-US" dirty="0">
                <a:hlinkClick r:id="rId3"/>
              </a:rPr>
              <a:t>https://</a:t>
            </a:r>
            <a:r>
              <a:rPr lang="en-US" dirty="0">
                <a:solidFill>
                  <a:srgbClr val="00B0F0"/>
                </a:solidFill>
                <a:hlinkClick r:id="rId3"/>
              </a:rPr>
              <a:t>test</a:t>
            </a:r>
            <a:r>
              <a:rPr lang="en-US" dirty="0">
                <a:hlinkClick r:id="rId3"/>
              </a:rPr>
              <a:t>.archivesspace.org</a:t>
            </a:r>
            <a:r>
              <a:rPr lang="en-US" dirty="0"/>
              <a:t>? This is where new code is available at all times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864A6-DEB9-417B-B629-38021AE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</p:spTree>
    <p:extLst>
      <p:ext uri="{BB962C8B-B14F-4D97-AF65-F5344CB8AC3E}">
        <p14:creationId xmlns:p14="http://schemas.microsoft.com/office/powerpoint/2010/main" val="23901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426128"/>
            <a:ext cx="11232700" cy="4296631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>
                <a:solidFill>
                  <a:srgbClr val="00B0F0"/>
                </a:solidFill>
              </a:rPr>
              <a:t>Suggestion</a:t>
            </a:r>
            <a:r>
              <a:rPr lang="en-US" dirty="0"/>
              <a:t>: Consider testing </a:t>
            </a:r>
            <a:r>
              <a:rPr lang="en-US" dirty="0">
                <a:solidFill>
                  <a:srgbClr val="00B0F0"/>
                </a:solidFill>
              </a:rPr>
              <a:t>release candidates </a:t>
            </a:r>
            <a:r>
              <a:rPr lang="en-US" dirty="0"/>
              <a:t>if you don’t already</a:t>
            </a:r>
          </a:p>
          <a:p>
            <a:pPr fontAlgn="ctr"/>
            <a:r>
              <a:rPr lang="en-US" dirty="0">
                <a:solidFill>
                  <a:srgbClr val="FF0000"/>
                </a:solidFill>
              </a:rPr>
              <a:t>On a Sandbox! </a:t>
            </a:r>
          </a:p>
          <a:p>
            <a:pPr fontAlgn="ctr"/>
            <a:r>
              <a:rPr lang="en-US" dirty="0"/>
              <a:t>This benefits </a:t>
            </a:r>
            <a:r>
              <a:rPr lang="en-US" i="1" dirty="0"/>
              <a:t>everyone</a:t>
            </a:r>
            <a:r>
              <a:rPr lang="en-US" dirty="0"/>
              <a:t>: the earlier problems are known, the better</a:t>
            </a:r>
          </a:p>
          <a:p>
            <a:pPr fontAlgn="ctr"/>
            <a:r>
              <a:rPr lang="en-US" dirty="0"/>
              <a:t>Testing RCs with real data is seriously helpful to the community</a:t>
            </a:r>
          </a:p>
          <a:p>
            <a:pPr fontAlgn="ctr"/>
            <a:r>
              <a:rPr lang="en-US" dirty="0"/>
              <a:t>AND</a:t>
            </a:r>
          </a:p>
          <a:p>
            <a:pPr fontAlgn="ctr"/>
            <a:r>
              <a:rPr lang="en-US" dirty="0"/>
              <a:t>Testing RCs gives you a vital preview of any issues with plugins, branding, or the need for training ahead of the formal release</a:t>
            </a:r>
          </a:p>
          <a:p>
            <a:pPr fontAlgn="ctr"/>
            <a:r>
              <a:rPr lang="en-US" dirty="0"/>
              <a:t>…as long as you test it </a:t>
            </a:r>
            <a:r>
              <a:rPr lang="en-US" i="1" dirty="0"/>
              <a:t>thoroughly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864A6-DEB9-417B-B629-38021AE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  <p:pic>
        <p:nvPicPr>
          <p:cNvPr id="5" name="Graphic 4" descr="Slippery with solid fill">
            <a:extLst>
              <a:ext uri="{FF2B5EF4-FFF2-40B4-BE49-F238E27FC236}">
                <a16:creationId xmlns:a16="http://schemas.microsoft.com/office/drawing/2014/main" id="{E10DC990-5298-6C8D-68EB-B3A8906D6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3433" y="1853851"/>
            <a:ext cx="526094" cy="5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2" y="1426128"/>
            <a:ext cx="11245845" cy="4296631"/>
          </a:xfrm>
        </p:spPr>
        <p:txBody>
          <a:bodyPr>
            <a:normAutofit lnSpcReduction="10000"/>
          </a:bodyPr>
          <a:lstStyle/>
          <a:p>
            <a:pPr marL="0" indent="0" fontAlgn="ctr">
              <a:buNone/>
            </a:pPr>
            <a:r>
              <a:rPr lang="en-US" dirty="0">
                <a:solidFill>
                  <a:srgbClr val="00B0F0"/>
                </a:solidFill>
              </a:rPr>
              <a:t>Suggestion</a:t>
            </a:r>
            <a:r>
              <a:rPr lang="en-US" dirty="0"/>
              <a:t>: Read the </a:t>
            </a:r>
            <a:r>
              <a:rPr lang="en-US" dirty="0">
                <a:solidFill>
                  <a:srgbClr val="00B0F0"/>
                </a:solidFill>
              </a:rPr>
              <a:t>release notes</a:t>
            </a:r>
            <a:r>
              <a:rPr lang="en-US" dirty="0"/>
              <a:t>!!</a:t>
            </a:r>
          </a:p>
          <a:p>
            <a:pPr fontAlgn="ctr"/>
            <a:r>
              <a:rPr lang="en-US" dirty="0"/>
              <a:t>You might not understand everything that’s there, and that is </a:t>
            </a:r>
            <a:r>
              <a:rPr lang="en-US" i="1" dirty="0"/>
              <a:t>fine</a:t>
            </a:r>
            <a:r>
              <a:rPr lang="en-US" dirty="0"/>
              <a:t>.</a:t>
            </a:r>
          </a:p>
          <a:p>
            <a:pPr fontAlgn="ctr"/>
            <a:r>
              <a:rPr lang="en-US" dirty="0"/>
              <a:t>But please read them.</a:t>
            </a:r>
          </a:p>
          <a:p>
            <a:pPr lvl="1" fontAlgn="ctr"/>
            <a:r>
              <a:rPr lang="en-US" dirty="0"/>
              <a:t>See the community at work by reading about community contributors and pull requests</a:t>
            </a:r>
          </a:p>
          <a:p>
            <a:pPr lvl="1" fontAlgn="ctr"/>
            <a:r>
              <a:rPr lang="en-US" dirty="0"/>
              <a:t>Tip your cap to the program team, </a:t>
            </a:r>
            <a:r>
              <a:rPr lang="en-US" dirty="0" err="1"/>
              <a:t>devs</a:t>
            </a:r>
            <a:r>
              <a:rPr lang="en-US" dirty="0"/>
              <a:t>, councils, and core committers</a:t>
            </a:r>
          </a:p>
          <a:p>
            <a:pPr fontAlgn="ctr"/>
            <a:r>
              <a:rPr lang="en-US" dirty="0"/>
              <a:t>Celebrate </a:t>
            </a:r>
            <a:r>
              <a:rPr lang="en-US" dirty="0">
                <a:solidFill>
                  <a:srgbClr val="00B0F0"/>
                </a:solidFill>
              </a:rPr>
              <a:t>windfalls</a:t>
            </a:r>
            <a:r>
              <a:rPr lang="en-US" dirty="0"/>
              <a:t> or improved workflows by knowing the details of every release</a:t>
            </a:r>
          </a:p>
          <a:p>
            <a:pPr fontAlgn="ctr"/>
            <a:r>
              <a:rPr lang="en-US" dirty="0"/>
              <a:t>But also </a:t>
            </a:r>
            <a:r>
              <a:rPr lang="en-US" dirty="0">
                <a:solidFill>
                  <a:srgbClr val="00B0F0"/>
                </a:solidFill>
              </a:rPr>
              <a:t>anticipate concerns </a:t>
            </a:r>
            <a:r>
              <a:rPr lang="en-US" dirty="0"/>
              <a:t>or complications by reading about new requirements, new configurations, and all I mentioned today</a:t>
            </a:r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</p:spTree>
    <p:extLst>
      <p:ext uri="{BB962C8B-B14F-4D97-AF65-F5344CB8AC3E}">
        <p14:creationId xmlns:p14="http://schemas.microsoft.com/office/powerpoint/2010/main" val="35645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426128"/>
            <a:ext cx="11304344" cy="4296631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>
                <a:solidFill>
                  <a:srgbClr val="00B0F0"/>
                </a:solidFill>
              </a:rPr>
              <a:t>Suggestion</a:t>
            </a:r>
            <a:r>
              <a:rPr lang="en-US" dirty="0"/>
              <a:t>: Maintain an </a:t>
            </a:r>
            <a:r>
              <a:rPr lang="en-US" dirty="0">
                <a:solidFill>
                  <a:srgbClr val="00B0F0"/>
                </a:solidFill>
              </a:rPr>
              <a:t>update checklist </a:t>
            </a:r>
            <a:r>
              <a:rPr lang="en-US" dirty="0"/>
              <a:t>of steps to take when preparing for and assessing an update</a:t>
            </a:r>
          </a:p>
          <a:p>
            <a:pPr fontAlgn="ctr"/>
            <a:r>
              <a:rPr lang="en-US" dirty="0"/>
              <a:t>Assign or share responsibility for the checklist</a:t>
            </a:r>
          </a:p>
          <a:p>
            <a:pPr lvl="1" fontAlgn="ctr"/>
            <a:r>
              <a:rPr lang="en-US" dirty="0"/>
              <a:t>I get to say that because I don’t work where you work</a:t>
            </a:r>
          </a:p>
          <a:p>
            <a:pPr fontAlgn="ctr"/>
            <a:r>
              <a:rPr lang="en-US" dirty="0"/>
              <a:t>Embrace the fact that this will repeat and will repeat </a:t>
            </a:r>
            <a:r>
              <a:rPr lang="en-US" i="1" dirty="0"/>
              <a:t>often</a:t>
            </a:r>
          </a:p>
          <a:p>
            <a:pPr fontAlgn="ctr"/>
            <a:r>
              <a:rPr lang="en-US" i="1" dirty="0"/>
              <a:t>And if I were making a check list it might be these next few slides…</a:t>
            </a:r>
          </a:p>
          <a:p>
            <a:pPr font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864A6-DEB9-417B-B629-38021AE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  <p:pic>
        <p:nvPicPr>
          <p:cNvPr id="5" name="Picture 4" descr="Winking Pusheen">
            <a:extLst>
              <a:ext uri="{FF2B5EF4-FFF2-40B4-BE49-F238E27FC236}">
                <a16:creationId xmlns:a16="http://schemas.microsoft.com/office/drawing/2014/main" id="{4F154FA2-E80A-4532-8A3B-85B434F77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62" y="2533060"/>
            <a:ext cx="830991" cy="8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426128"/>
            <a:ext cx="11232700" cy="4296631"/>
          </a:xfrm>
        </p:spPr>
        <p:txBody>
          <a:bodyPr>
            <a:normAutofit fontScale="92500" lnSpcReduction="20000"/>
          </a:bodyPr>
          <a:lstStyle/>
          <a:p>
            <a:pPr marL="0" indent="0" fontAlgn="ctr">
              <a:buNone/>
            </a:pPr>
            <a:r>
              <a:rPr lang="en-US" dirty="0">
                <a:solidFill>
                  <a:srgbClr val="00B0F0"/>
                </a:solidFill>
              </a:rPr>
              <a:t>Suggestion</a:t>
            </a:r>
            <a:r>
              <a:rPr lang="en-US" dirty="0"/>
              <a:t>: Maintain and check a list of </a:t>
            </a:r>
            <a:r>
              <a:rPr lang="en-US" dirty="0">
                <a:solidFill>
                  <a:srgbClr val="00B0F0"/>
                </a:solidFill>
              </a:rPr>
              <a:t>plugins</a:t>
            </a:r>
            <a:r>
              <a:rPr lang="en-US" dirty="0"/>
              <a:t> and their behaviors</a:t>
            </a:r>
          </a:p>
          <a:p>
            <a:pPr fontAlgn="ctr"/>
            <a:r>
              <a:rPr lang="en-US" dirty="0"/>
              <a:t>List every plugin on your Production server and your Sandbox</a:t>
            </a:r>
          </a:p>
          <a:p>
            <a:pPr lvl="1" fontAlgn="ctr"/>
            <a:r>
              <a:rPr lang="en-US" dirty="0"/>
              <a:t>You will again get this from your hosting provider or IT person</a:t>
            </a:r>
          </a:p>
          <a:p>
            <a:pPr fontAlgn="ctr"/>
            <a:r>
              <a:rPr lang="en-US" dirty="0"/>
              <a:t>Check each plugin’s source page for version and compatibility information, if available</a:t>
            </a:r>
          </a:p>
          <a:p>
            <a:pPr fontAlgn="ctr"/>
            <a:r>
              <a:rPr lang="en-US" dirty="0"/>
              <a:t>Determine what each of those plugins </a:t>
            </a:r>
            <a:r>
              <a:rPr lang="en-US" i="1" dirty="0"/>
              <a:t>do</a:t>
            </a:r>
          </a:p>
          <a:p>
            <a:pPr lvl="1" fontAlgn="ctr"/>
            <a:r>
              <a:rPr lang="en-US" dirty="0"/>
              <a:t>After years of use and onboarding, staff might not realize the differences in functionality of core code versus plugins</a:t>
            </a:r>
          </a:p>
          <a:p>
            <a:pPr lvl="1" fontAlgn="ctr"/>
            <a:r>
              <a:rPr lang="en-US" dirty="0"/>
              <a:t>For example, after years of using </a:t>
            </a:r>
            <a:r>
              <a:rPr lang="en-US" dirty="0" err="1">
                <a:solidFill>
                  <a:srgbClr val="00B0F0"/>
                </a:solidFill>
              </a:rPr>
              <a:t>timewalk</a:t>
            </a:r>
            <a:r>
              <a:rPr lang="en-US" dirty="0"/>
              <a:t>, you would be rudely surprised to learn that AS does not automatically parse dates</a:t>
            </a:r>
          </a:p>
          <a:p>
            <a:pPr lvl="1" fontAlgn="ctr"/>
            <a:r>
              <a:rPr lang="en-US" dirty="0"/>
              <a:t>But would you notice if it stopped working?</a:t>
            </a:r>
          </a:p>
          <a:p>
            <a:pPr fontAlgn="ctr"/>
            <a:r>
              <a:rPr lang="en-US" dirty="0"/>
              <a:t>Determine how to </a:t>
            </a:r>
            <a:r>
              <a:rPr lang="en-US" i="1" dirty="0"/>
              <a:t>test</a:t>
            </a:r>
            <a:r>
              <a:rPr lang="en-US" dirty="0"/>
              <a:t> each of the plugins on the list</a:t>
            </a:r>
          </a:p>
          <a:p>
            <a:pPr lvl="1" fontAlgn="ctr"/>
            <a:r>
              <a:rPr lang="en-US" dirty="0"/>
              <a:t>What’s a quick way to know your plugin still works the way you expect?</a:t>
            </a:r>
          </a:p>
          <a:p>
            <a:pPr lvl="1" font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864A6-DEB9-417B-B629-38021AE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</p:spTree>
    <p:extLst>
      <p:ext uri="{BB962C8B-B14F-4D97-AF65-F5344CB8AC3E}">
        <p14:creationId xmlns:p14="http://schemas.microsoft.com/office/powerpoint/2010/main" val="42065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426128"/>
            <a:ext cx="11232700" cy="4296631"/>
          </a:xfrm>
        </p:spPr>
        <p:txBody>
          <a:bodyPr>
            <a:normAutofit/>
          </a:bodyPr>
          <a:lstStyle/>
          <a:p>
            <a:pPr fontAlgn="ctr"/>
            <a:r>
              <a:rPr lang="en-US" dirty="0"/>
              <a:t>Most plugins will come from the community</a:t>
            </a:r>
          </a:p>
          <a:p>
            <a:pPr fontAlgn="ctr"/>
            <a:r>
              <a:rPr lang="en-US" dirty="0"/>
              <a:t>But some may have been developed in-house, and in-house plugins are usually related to </a:t>
            </a:r>
            <a:r>
              <a:rPr lang="en-US" dirty="0">
                <a:solidFill>
                  <a:srgbClr val="00B0F0"/>
                </a:solidFill>
              </a:rPr>
              <a:t>branding/theming</a:t>
            </a:r>
          </a:p>
          <a:p>
            <a:pPr fontAlgn="ctr"/>
            <a:r>
              <a:rPr lang="en-US" dirty="0"/>
              <a:t>These are at risk when the code behind pages change, especially the PUI</a:t>
            </a:r>
          </a:p>
          <a:p>
            <a:pPr fontAlgn="ctr"/>
            <a:r>
              <a:rPr lang="en-US" dirty="0"/>
              <a:t>This is usually for good reasons, like improving accessibility or new feature requests</a:t>
            </a:r>
          </a:p>
          <a:p>
            <a:pPr fontAlgn="ctr"/>
            <a:r>
              <a:rPr lang="en-US" dirty="0"/>
              <a:t>If you have in-house plugins, where does that code live?</a:t>
            </a:r>
          </a:p>
          <a:p>
            <a:pPr fontAlgn="ctr"/>
            <a:r>
              <a:rPr lang="en-US" dirty="0"/>
              <a:t>Who wrote them? Do they still work where you work? Do </a:t>
            </a:r>
            <a:r>
              <a:rPr lang="en-US" i="1" dirty="0"/>
              <a:t>they</a:t>
            </a:r>
            <a:r>
              <a:rPr lang="en-US" dirty="0"/>
              <a:t> read the release notes?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864A6-DEB9-417B-B629-38021AE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</p:spTree>
    <p:extLst>
      <p:ext uri="{BB962C8B-B14F-4D97-AF65-F5344CB8AC3E}">
        <p14:creationId xmlns:p14="http://schemas.microsoft.com/office/powerpoint/2010/main" val="14621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426128"/>
            <a:ext cx="9696907" cy="4296631"/>
          </a:xfrm>
        </p:spPr>
        <p:txBody>
          <a:bodyPr>
            <a:normAutofit/>
          </a:bodyPr>
          <a:lstStyle/>
          <a:p>
            <a:pPr marL="457200" lvl="1" indent="0" fontAlgn="ctr">
              <a:buNone/>
            </a:pPr>
            <a:r>
              <a:rPr lang="en-US" sz="2800" dirty="0">
                <a:solidFill>
                  <a:srgbClr val="00B0F0"/>
                </a:solidFill>
              </a:rPr>
              <a:t>Release notes!</a:t>
            </a:r>
          </a:p>
          <a:p>
            <a:pPr lvl="1" font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864A6-DEB9-417B-B629-38021AE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FB9DD-E500-4380-8956-8154FF0DE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"/>
          <a:stretch/>
        </p:blipFill>
        <p:spPr>
          <a:xfrm>
            <a:off x="1074766" y="1886121"/>
            <a:ext cx="10042467" cy="330467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82EB1C-1327-4E95-B0F9-E82F3945F91D}"/>
              </a:ext>
            </a:extLst>
          </p:cNvPr>
          <p:cNvSpPr txBox="1"/>
          <p:nvPr/>
        </p:nvSpPr>
        <p:spPr>
          <a:xfrm>
            <a:off x="3112112" y="5428913"/>
            <a:ext cx="5489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From the v2.8.0 release notes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4B9FC2-25D0-4797-AD0D-0665B58B89DC}"/>
              </a:ext>
            </a:extLst>
          </p:cNvPr>
          <p:cNvSpPr/>
          <p:nvPr/>
        </p:nvSpPr>
        <p:spPr>
          <a:xfrm>
            <a:off x="1202500" y="4759890"/>
            <a:ext cx="4997884" cy="305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426128"/>
            <a:ext cx="11002569" cy="4296631"/>
          </a:xfrm>
        </p:spPr>
        <p:txBody>
          <a:bodyPr>
            <a:normAutofit/>
          </a:bodyPr>
          <a:lstStyle/>
          <a:p>
            <a:pPr fontAlgn="ctr"/>
            <a:r>
              <a:rPr lang="en-US" dirty="0"/>
              <a:t>Think back to your workflows </a:t>
            </a:r>
            <a:r>
              <a:rPr lang="en-US" i="1" dirty="0"/>
              <a:t>before</a:t>
            </a:r>
            <a:r>
              <a:rPr lang="en-US" dirty="0"/>
              <a:t> you adopted </a:t>
            </a:r>
            <a:r>
              <a:rPr lang="en-US" dirty="0" err="1"/>
              <a:t>Aspace</a:t>
            </a:r>
            <a:endParaRPr lang="en-US" dirty="0"/>
          </a:p>
          <a:p>
            <a:pPr fontAlgn="ctr"/>
            <a:r>
              <a:rPr lang="en-US" dirty="0"/>
              <a:t>I bet that most of those workflows were relatively stable for long periods</a:t>
            </a:r>
          </a:p>
          <a:p>
            <a:pPr lvl="1" fontAlgn="ctr"/>
            <a:r>
              <a:rPr lang="en-US" dirty="0"/>
              <a:t>If you used Archon, </a:t>
            </a:r>
            <a:r>
              <a:rPr lang="en-US" dirty="0" err="1"/>
              <a:t>Archivists’Toolkit</a:t>
            </a:r>
            <a:r>
              <a:rPr lang="en-US" dirty="0"/>
              <a:t>, or the EAD Cookbook, those applications and practices stayed the same for a </a:t>
            </a:r>
            <a:r>
              <a:rPr lang="en-US" dirty="0" err="1"/>
              <a:t>looooooooooong</a:t>
            </a:r>
            <a:r>
              <a:rPr lang="en-US" dirty="0"/>
              <a:t> time</a:t>
            </a:r>
          </a:p>
          <a:p>
            <a:pPr lvl="1" fontAlgn="ctr"/>
            <a:r>
              <a:rPr lang="en-US" dirty="0"/>
              <a:t>You may have established and invested in a </a:t>
            </a:r>
            <a:r>
              <a:rPr lang="en-US" b="1" dirty="0"/>
              <a:t>decade+</a:t>
            </a:r>
            <a:r>
              <a:rPr lang="en-US" dirty="0"/>
              <a:t> of practice that was comfortable and predictable.</a:t>
            </a:r>
          </a:p>
          <a:p>
            <a:pPr fontAlgn="ctr"/>
            <a:r>
              <a:rPr lang="en-US" dirty="0"/>
              <a:t>But ArchivesSpace has changed, is changing, and </a:t>
            </a:r>
            <a:r>
              <a:rPr lang="en-US" i="1" dirty="0">
                <a:solidFill>
                  <a:srgbClr val="00B0F0"/>
                </a:solidFill>
              </a:rPr>
              <a:t>will always change</a:t>
            </a:r>
            <a:r>
              <a:rPr lang="en-US" dirty="0"/>
              <a:t>.</a:t>
            </a:r>
          </a:p>
          <a:p>
            <a:pPr lvl="2" fontAlgn="ctr"/>
            <a:r>
              <a:rPr lang="en-US" dirty="0"/>
              <a:t>Frequently! 3.3.0-RC1 is available right now!</a:t>
            </a:r>
          </a:p>
          <a:p>
            <a:pPr fontAlgn="ctr"/>
            <a:r>
              <a:rPr lang="en-US" dirty="0"/>
              <a:t>You might miss that comfortable old groove, or you may still be in one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864A6-DEB9-417B-B629-38021AE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</p:spTree>
    <p:extLst>
      <p:ext uri="{BB962C8B-B14F-4D97-AF65-F5344CB8AC3E}">
        <p14:creationId xmlns:p14="http://schemas.microsoft.com/office/powerpoint/2010/main" val="220363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426128"/>
            <a:ext cx="11232700" cy="4296631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>
                <a:solidFill>
                  <a:srgbClr val="00B0F0"/>
                </a:solidFill>
              </a:rPr>
              <a:t>Suggestion</a:t>
            </a:r>
            <a:r>
              <a:rPr lang="en-US" dirty="0"/>
              <a:t>: Maintain and check a list of </a:t>
            </a:r>
            <a:r>
              <a:rPr lang="en-US" dirty="0">
                <a:solidFill>
                  <a:srgbClr val="00B0F0"/>
                </a:solidFill>
              </a:rPr>
              <a:t>vital workflows</a:t>
            </a:r>
            <a:endParaRPr lang="en-US" dirty="0"/>
          </a:p>
          <a:p>
            <a:pPr fontAlgn="ctr"/>
            <a:r>
              <a:rPr lang="en-US" dirty="0"/>
              <a:t>For example, do you </a:t>
            </a:r>
            <a:r>
              <a:rPr lang="en-US" i="1" dirty="0"/>
              <a:t>export</a:t>
            </a:r>
            <a:r>
              <a:rPr lang="en-US" dirty="0"/>
              <a:t> as part of your workflows? To MARC or EAD?</a:t>
            </a:r>
          </a:p>
          <a:p>
            <a:pPr fontAlgn="ctr"/>
            <a:r>
              <a:rPr lang="en-US" dirty="0"/>
              <a:t>Surely those standards won’t change…right? They’re </a:t>
            </a:r>
            <a:r>
              <a:rPr lang="en-US" i="1" dirty="0"/>
              <a:t>standards</a:t>
            </a:r>
            <a:r>
              <a:rPr lang="en-US" dirty="0"/>
              <a:t>.</a:t>
            </a:r>
          </a:p>
          <a:p>
            <a:pPr fontAlgn="ctr"/>
            <a:r>
              <a:rPr lang="en-US" dirty="0"/>
              <a:t>The next presentation proves this isn’t true</a:t>
            </a:r>
          </a:p>
          <a:p>
            <a:pPr fontAlgn="ctr"/>
            <a:r>
              <a:rPr lang="en-US" dirty="0"/>
              <a:t>Importers and exporters change!</a:t>
            </a:r>
          </a:p>
          <a:p>
            <a:pPr fontAlgn="ctr"/>
            <a:r>
              <a:rPr lang="en-US" dirty="0"/>
              <a:t>Unless you’re confident that you know every single change in code, test every single aspect of your workflows</a:t>
            </a:r>
          </a:p>
          <a:p>
            <a:pPr fontAlgn="ctr"/>
            <a:r>
              <a:rPr lang="en-US" dirty="0"/>
              <a:t>This means testing whatever your staff are dependent on, even exports</a:t>
            </a:r>
          </a:p>
          <a:p>
            <a:pPr fontAlgn="ctr"/>
            <a:endParaRPr lang="en-US" dirty="0"/>
          </a:p>
          <a:p>
            <a:pPr lvl="1" font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864A6-DEB9-417B-B629-38021AE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</p:spTree>
    <p:extLst>
      <p:ext uri="{BB962C8B-B14F-4D97-AF65-F5344CB8AC3E}">
        <p14:creationId xmlns:p14="http://schemas.microsoft.com/office/powerpoint/2010/main" val="34405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426128"/>
            <a:ext cx="11232700" cy="4296631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>
                <a:solidFill>
                  <a:srgbClr val="00B0F0"/>
                </a:solidFill>
              </a:rPr>
              <a:t>Suggestion</a:t>
            </a:r>
            <a:r>
              <a:rPr lang="en-US" dirty="0"/>
              <a:t>: Check in on </a:t>
            </a:r>
            <a:r>
              <a:rPr lang="en-US" dirty="0">
                <a:solidFill>
                  <a:srgbClr val="00B0F0"/>
                </a:solidFill>
              </a:rPr>
              <a:t>preferences </a:t>
            </a:r>
            <a:r>
              <a:rPr lang="en-US" dirty="0">
                <a:solidFill>
                  <a:srgbClr val="005287"/>
                </a:solidFill>
              </a:rPr>
              <a:t>and</a:t>
            </a:r>
            <a:r>
              <a:rPr lang="en-US" dirty="0">
                <a:solidFill>
                  <a:srgbClr val="00B0F0"/>
                </a:solidFill>
              </a:rPr>
              <a:t> permissions</a:t>
            </a:r>
          </a:p>
          <a:p>
            <a:pPr fontAlgn="ctr"/>
            <a:r>
              <a:rPr lang="en-US" dirty="0">
                <a:solidFill>
                  <a:srgbClr val="005287"/>
                </a:solidFill>
              </a:rPr>
              <a:t>New features sometimes come with new permission options. Re-visit your permissions and users after updates or on a semi-annual basis</a:t>
            </a:r>
          </a:p>
          <a:p>
            <a:pPr lvl="1" fontAlgn="ctr"/>
            <a:r>
              <a:rPr lang="en-US" dirty="0"/>
              <a:t>New Agents module and Custom Reporting are both examples of this</a:t>
            </a:r>
          </a:p>
          <a:p>
            <a:pPr fontAlgn="ctr"/>
            <a:r>
              <a:rPr lang="en-US" dirty="0"/>
              <a:t>Updates also bring changes to the preferences menu (including 3.3.0)</a:t>
            </a:r>
          </a:p>
          <a:p>
            <a:pPr lvl="1" font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864A6-DEB9-417B-B629-38021AE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</p:spTree>
    <p:extLst>
      <p:ext uri="{BB962C8B-B14F-4D97-AF65-F5344CB8AC3E}">
        <p14:creationId xmlns:p14="http://schemas.microsoft.com/office/powerpoint/2010/main" val="20649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at peering over table">
            <a:extLst>
              <a:ext uri="{FF2B5EF4-FFF2-40B4-BE49-F238E27FC236}">
                <a16:creationId xmlns:a16="http://schemas.microsoft.com/office/drawing/2014/main" id="{39124BDF-406F-7D74-43B1-0D52F39148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1" b="10406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7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A65BFC-A975-E8FF-2F3B-5A8B1D12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484" y="117081"/>
            <a:ext cx="3733801" cy="709637"/>
          </a:xfrm>
        </p:spPr>
        <p:txBody>
          <a:bodyPr/>
          <a:lstStyle/>
          <a:p>
            <a:pPr algn="ctr"/>
            <a:r>
              <a:rPr lang="en-US" dirty="0"/>
              <a:t>Abrupt Ending!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94455-4AF1-8CD1-2E52-4AF5D1A11A5D}"/>
              </a:ext>
            </a:extLst>
          </p:cNvPr>
          <p:cNvSpPr txBox="1"/>
          <p:nvPr/>
        </p:nvSpPr>
        <p:spPr>
          <a:xfrm>
            <a:off x="112734" y="4678816"/>
            <a:ext cx="1193730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And remember!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Without change, we wouldn’t get to see kittens turn into cranky old cats!</a:t>
            </a:r>
          </a:p>
        </p:txBody>
      </p:sp>
    </p:spTree>
    <p:extLst>
      <p:ext uri="{BB962C8B-B14F-4D97-AF65-F5344CB8AC3E}">
        <p14:creationId xmlns:p14="http://schemas.microsoft.com/office/powerpoint/2010/main" val="489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316498"/>
            <a:ext cx="10825148" cy="4406262"/>
          </a:xfrm>
        </p:spPr>
        <p:txBody>
          <a:bodyPr>
            <a:normAutofit/>
          </a:bodyPr>
          <a:lstStyle/>
          <a:p>
            <a:pPr fontAlgn="ctr"/>
            <a:r>
              <a:rPr lang="en-US" dirty="0"/>
              <a:t>Changes to </a:t>
            </a:r>
            <a:r>
              <a:rPr lang="en-US" dirty="0" err="1"/>
              <a:t>Aspace</a:t>
            </a:r>
            <a:r>
              <a:rPr lang="en-US" dirty="0"/>
              <a:t> can be both </a:t>
            </a:r>
            <a:r>
              <a:rPr lang="en-US" dirty="0">
                <a:solidFill>
                  <a:srgbClr val="00B0F0"/>
                </a:solidFill>
              </a:rPr>
              <a:t>technical</a:t>
            </a:r>
            <a:r>
              <a:rPr lang="en-US" dirty="0"/>
              <a:t> as well as </a:t>
            </a:r>
            <a:r>
              <a:rPr lang="en-US" dirty="0">
                <a:solidFill>
                  <a:srgbClr val="00B0F0"/>
                </a:solidFill>
              </a:rPr>
              <a:t>functional</a:t>
            </a:r>
          </a:p>
          <a:p>
            <a:pPr fontAlgn="ctr"/>
            <a:r>
              <a:rPr lang="en-US" dirty="0"/>
              <a:t>By </a:t>
            </a:r>
            <a:r>
              <a:rPr lang="en-US" dirty="0">
                <a:solidFill>
                  <a:srgbClr val="00B0F0"/>
                </a:solidFill>
              </a:rPr>
              <a:t>functional</a:t>
            </a:r>
            <a:r>
              <a:rPr lang="en-US" dirty="0"/>
              <a:t> I mean a new feature, like top container merging or the spreadsheet importer or new support for EAC or a new </a:t>
            </a:r>
            <a:r>
              <a:rPr lang="en-US" dirty="0" err="1"/>
              <a:t>subrecord</a:t>
            </a:r>
            <a:endParaRPr lang="en-US" dirty="0"/>
          </a:p>
          <a:p>
            <a:pPr lvl="1" fontAlgn="ctr"/>
            <a:r>
              <a:rPr lang="en-US" dirty="0"/>
              <a:t>These have impacts on staff or student training</a:t>
            </a:r>
          </a:p>
          <a:p>
            <a:pPr fontAlgn="ctr"/>
            <a:r>
              <a:rPr lang="en-US" dirty="0"/>
              <a:t>By </a:t>
            </a:r>
            <a:r>
              <a:rPr lang="en-US" dirty="0">
                <a:solidFill>
                  <a:srgbClr val="00B0F0"/>
                </a:solidFill>
              </a:rPr>
              <a:t>technical</a:t>
            </a:r>
            <a:r>
              <a:rPr lang="en-US" dirty="0"/>
              <a:t> I mean changes to the code you cannot see, including how pages render, configurations removed or added, and deeper infrastructure changes an average user will never detect</a:t>
            </a:r>
          </a:p>
          <a:p>
            <a:pPr lvl="1" fontAlgn="ctr"/>
            <a:r>
              <a:rPr lang="en-US" dirty="0"/>
              <a:t>These have impacts on plugins, theming, and sometimes come with decisions</a:t>
            </a:r>
          </a:p>
          <a:p>
            <a:pPr fontAlgn="ctr"/>
            <a:r>
              <a:rPr lang="en-US" dirty="0"/>
              <a:t>Frequent version releases means changes in both these categories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864A6-DEB9-417B-B629-38021AE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</p:spTree>
    <p:extLst>
      <p:ext uri="{BB962C8B-B14F-4D97-AF65-F5344CB8AC3E}">
        <p14:creationId xmlns:p14="http://schemas.microsoft.com/office/powerpoint/2010/main" val="259818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426128"/>
            <a:ext cx="11002569" cy="4296631"/>
          </a:xfrm>
        </p:spPr>
        <p:txBody>
          <a:bodyPr>
            <a:normAutofit/>
          </a:bodyPr>
          <a:lstStyle/>
          <a:p>
            <a:pPr fontAlgn="ctr"/>
            <a:r>
              <a:rPr lang="en-US" dirty="0">
                <a:solidFill>
                  <a:srgbClr val="005287"/>
                </a:solidFill>
              </a:rPr>
              <a:t>This presentation is a series of prompts followed by suggestions for your consideration</a:t>
            </a:r>
          </a:p>
          <a:p>
            <a:pPr fontAlgn="ctr"/>
            <a:r>
              <a:rPr lang="en-US" dirty="0"/>
              <a:t>I will be encouraging you to:</a:t>
            </a:r>
            <a:endParaRPr lang="en-US" strike="sngStrike" dirty="0">
              <a:solidFill>
                <a:srgbClr val="00B0F0"/>
              </a:solidFill>
            </a:endParaRPr>
          </a:p>
          <a:p>
            <a:pPr lvl="1" fontAlgn="ctr"/>
            <a:endParaRPr lang="en-US" dirty="0">
              <a:solidFill>
                <a:srgbClr val="00B0F0"/>
              </a:solidFill>
            </a:endParaRPr>
          </a:p>
          <a:p>
            <a:pPr lvl="1" fontAlgn="ctr"/>
            <a:r>
              <a:rPr lang="en-US" sz="2800" dirty="0">
                <a:solidFill>
                  <a:srgbClr val="00B050"/>
                </a:solidFill>
              </a:rPr>
              <a:t>Accept</a:t>
            </a:r>
            <a:r>
              <a:rPr lang="en-US" sz="2800" dirty="0">
                <a:solidFill>
                  <a:srgbClr val="0070C0"/>
                </a:solidFill>
              </a:rPr>
              <a:t> a culture of change</a:t>
            </a:r>
          </a:p>
          <a:p>
            <a:pPr lvl="1" fontAlgn="ctr"/>
            <a:r>
              <a:rPr lang="en-US" sz="2800" dirty="0">
                <a:solidFill>
                  <a:srgbClr val="0070C0"/>
                </a:solidFill>
              </a:rPr>
              <a:t>Actively </a:t>
            </a:r>
            <a:r>
              <a:rPr lang="en-US" sz="2800" dirty="0">
                <a:solidFill>
                  <a:srgbClr val="7030A0"/>
                </a:solidFill>
              </a:rPr>
              <a:t>prepare</a:t>
            </a:r>
            <a:r>
              <a:rPr lang="en-US" sz="2800" dirty="0">
                <a:solidFill>
                  <a:srgbClr val="0070C0"/>
                </a:solidFill>
              </a:rPr>
              <a:t> for change</a:t>
            </a:r>
          </a:p>
          <a:p>
            <a:pPr lvl="1" fontAlgn="ctr"/>
            <a:r>
              <a:rPr lang="en-US" sz="2800" dirty="0">
                <a:solidFill>
                  <a:srgbClr val="0078D7"/>
                </a:solidFill>
              </a:rPr>
              <a:t>Identify what you wish to </a:t>
            </a:r>
            <a:r>
              <a:rPr lang="en-US" sz="2800" dirty="0">
                <a:solidFill>
                  <a:srgbClr val="E31F9F"/>
                </a:solidFill>
              </a:rPr>
              <a:t>improve</a:t>
            </a:r>
            <a:r>
              <a:rPr lang="en-US" sz="2800" dirty="0">
                <a:solidFill>
                  <a:srgbClr val="0078D7"/>
                </a:solidFill>
              </a:rPr>
              <a:t> about your update workflow</a:t>
            </a:r>
          </a:p>
          <a:p>
            <a:pPr fontAlgn="ctr"/>
            <a:endParaRPr lang="en-US" dirty="0">
              <a:solidFill>
                <a:srgbClr val="005287"/>
              </a:solidFill>
            </a:endParaRPr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</p:spTree>
    <p:extLst>
      <p:ext uri="{BB962C8B-B14F-4D97-AF65-F5344CB8AC3E}">
        <p14:creationId xmlns:p14="http://schemas.microsoft.com/office/powerpoint/2010/main" val="42185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413CF-83D5-4E92-87EE-63A6193905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41146" y="2501609"/>
            <a:ext cx="8158579" cy="1854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Your Update Landscape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9" name="Graphic 8" descr="Agriculture outline">
            <a:extLst>
              <a:ext uri="{FF2B5EF4-FFF2-40B4-BE49-F238E27FC236}">
                <a16:creationId xmlns:a16="http://schemas.microsoft.com/office/drawing/2014/main" id="{B9686CB7-C8AF-0A9A-B0DA-825A02DAF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7788" y="2482184"/>
            <a:ext cx="3748413" cy="37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426128"/>
            <a:ext cx="11002569" cy="4296631"/>
          </a:xfrm>
        </p:spPr>
        <p:txBody>
          <a:bodyPr>
            <a:normAutofit lnSpcReduction="10000"/>
          </a:bodyPr>
          <a:lstStyle/>
          <a:p>
            <a:pPr marL="0" indent="0" fontAlgn="ctr">
              <a:buNone/>
            </a:pPr>
            <a:r>
              <a:rPr lang="en-US" dirty="0"/>
              <a:t>Let’s start with the basics:</a:t>
            </a:r>
          </a:p>
          <a:p>
            <a:pPr fontAlgn="ctr"/>
            <a:r>
              <a:rPr lang="en-US" dirty="0"/>
              <a:t>How do you </a:t>
            </a:r>
            <a:r>
              <a:rPr lang="en-US" dirty="0">
                <a:solidFill>
                  <a:srgbClr val="00B0F0"/>
                </a:solidFill>
              </a:rPr>
              <a:t>hear</a:t>
            </a:r>
            <a:r>
              <a:rPr lang="en-US" dirty="0"/>
              <a:t> about updates?</a:t>
            </a:r>
          </a:p>
          <a:p>
            <a:pPr lvl="1" fontAlgn="ctr"/>
            <a:r>
              <a:rPr lang="en-US" dirty="0"/>
              <a:t>Do you usually hear about them before a release, or after?</a:t>
            </a:r>
          </a:p>
          <a:p>
            <a:pPr fontAlgn="ctr"/>
            <a:r>
              <a:rPr lang="en-US" dirty="0"/>
              <a:t>Who makes the </a:t>
            </a:r>
            <a:r>
              <a:rPr lang="en-US" dirty="0">
                <a:solidFill>
                  <a:srgbClr val="00B0F0"/>
                </a:solidFill>
              </a:rPr>
              <a:t>decision</a:t>
            </a:r>
            <a:r>
              <a:rPr lang="en-US" dirty="0"/>
              <a:t> to update and when?</a:t>
            </a:r>
          </a:p>
          <a:p>
            <a:pPr lvl="1" fontAlgn="ctr"/>
            <a:r>
              <a:rPr lang="en-US" dirty="0"/>
              <a:t>Is there one person in your workplace that makes that call, or a group?</a:t>
            </a:r>
          </a:p>
          <a:p>
            <a:pPr lvl="1" fontAlgn="ctr"/>
            <a:r>
              <a:rPr lang="en-US" dirty="0"/>
              <a:t>Does that decision get made for you by your service provider or IT Person?</a:t>
            </a:r>
          </a:p>
          <a:p>
            <a:pPr fontAlgn="ctr"/>
            <a:r>
              <a:rPr lang="en-US" dirty="0"/>
              <a:t>How </a:t>
            </a:r>
            <a:r>
              <a:rPr lang="en-US" dirty="0">
                <a:solidFill>
                  <a:srgbClr val="00B0F0"/>
                </a:solidFill>
              </a:rPr>
              <a:t>often</a:t>
            </a:r>
            <a:r>
              <a:rPr lang="en-US" dirty="0"/>
              <a:t> do you update?</a:t>
            </a:r>
          </a:p>
          <a:p>
            <a:pPr lvl="1" fontAlgn="ctr"/>
            <a:r>
              <a:rPr lang="en-US" dirty="0"/>
              <a:t>Every new version?</a:t>
            </a:r>
          </a:p>
          <a:p>
            <a:pPr lvl="1" fontAlgn="ctr"/>
            <a:r>
              <a:rPr lang="en-US" dirty="0"/>
              <a:t>When you hear about a cool thing?</a:t>
            </a:r>
          </a:p>
          <a:p>
            <a:pPr fontAlgn="ctr"/>
            <a:r>
              <a:rPr lang="en-US" dirty="0">
                <a:solidFill>
                  <a:srgbClr val="C00000"/>
                </a:solidFill>
              </a:rPr>
              <a:t>Do you feel prepared for updates when they occur?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864A6-DEB9-417B-B629-38021AE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</p:spTree>
    <p:extLst>
      <p:ext uri="{BB962C8B-B14F-4D97-AF65-F5344CB8AC3E}">
        <p14:creationId xmlns:p14="http://schemas.microsoft.com/office/powerpoint/2010/main" val="205135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426128"/>
            <a:ext cx="10825148" cy="4296631"/>
          </a:xfrm>
        </p:spPr>
        <p:txBody>
          <a:bodyPr>
            <a:normAutofit/>
          </a:bodyPr>
          <a:lstStyle/>
          <a:p>
            <a:pPr fontAlgn="ctr"/>
            <a:r>
              <a:rPr lang="en-US" dirty="0"/>
              <a:t>Do you track changes to AS and whether those changes will impact your workflows?</a:t>
            </a:r>
          </a:p>
          <a:p>
            <a:pPr lvl="1" fontAlgn="ctr"/>
            <a:r>
              <a:rPr lang="en-US" dirty="0">
                <a:solidFill>
                  <a:srgbClr val="00B0F0"/>
                </a:solidFill>
              </a:rPr>
              <a:t>Proactively?</a:t>
            </a:r>
          </a:p>
          <a:p>
            <a:pPr lvl="1" fontAlgn="ctr"/>
            <a:r>
              <a:rPr lang="en-US" dirty="0">
                <a:solidFill>
                  <a:srgbClr val="00B0F0"/>
                </a:solidFill>
              </a:rPr>
              <a:t>Or reactively?</a:t>
            </a:r>
          </a:p>
          <a:p>
            <a:pPr fontAlgn="ctr"/>
            <a:r>
              <a:rPr lang="en-US" dirty="0"/>
              <a:t>Does staff you meet to discuss or coordinate forthcoming updates and changes to workflows?</a:t>
            </a:r>
          </a:p>
          <a:p>
            <a:pPr fontAlgn="ctr"/>
            <a:r>
              <a:rPr lang="en-US" dirty="0"/>
              <a:t>Do you schedule re-training or new training when updates come out? Proactively or reactively?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864A6-DEB9-417B-B629-38021AE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</p:spTree>
    <p:extLst>
      <p:ext uri="{BB962C8B-B14F-4D97-AF65-F5344CB8AC3E}">
        <p14:creationId xmlns:p14="http://schemas.microsoft.com/office/powerpoint/2010/main" val="21858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490-EEF1-4F34-8C5C-95267E2F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012769"/>
            <a:ext cx="10825148" cy="4296631"/>
          </a:xfrm>
        </p:spPr>
        <p:txBody>
          <a:bodyPr>
            <a:normAutofit/>
          </a:bodyPr>
          <a:lstStyle/>
          <a:p>
            <a:pPr fontAlgn="ctr"/>
            <a:r>
              <a:rPr lang="en-US" dirty="0"/>
              <a:t>Has anything ever broken for you during an update? Did it cause a significant </a:t>
            </a:r>
            <a:r>
              <a:rPr lang="en-US" dirty="0">
                <a:solidFill>
                  <a:srgbClr val="00B0F0"/>
                </a:solidFill>
              </a:rPr>
              <a:t>disruption</a:t>
            </a:r>
            <a:r>
              <a:rPr lang="en-US" dirty="0"/>
              <a:t>?</a:t>
            </a:r>
          </a:p>
          <a:p>
            <a:pPr fontAlgn="ctr"/>
            <a:r>
              <a:rPr lang="en-US" dirty="0"/>
              <a:t>Have you fielded questions about new features and did you know the answers?</a:t>
            </a:r>
          </a:p>
          <a:p>
            <a:pPr fontAlgn="ctr"/>
            <a:r>
              <a:rPr lang="en-US" dirty="0"/>
              <a:t>Do you know there’s an AS Roadmap?</a:t>
            </a:r>
          </a:p>
          <a:p>
            <a:pPr lvl="1" fontAlgn="ctr"/>
            <a:r>
              <a:rPr lang="en-US" dirty="0"/>
              <a:t>Keyword search terms: </a:t>
            </a:r>
            <a:r>
              <a:rPr lang="en-US" i="1" dirty="0" err="1">
                <a:solidFill>
                  <a:srgbClr val="00B0F0"/>
                </a:solidFill>
              </a:rPr>
              <a:t>archivesspace</a:t>
            </a:r>
            <a:r>
              <a:rPr lang="en-US" i="1" dirty="0">
                <a:solidFill>
                  <a:srgbClr val="00B0F0"/>
                </a:solidFill>
              </a:rPr>
              <a:t> roadmap</a:t>
            </a:r>
            <a:endParaRPr lang="en-US" dirty="0">
              <a:solidFill>
                <a:srgbClr val="00B0F0"/>
              </a:solidFill>
            </a:endParaRPr>
          </a:p>
          <a:p>
            <a:pPr fontAlgn="ctr"/>
            <a:r>
              <a:rPr lang="en-US" dirty="0"/>
              <a:t>And of course, everyone reads the release notes multiple times </a:t>
            </a:r>
            <a:r>
              <a:rPr lang="en-US" i="1" dirty="0"/>
              <a:t>in detail</a:t>
            </a:r>
            <a:r>
              <a:rPr lang="en-US" dirty="0"/>
              <a:t> for </a:t>
            </a:r>
            <a:r>
              <a:rPr lang="en-US" i="1" dirty="0"/>
              <a:t>every version</a:t>
            </a:r>
          </a:p>
          <a:p>
            <a:pPr lvl="1" fontAlgn="ctr"/>
            <a:r>
              <a:rPr lang="en-US" dirty="0">
                <a:solidFill>
                  <a:srgbClr val="00B0F0"/>
                </a:solidFill>
              </a:rPr>
              <a:t>…right?</a:t>
            </a:r>
          </a:p>
          <a:p>
            <a:pPr fontAlgn="ctr"/>
            <a:endParaRPr lang="en-US" dirty="0"/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353AAC83-2B4B-4E2D-BACA-8E1DB87ECA88}"/>
              </a:ext>
            </a:extLst>
          </p:cNvPr>
          <p:cNvSpPr txBox="1">
            <a:spLocks/>
          </p:cNvSpPr>
          <p:nvPr/>
        </p:nvSpPr>
        <p:spPr>
          <a:xfrm>
            <a:off x="121381" y="217973"/>
            <a:ext cx="3698060" cy="461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Updates and Change</a:t>
            </a:r>
          </a:p>
        </p:txBody>
      </p:sp>
      <p:pic>
        <p:nvPicPr>
          <p:cNvPr id="8" name="Picture 7" descr="Sweating Pusheen">
            <a:extLst>
              <a:ext uri="{FF2B5EF4-FFF2-40B4-BE49-F238E27FC236}">
                <a16:creationId xmlns:a16="http://schemas.microsoft.com/office/drawing/2014/main" id="{0E404F48-4E51-4552-AE96-9E881DC1F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88" y="4668703"/>
            <a:ext cx="1563806" cy="1563806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D632379-4048-4556-B140-6B1D31BE037B}"/>
              </a:ext>
            </a:extLst>
          </p:cNvPr>
          <p:cNvSpPr/>
          <p:nvPr/>
        </p:nvSpPr>
        <p:spPr>
          <a:xfrm>
            <a:off x="3559506" y="4119380"/>
            <a:ext cx="1425337" cy="1006678"/>
          </a:xfrm>
          <a:prstGeom prst="cloudCallout">
            <a:avLst>
              <a:gd name="adj1" fmla="val -72667"/>
              <a:gd name="adj2" fmla="val 32944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Awkward.</a:t>
            </a:r>
          </a:p>
        </p:txBody>
      </p:sp>
    </p:spTree>
    <p:extLst>
      <p:ext uri="{BB962C8B-B14F-4D97-AF65-F5344CB8AC3E}">
        <p14:creationId xmlns:p14="http://schemas.microsoft.com/office/powerpoint/2010/main" val="17697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413CF-83D5-4E92-87EE-63A6193905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41146" y="2501609"/>
            <a:ext cx="8158579" cy="1854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Your </a:t>
            </a:r>
            <a:r>
              <a:rPr lang="en-US" sz="5400" dirty="0" err="1"/>
              <a:t>Aspace</a:t>
            </a:r>
            <a:r>
              <a:rPr lang="en-US" sz="5400" dirty="0"/>
              <a:t> Landscape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9" name="Graphic 8" descr="Agriculture outline">
            <a:extLst>
              <a:ext uri="{FF2B5EF4-FFF2-40B4-BE49-F238E27FC236}">
                <a16:creationId xmlns:a16="http://schemas.microsoft.com/office/drawing/2014/main" id="{B9686CB7-C8AF-0A9A-B0DA-825A02DAF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7788" y="2482184"/>
            <a:ext cx="3748413" cy="37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46418</TotalTime>
  <Words>1357</Words>
  <Application>Microsoft Macintosh PowerPoint</Application>
  <PresentationFormat>Widescreen</PresentationFormat>
  <Paragraphs>169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Aspace Member Forum 2022-08-24 Boston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Abrupt Ending!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Sara Juel</dc:creator>
  <cp:keywords/>
  <dc:description/>
  <cp:lastModifiedBy>Valerie Addonizio</cp:lastModifiedBy>
  <cp:revision>510</cp:revision>
  <dcterms:created xsi:type="dcterms:W3CDTF">2019-06-07T18:52:26Z</dcterms:created>
  <dcterms:modified xsi:type="dcterms:W3CDTF">2022-08-24T02:41:35Z</dcterms:modified>
  <cp:category/>
  <cp:contentStatus/>
</cp:coreProperties>
</file>