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4"/>
  </p:sldMasterIdLst>
  <p:notesMasterIdLst>
    <p:notesMasterId r:id="rId35"/>
  </p:notesMasterIdLst>
  <p:sldIdLst>
    <p:sldId id="256" r:id="rId5"/>
    <p:sldId id="275" r:id="rId6"/>
    <p:sldId id="276" r:id="rId7"/>
    <p:sldId id="258" r:id="rId8"/>
    <p:sldId id="272" r:id="rId9"/>
    <p:sldId id="274" r:id="rId10"/>
    <p:sldId id="273" r:id="rId11"/>
    <p:sldId id="278" r:id="rId12"/>
    <p:sldId id="277" r:id="rId13"/>
    <p:sldId id="279" r:id="rId14"/>
    <p:sldId id="280" r:id="rId15"/>
    <p:sldId id="288" r:id="rId16"/>
    <p:sldId id="290" r:id="rId17"/>
    <p:sldId id="281" r:id="rId18"/>
    <p:sldId id="287" r:id="rId19"/>
    <p:sldId id="259" r:id="rId20"/>
    <p:sldId id="257" r:id="rId21"/>
    <p:sldId id="260" r:id="rId22"/>
    <p:sldId id="299" r:id="rId23"/>
    <p:sldId id="263" r:id="rId24"/>
    <p:sldId id="264" r:id="rId25"/>
    <p:sldId id="262" r:id="rId26"/>
    <p:sldId id="265" r:id="rId27"/>
    <p:sldId id="266" r:id="rId28"/>
    <p:sldId id="295" r:id="rId29"/>
    <p:sldId id="296" r:id="rId30"/>
    <p:sldId id="298" r:id="rId31"/>
    <p:sldId id="269" r:id="rId32"/>
    <p:sldId id="285" r:id="rId33"/>
    <p:sldId id="28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07"/>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0CA37-1A1A-F140-B715-13F634C352D6}" type="datetimeFigureOut">
              <a:rPr lang="en-US" smtClean="0"/>
              <a:t>8/22/22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F01AC-8089-EC41-BF43-EDFF7E8B7A8C}" type="slidenum">
              <a:rPr lang="en-US" smtClean="0"/>
              <a:t>‹#›</a:t>
            </a:fld>
            <a:endParaRPr lang="en-US"/>
          </a:p>
        </p:txBody>
      </p:sp>
    </p:spTree>
    <p:extLst>
      <p:ext uri="{BB962C8B-B14F-4D97-AF65-F5344CB8AC3E}">
        <p14:creationId xmlns:p14="http://schemas.microsoft.com/office/powerpoint/2010/main" val="264412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F01AC-8089-EC41-BF43-EDFF7E8B7A8C}" type="slidenum">
              <a:rPr lang="en-US" smtClean="0"/>
              <a:t>3</a:t>
            </a:fld>
            <a:endParaRPr lang="en-US"/>
          </a:p>
        </p:txBody>
      </p:sp>
    </p:spTree>
    <p:extLst>
      <p:ext uri="{BB962C8B-B14F-4D97-AF65-F5344CB8AC3E}">
        <p14:creationId xmlns:p14="http://schemas.microsoft.com/office/powerpoint/2010/main" val="300745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3AAAC44A-7FE1-914C-B385-AB06DC4D23EC}" type="datetimeFigureOut">
              <a:rPr lang="en-US" smtClean="0"/>
              <a:t>8/22/22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28253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AAC44A-7FE1-914C-B385-AB06DC4D23EC}"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333822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3AAAC44A-7FE1-914C-B385-AB06DC4D23EC}" type="datetimeFigureOut">
              <a:rPr lang="en-US" smtClean="0"/>
              <a:t>8/22/22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190322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AAC44A-7FE1-914C-B385-AB06DC4D23EC}"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333791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3AAAC44A-7FE1-914C-B385-AB06DC4D23EC}" type="datetimeFigureOut">
              <a:rPr lang="en-US" smtClean="0"/>
              <a:t>8/22/22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337713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3AAAC44A-7FE1-914C-B385-AB06DC4D23EC}" type="datetimeFigureOut">
              <a:rPr lang="en-US" smtClean="0"/>
              <a:t>8/22/22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106044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3AAAC44A-7FE1-914C-B385-AB06DC4D23EC}" type="datetimeFigureOut">
              <a:rPr lang="en-US" smtClean="0"/>
              <a:t>8/22/22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143062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AAC44A-7FE1-914C-B385-AB06DC4D23EC}" type="datetimeFigureOut">
              <a:rPr lang="en-US" smtClean="0"/>
              <a:t>8/22/22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156605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AAAC44A-7FE1-914C-B385-AB06DC4D23EC}" type="datetimeFigureOut">
              <a:rPr lang="en-US" smtClean="0"/>
              <a:t>8/22/22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231409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AAC44A-7FE1-914C-B385-AB06DC4D23EC}"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353752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3AAAC44A-7FE1-914C-B385-AB06DC4D23EC}" type="datetimeFigureOut">
              <a:rPr lang="en-US" smtClean="0"/>
              <a:t>8/22/22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28672B53-A0ED-0545-878A-278A228445CC}" type="slidenum">
              <a:rPr lang="en-US" smtClean="0"/>
              <a:t>‹#›</a:t>
            </a:fld>
            <a:endParaRPr lang="en-US"/>
          </a:p>
        </p:txBody>
      </p:sp>
    </p:spTree>
    <p:extLst>
      <p:ext uri="{BB962C8B-B14F-4D97-AF65-F5344CB8AC3E}">
        <p14:creationId xmlns:p14="http://schemas.microsoft.com/office/powerpoint/2010/main" val="295832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AAAC44A-7FE1-914C-B385-AB06DC4D23EC}" type="datetimeFigureOut">
              <a:rPr lang="en-US" smtClean="0"/>
              <a:t>8/22/22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28672B53-A0ED-0545-878A-278A228445CC}" type="slidenum">
              <a:rPr lang="en-US" smtClean="0"/>
              <a:t>‹#›</a:t>
            </a:fld>
            <a:endParaRPr lang="en-US"/>
          </a:p>
        </p:txBody>
      </p:sp>
    </p:spTree>
    <p:extLst>
      <p:ext uri="{BB962C8B-B14F-4D97-AF65-F5344CB8AC3E}">
        <p14:creationId xmlns:p14="http://schemas.microsoft.com/office/powerpoint/2010/main" val="32987083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4165-6976-AC4D-AC17-9F5DB1C2D0EE}"/>
              </a:ext>
            </a:extLst>
          </p:cNvPr>
          <p:cNvSpPr>
            <a:spLocks noGrp="1"/>
          </p:cNvSpPr>
          <p:nvPr>
            <p:ph type="ctrTitle"/>
          </p:nvPr>
        </p:nvSpPr>
        <p:spPr>
          <a:xfrm>
            <a:off x="1759236" y="1799343"/>
            <a:ext cx="8679915" cy="1748729"/>
          </a:xfrm>
        </p:spPr>
        <p:txBody>
          <a:bodyPr/>
          <a:lstStyle/>
          <a:p>
            <a:r>
              <a:rPr lang="en-US" dirty="0"/>
              <a:t>Implementing </a:t>
            </a:r>
            <a:r>
              <a:rPr lang="en-US" dirty="0" err="1"/>
              <a:t>ArchivesSpace</a:t>
            </a:r>
            <a:r>
              <a:rPr lang="en-US" dirty="0"/>
              <a:t> from start to “finish”</a:t>
            </a:r>
          </a:p>
        </p:txBody>
      </p:sp>
      <p:sp>
        <p:nvSpPr>
          <p:cNvPr id="3" name="Subtitle 2">
            <a:extLst>
              <a:ext uri="{FF2B5EF4-FFF2-40B4-BE49-F238E27FC236}">
                <a16:creationId xmlns:a16="http://schemas.microsoft.com/office/drawing/2014/main" id="{3E2E3560-6C5A-D84A-ABCC-5B8F2DC912DE}"/>
              </a:ext>
            </a:extLst>
          </p:cNvPr>
          <p:cNvSpPr>
            <a:spLocks noGrp="1"/>
          </p:cNvSpPr>
          <p:nvPr>
            <p:ph type="subTitle" idx="1"/>
          </p:nvPr>
        </p:nvSpPr>
        <p:spPr>
          <a:xfrm>
            <a:off x="1759237" y="3722159"/>
            <a:ext cx="8673427" cy="1578291"/>
          </a:xfrm>
        </p:spPr>
        <p:txBody>
          <a:bodyPr vert="horz" lIns="91440" tIns="0" rIns="91440" bIns="45720" rtlCol="0" anchor="t">
            <a:normAutofit/>
          </a:bodyPr>
          <a:lstStyle/>
          <a:p>
            <a:r>
              <a:rPr lang="en-US" dirty="0"/>
              <a:t>Susannah Broyles</a:t>
            </a:r>
          </a:p>
          <a:p>
            <a:endParaRPr lang="en-US" dirty="0"/>
          </a:p>
          <a:p>
            <a:r>
              <a:rPr lang="en-US" dirty="0"/>
              <a:t>Texas State University</a:t>
            </a:r>
          </a:p>
        </p:txBody>
      </p:sp>
      <p:sp>
        <p:nvSpPr>
          <p:cNvPr id="4" name="TextBox 3">
            <a:extLst>
              <a:ext uri="{FF2B5EF4-FFF2-40B4-BE49-F238E27FC236}">
                <a16:creationId xmlns:a16="http://schemas.microsoft.com/office/drawing/2014/main" id="{858804DA-9087-8BFC-9CA2-2337B8A7F2D9}"/>
              </a:ext>
            </a:extLst>
          </p:cNvPr>
          <p:cNvSpPr txBox="1"/>
          <p:nvPr/>
        </p:nvSpPr>
        <p:spPr>
          <a:xfrm>
            <a:off x="2370107" y="1320561"/>
            <a:ext cx="7505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err="1">
                <a:solidFill>
                  <a:srgbClr val="FFFFFF"/>
                </a:solidFill>
              </a:rPr>
              <a:t>ArchivesSpace</a:t>
            </a:r>
            <a:r>
              <a:rPr lang="en-US" dirty="0">
                <a:solidFill>
                  <a:srgbClr val="FFFFFF"/>
                </a:solidFill>
              </a:rPr>
              <a:t> Member Forum,  August 24, 2022</a:t>
            </a:r>
          </a:p>
        </p:txBody>
      </p:sp>
    </p:spTree>
    <p:extLst>
      <p:ext uri="{BB962C8B-B14F-4D97-AF65-F5344CB8AC3E}">
        <p14:creationId xmlns:p14="http://schemas.microsoft.com/office/powerpoint/2010/main" val="246880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7F7B9-205F-8241-A29D-87134087E31E}"/>
              </a:ext>
            </a:extLst>
          </p:cNvPr>
          <p:cNvSpPr>
            <a:spLocks noGrp="1"/>
          </p:cNvSpPr>
          <p:nvPr>
            <p:ph type="title"/>
          </p:nvPr>
        </p:nvSpPr>
        <p:spPr>
          <a:xfrm>
            <a:off x="888631" y="2186274"/>
            <a:ext cx="3498979" cy="2456442"/>
          </a:xfrm>
        </p:spPr>
        <p:txBody>
          <a:bodyPr/>
          <a:lstStyle/>
          <a:p>
            <a:r>
              <a:rPr lang="en-US" dirty="0">
                <a:cs typeface="Calibri Light"/>
              </a:rPr>
              <a:t>What's the plan?</a:t>
            </a:r>
          </a:p>
        </p:txBody>
      </p:sp>
      <p:sp>
        <p:nvSpPr>
          <p:cNvPr id="5" name="Content Placeholder 4">
            <a:extLst>
              <a:ext uri="{FF2B5EF4-FFF2-40B4-BE49-F238E27FC236}">
                <a16:creationId xmlns:a16="http://schemas.microsoft.com/office/drawing/2014/main" id="{EC5BA59F-01B2-B84D-BE06-E9AEC316C01C}"/>
              </a:ext>
            </a:extLst>
          </p:cNvPr>
          <p:cNvSpPr>
            <a:spLocks noGrp="1"/>
          </p:cNvSpPr>
          <p:nvPr>
            <p:ph idx="1"/>
          </p:nvPr>
        </p:nvSpPr>
        <p:spPr>
          <a:xfrm>
            <a:off x="5118447" y="425682"/>
            <a:ext cx="6504548" cy="6213355"/>
          </a:xfrm>
        </p:spPr>
        <p:txBody>
          <a:bodyPr>
            <a:normAutofit fontScale="92500" lnSpcReduction="20000"/>
          </a:bodyPr>
          <a:lstStyle/>
          <a:p>
            <a:pPr marL="0" indent="0">
              <a:buNone/>
            </a:pPr>
            <a:endParaRPr lang="en-US" sz="2200" dirty="0">
              <a:solidFill>
                <a:schemeClr val="tx1">
                  <a:lumMod val="95000"/>
                  <a:lumOff val="5000"/>
                </a:schemeClr>
              </a:solidFill>
              <a:ea typeface="+mn-lt"/>
              <a:cs typeface="+mn-lt"/>
            </a:endParaRPr>
          </a:p>
          <a:p>
            <a:pPr marL="0" indent="0">
              <a:buNone/>
            </a:pPr>
            <a:endParaRPr lang="en-US" sz="2200" dirty="0">
              <a:solidFill>
                <a:schemeClr val="tx1">
                  <a:lumMod val="95000"/>
                  <a:lumOff val="5000"/>
                </a:schemeClr>
              </a:solidFill>
            </a:endParaRPr>
          </a:p>
          <a:p>
            <a:pPr marL="0" indent="0">
              <a:buNone/>
            </a:pPr>
            <a:endParaRPr lang="en-US" sz="2400" dirty="0">
              <a:solidFill>
                <a:schemeClr val="tx1">
                  <a:lumMod val="95000"/>
                  <a:lumOff val="5000"/>
                </a:schemeClr>
              </a:solidFill>
            </a:endParaRPr>
          </a:p>
          <a:p>
            <a:pPr marL="0" indent="0">
              <a:buNone/>
            </a:pPr>
            <a:r>
              <a:rPr lang="en-US" sz="2400" dirty="0">
                <a:ea typeface="+mn-lt"/>
                <a:cs typeface="+mn-lt"/>
              </a:rPr>
              <a:t>Setting benchmarks</a:t>
            </a:r>
          </a:p>
          <a:p>
            <a:pPr marL="0" indent="0">
              <a:buNone/>
            </a:pPr>
            <a:endParaRPr lang="en-US" sz="2000" dirty="0">
              <a:solidFill>
                <a:srgbClr val="000000"/>
              </a:solidFill>
              <a:ea typeface="+mn-lt"/>
              <a:cs typeface="+mn-lt"/>
            </a:endParaRPr>
          </a:p>
          <a:p>
            <a:pPr marL="0" indent="0">
              <a:buNone/>
            </a:pPr>
            <a:r>
              <a:rPr lang="en-US" sz="2000" dirty="0">
                <a:solidFill>
                  <a:srgbClr val="FF0000"/>
                </a:solidFill>
                <a:ea typeface="+mn-lt"/>
                <a:cs typeface="+mn-lt"/>
              </a:rPr>
              <a:t>November - December 2020 </a:t>
            </a:r>
            <a:endParaRPr lang="en-US" sz="2000" dirty="0">
              <a:ea typeface="+mn-lt"/>
              <a:cs typeface="+mn-lt"/>
            </a:endParaRPr>
          </a:p>
          <a:p>
            <a:pPr marL="800100" lvl="1" indent="-342900">
              <a:buFont typeface="Wingdings"/>
            </a:pPr>
            <a:r>
              <a:rPr lang="en-US" sz="1800" dirty="0">
                <a:ea typeface="+mn-lt"/>
                <a:cs typeface="+mn-lt"/>
              </a:rPr>
              <a:t>Research; plan implementation;  begin developing best practices; configure </a:t>
            </a:r>
            <a:r>
              <a:rPr lang="en-US" sz="1800" dirty="0" err="1">
                <a:ea typeface="+mn-lt"/>
                <a:cs typeface="+mn-lt"/>
              </a:rPr>
              <a:t>ASpace</a:t>
            </a:r>
            <a:endParaRPr lang="en-US" sz="1800" dirty="0">
              <a:ea typeface="+mn-lt"/>
              <a:cs typeface="+mn-lt"/>
            </a:endParaRPr>
          </a:p>
          <a:p>
            <a:pPr marL="0" indent="0">
              <a:buNone/>
            </a:pPr>
            <a:r>
              <a:rPr lang="en-US" sz="2000" dirty="0">
                <a:solidFill>
                  <a:srgbClr val="FF0000"/>
                </a:solidFill>
                <a:ea typeface="+mn-lt"/>
                <a:cs typeface="+mn-lt"/>
              </a:rPr>
              <a:t>January - March 2021</a:t>
            </a:r>
            <a:r>
              <a:rPr lang="en-US" sz="2000" dirty="0">
                <a:ea typeface="+mn-lt"/>
                <a:cs typeface="+mn-lt"/>
              </a:rPr>
              <a:t> </a:t>
            </a:r>
          </a:p>
          <a:p>
            <a:pPr marL="800100" lvl="1" indent="-342900"/>
            <a:r>
              <a:rPr lang="en-US" sz="1800" dirty="0">
                <a:ea typeface="+mn-lt"/>
                <a:cs typeface="+mn-lt"/>
              </a:rPr>
              <a:t>Finalize decisions about best practices and local use; codify in Wittliff user manual</a:t>
            </a:r>
            <a:endParaRPr lang="en-US" sz="1800" dirty="0"/>
          </a:p>
          <a:p>
            <a:pPr marL="0" indent="0">
              <a:buNone/>
            </a:pPr>
            <a:r>
              <a:rPr lang="en-US" sz="2000" dirty="0">
                <a:solidFill>
                  <a:srgbClr val="FF0000"/>
                </a:solidFill>
                <a:ea typeface="+mn-lt"/>
                <a:cs typeface="+mn-lt"/>
              </a:rPr>
              <a:t>March - April 2021 </a:t>
            </a:r>
          </a:p>
          <a:p>
            <a:pPr marL="800100" lvl="1" indent="-342900"/>
            <a:r>
              <a:rPr lang="en-US" sz="1800" dirty="0">
                <a:ea typeface="+mn-lt"/>
                <a:cs typeface="+mn-lt"/>
              </a:rPr>
              <a:t>Record clean-up and entry of finding aids;  TARO upgrade</a:t>
            </a:r>
            <a:endParaRPr lang="en-US" sz="1800" dirty="0"/>
          </a:p>
          <a:p>
            <a:pPr marL="0" indent="0">
              <a:buNone/>
            </a:pPr>
            <a:r>
              <a:rPr lang="en-US" sz="2000" dirty="0">
                <a:solidFill>
                  <a:srgbClr val="FF0000"/>
                </a:solidFill>
                <a:ea typeface="+mn-lt"/>
                <a:cs typeface="+mn-lt"/>
              </a:rPr>
              <a:t>May-September 2021 </a:t>
            </a:r>
          </a:p>
          <a:p>
            <a:pPr marL="800100" lvl="1" indent="-342900"/>
            <a:r>
              <a:rPr lang="en-US" sz="1800" dirty="0">
                <a:ea typeface="+mn-lt"/>
                <a:cs typeface="+mn-lt"/>
              </a:rPr>
              <a:t>Continuation of record clean-up and entry of finding aids; alignment with TARO; customization of PUI</a:t>
            </a:r>
            <a:endParaRPr lang="en-US" sz="1800" dirty="0"/>
          </a:p>
          <a:p>
            <a:pPr marL="800100" lvl="1" indent="-342900"/>
            <a:endParaRPr lang="en-US" sz="1800" dirty="0">
              <a:solidFill>
                <a:srgbClr val="000000"/>
              </a:solidFill>
            </a:endParaRPr>
          </a:p>
          <a:p>
            <a:pPr marL="800100" lvl="1" indent="-285750"/>
            <a:endParaRPr lang="en-US" sz="1800" dirty="0">
              <a:solidFill>
                <a:srgbClr val="0D0D0D"/>
              </a:solidFill>
            </a:endParaRPr>
          </a:p>
          <a:p>
            <a:pPr marL="0" indent="0">
              <a:buNone/>
            </a:pPr>
            <a:endParaRPr lang="en-US" sz="2200" dirty="0">
              <a:solidFill>
                <a:srgbClr val="0D0D0D"/>
              </a:solidFill>
            </a:endParaRPr>
          </a:p>
          <a:p>
            <a:pPr marL="742950" lvl="1" indent="-285750"/>
            <a:endParaRPr lang="en-US" dirty="0"/>
          </a:p>
          <a:p>
            <a:pPr lvl="2"/>
            <a:endParaRPr lang="en-US" dirty="0"/>
          </a:p>
        </p:txBody>
      </p:sp>
    </p:spTree>
    <p:extLst>
      <p:ext uri="{BB962C8B-B14F-4D97-AF65-F5344CB8AC3E}">
        <p14:creationId xmlns:p14="http://schemas.microsoft.com/office/powerpoint/2010/main" val="140060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7951FFF-ACA0-8E95-023C-BEB5457400C2}"/>
              </a:ext>
            </a:extLst>
          </p:cNvPr>
          <p:cNvPicPr>
            <a:picLocks noChangeAspect="1"/>
          </p:cNvPicPr>
          <p:nvPr/>
        </p:nvPicPr>
        <p:blipFill>
          <a:blip r:embed="rId2"/>
          <a:stretch>
            <a:fillRect/>
          </a:stretch>
        </p:blipFill>
        <p:spPr>
          <a:xfrm>
            <a:off x="261439" y="66141"/>
            <a:ext cx="11673298" cy="6723699"/>
          </a:xfrm>
          <a:prstGeom prst="rect">
            <a:avLst/>
          </a:prstGeom>
        </p:spPr>
      </p:pic>
    </p:spTree>
    <p:extLst>
      <p:ext uri="{BB962C8B-B14F-4D97-AF65-F5344CB8AC3E}">
        <p14:creationId xmlns:p14="http://schemas.microsoft.com/office/powerpoint/2010/main" val="411194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10C6-A68C-674F-8EDB-91C803BCECB6}"/>
              </a:ext>
            </a:extLst>
          </p:cNvPr>
          <p:cNvSpPr>
            <a:spLocks noGrp="1"/>
          </p:cNvSpPr>
          <p:nvPr>
            <p:ph type="title"/>
          </p:nvPr>
        </p:nvSpPr>
        <p:spPr/>
        <p:txBody>
          <a:bodyPr/>
          <a:lstStyle/>
          <a:p>
            <a:r>
              <a:rPr lang="en-US" dirty="0"/>
              <a:t>Implementation</a:t>
            </a:r>
            <a:br>
              <a:rPr lang="en-US" dirty="0"/>
            </a:br>
            <a:endParaRPr lang="en-US" dirty="0"/>
          </a:p>
        </p:txBody>
      </p:sp>
      <p:sp>
        <p:nvSpPr>
          <p:cNvPr id="3" name="Text Placeholder 2">
            <a:extLst>
              <a:ext uri="{FF2B5EF4-FFF2-40B4-BE49-F238E27FC236}">
                <a16:creationId xmlns:a16="http://schemas.microsoft.com/office/drawing/2014/main" id="{3856E89C-ED41-A848-9EEA-E981632F7DF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682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7F7B9-205F-8241-A29D-87134087E31E}"/>
              </a:ext>
            </a:extLst>
          </p:cNvPr>
          <p:cNvSpPr>
            <a:spLocks noGrp="1"/>
          </p:cNvSpPr>
          <p:nvPr>
            <p:ph type="title"/>
          </p:nvPr>
        </p:nvSpPr>
        <p:spPr>
          <a:xfrm>
            <a:off x="888631" y="2202557"/>
            <a:ext cx="3498979" cy="2456442"/>
          </a:xfrm>
        </p:spPr>
        <p:txBody>
          <a:bodyPr/>
          <a:lstStyle/>
          <a:p>
            <a:r>
              <a:rPr lang="en-US" dirty="0"/>
              <a:t>Documentation – Part 1</a:t>
            </a:r>
          </a:p>
        </p:txBody>
      </p:sp>
      <p:sp>
        <p:nvSpPr>
          <p:cNvPr id="5" name="Content Placeholder 4">
            <a:extLst>
              <a:ext uri="{FF2B5EF4-FFF2-40B4-BE49-F238E27FC236}">
                <a16:creationId xmlns:a16="http://schemas.microsoft.com/office/drawing/2014/main" id="{EC5BA59F-01B2-B84D-BE06-E9AEC316C01C}"/>
              </a:ext>
            </a:extLst>
          </p:cNvPr>
          <p:cNvSpPr>
            <a:spLocks noGrp="1"/>
          </p:cNvSpPr>
          <p:nvPr>
            <p:ph idx="1"/>
          </p:nvPr>
        </p:nvSpPr>
        <p:spPr/>
        <p:txBody>
          <a:bodyPr/>
          <a:lstStyle/>
          <a:p>
            <a:pPr marL="457200" lvl="1" indent="0">
              <a:buNone/>
            </a:pPr>
            <a:r>
              <a:rPr lang="en-US" sz="2400" dirty="0"/>
              <a:t>Manual</a:t>
            </a:r>
          </a:p>
          <a:p>
            <a:pPr lvl="2"/>
            <a:r>
              <a:rPr lang="en-US" sz="2000" dirty="0"/>
              <a:t>Shared between The Wittliff and University Archives</a:t>
            </a:r>
          </a:p>
          <a:p>
            <a:pPr lvl="2"/>
            <a:r>
              <a:rPr lang="en-US" sz="2000" dirty="0"/>
              <a:t>High-level, broad overview of usage</a:t>
            </a:r>
          </a:p>
          <a:p>
            <a:pPr lvl="2"/>
            <a:r>
              <a:rPr lang="en-US" sz="2000" dirty="0"/>
              <a:t>Shared standards and best practices</a:t>
            </a:r>
          </a:p>
          <a:p>
            <a:pPr lvl="2"/>
            <a:r>
              <a:rPr lang="en-US" sz="2000" dirty="0"/>
              <a:t>DACS</a:t>
            </a:r>
          </a:p>
          <a:p>
            <a:pPr marL="914400" lvl="2" indent="0">
              <a:buNone/>
            </a:pPr>
            <a:endParaRPr lang="en-US" dirty="0"/>
          </a:p>
          <a:p>
            <a:pPr lvl="2"/>
            <a:endParaRPr lang="en-US" dirty="0"/>
          </a:p>
        </p:txBody>
      </p:sp>
    </p:spTree>
    <p:extLst>
      <p:ext uri="{BB962C8B-B14F-4D97-AF65-F5344CB8AC3E}">
        <p14:creationId xmlns:p14="http://schemas.microsoft.com/office/powerpoint/2010/main" val="415832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0C0C3A-892F-B241-8677-DB7D3B3BDC34}"/>
              </a:ext>
            </a:extLst>
          </p:cNvPr>
          <p:cNvPicPr>
            <a:picLocks noChangeAspect="1"/>
          </p:cNvPicPr>
          <p:nvPr/>
        </p:nvPicPr>
        <p:blipFill>
          <a:blip r:embed="rId2"/>
          <a:stretch>
            <a:fillRect/>
          </a:stretch>
        </p:blipFill>
        <p:spPr>
          <a:xfrm>
            <a:off x="3418839" y="0"/>
            <a:ext cx="5375839" cy="6885562"/>
          </a:xfrm>
          <a:prstGeom prst="rect">
            <a:avLst/>
          </a:prstGeom>
        </p:spPr>
      </p:pic>
    </p:spTree>
    <p:extLst>
      <p:ext uri="{BB962C8B-B14F-4D97-AF65-F5344CB8AC3E}">
        <p14:creationId xmlns:p14="http://schemas.microsoft.com/office/powerpoint/2010/main" val="298417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7F7B9-205F-8241-A29D-87134087E31E}"/>
              </a:ext>
            </a:extLst>
          </p:cNvPr>
          <p:cNvSpPr>
            <a:spLocks noGrp="1"/>
          </p:cNvSpPr>
          <p:nvPr>
            <p:ph type="title"/>
          </p:nvPr>
        </p:nvSpPr>
        <p:spPr>
          <a:xfrm>
            <a:off x="888631" y="2202557"/>
            <a:ext cx="3498979" cy="2456442"/>
          </a:xfrm>
        </p:spPr>
        <p:txBody>
          <a:bodyPr/>
          <a:lstStyle/>
          <a:p>
            <a:r>
              <a:rPr lang="en-US" dirty="0"/>
              <a:t>Documentation – Part 2</a:t>
            </a:r>
          </a:p>
        </p:txBody>
      </p:sp>
      <p:sp>
        <p:nvSpPr>
          <p:cNvPr id="5" name="Content Placeholder 4">
            <a:extLst>
              <a:ext uri="{FF2B5EF4-FFF2-40B4-BE49-F238E27FC236}">
                <a16:creationId xmlns:a16="http://schemas.microsoft.com/office/drawing/2014/main" id="{EC5BA59F-01B2-B84D-BE06-E9AEC316C01C}"/>
              </a:ext>
            </a:extLst>
          </p:cNvPr>
          <p:cNvSpPr>
            <a:spLocks noGrp="1"/>
          </p:cNvSpPr>
          <p:nvPr>
            <p:ph idx="1"/>
          </p:nvPr>
        </p:nvSpPr>
        <p:spPr/>
        <p:txBody>
          <a:bodyPr/>
          <a:lstStyle/>
          <a:p>
            <a:pPr marL="457200" lvl="1" indent="0">
              <a:buNone/>
            </a:pPr>
            <a:r>
              <a:rPr lang="en-US" sz="2400" dirty="0"/>
              <a:t>“Quick" guide</a:t>
            </a:r>
          </a:p>
          <a:p>
            <a:pPr lvl="2"/>
            <a:r>
              <a:rPr lang="en-US" sz="2000" dirty="0"/>
              <a:t>Wittliff standards and best practices </a:t>
            </a:r>
          </a:p>
          <a:p>
            <a:pPr lvl="2"/>
            <a:r>
              <a:rPr lang="en-US" sz="2000" dirty="0"/>
              <a:t>Documents local usage, gives examples, and required information for every field </a:t>
            </a:r>
          </a:p>
          <a:p>
            <a:pPr lvl="2"/>
            <a:r>
              <a:rPr lang="en-US" sz="2000" dirty="0"/>
              <a:t>Consistently updated FAQ section</a:t>
            </a:r>
          </a:p>
          <a:p>
            <a:pPr marL="914400" lvl="2" indent="0">
              <a:buNone/>
            </a:pPr>
            <a:endParaRPr lang="en-US" dirty="0"/>
          </a:p>
        </p:txBody>
      </p:sp>
    </p:spTree>
    <p:extLst>
      <p:ext uri="{BB962C8B-B14F-4D97-AF65-F5344CB8AC3E}">
        <p14:creationId xmlns:p14="http://schemas.microsoft.com/office/powerpoint/2010/main" val="350714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C4152F-714C-174B-A284-58FAB9026BA1}"/>
              </a:ext>
            </a:extLst>
          </p:cNvPr>
          <p:cNvPicPr>
            <a:picLocks noChangeAspect="1"/>
          </p:cNvPicPr>
          <p:nvPr/>
        </p:nvPicPr>
        <p:blipFill>
          <a:blip r:embed="rId2"/>
          <a:stretch>
            <a:fillRect/>
          </a:stretch>
        </p:blipFill>
        <p:spPr>
          <a:xfrm>
            <a:off x="3573057" y="0"/>
            <a:ext cx="5045886" cy="6858000"/>
          </a:xfrm>
          <a:prstGeom prst="rect">
            <a:avLst/>
          </a:prstGeom>
        </p:spPr>
      </p:pic>
    </p:spTree>
    <p:extLst>
      <p:ext uri="{BB962C8B-B14F-4D97-AF65-F5344CB8AC3E}">
        <p14:creationId xmlns:p14="http://schemas.microsoft.com/office/powerpoint/2010/main" val="409983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450F-F556-0E47-B93A-0BCAB6A5A29C}"/>
              </a:ext>
            </a:extLst>
          </p:cNvPr>
          <p:cNvSpPr>
            <a:spLocks noGrp="1"/>
          </p:cNvSpPr>
          <p:nvPr>
            <p:ph type="title"/>
          </p:nvPr>
        </p:nvSpPr>
        <p:spPr/>
        <p:txBody>
          <a:bodyPr>
            <a:normAutofit fontScale="90000"/>
          </a:bodyPr>
          <a:lstStyle/>
          <a:p>
            <a:r>
              <a:rPr lang="en-US" dirty="0"/>
              <a:t>We have standards and best practices, but now what?</a:t>
            </a:r>
          </a:p>
        </p:txBody>
      </p:sp>
      <p:sp>
        <p:nvSpPr>
          <p:cNvPr id="3" name="Content Placeholder 2">
            <a:extLst>
              <a:ext uri="{FF2B5EF4-FFF2-40B4-BE49-F238E27FC236}">
                <a16:creationId xmlns:a16="http://schemas.microsoft.com/office/drawing/2014/main" id="{E885C6C0-4E24-874D-BC17-C4BD5A4AF55A}"/>
              </a:ext>
            </a:extLst>
          </p:cNvPr>
          <p:cNvSpPr>
            <a:spLocks noGrp="1"/>
          </p:cNvSpPr>
          <p:nvPr>
            <p:ph idx="1"/>
          </p:nvPr>
        </p:nvSpPr>
        <p:spPr/>
        <p:txBody>
          <a:bodyPr/>
          <a:lstStyle/>
          <a:p>
            <a:pPr marL="0" indent="0">
              <a:buNone/>
            </a:pPr>
            <a:r>
              <a:rPr lang="en-US" sz="2400" dirty="0"/>
              <a:t>Instance-Wide Data Clean-Up</a:t>
            </a:r>
          </a:p>
          <a:p>
            <a:pPr lvl="1"/>
            <a:r>
              <a:rPr lang="en-US" sz="2000" dirty="0"/>
              <a:t>Shared Subjects and Agents records imported from 2 different systems from a variety of users</a:t>
            </a:r>
          </a:p>
          <a:p>
            <a:pPr lvl="1"/>
            <a:r>
              <a:rPr lang="en-US" sz="2000" dirty="0"/>
              <a:t>Added LCNAF and LSCH links (when applicable) </a:t>
            </a:r>
          </a:p>
          <a:p>
            <a:pPr lvl="1"/>
            <a:r>
              <a:rPr lang="en-US" sz="2000" dirty="0"/>
              <a:t>Deleted duplicates, misspellings, etc.</a:t>
            </a:r>
          </a:p>
          <a:p>
            <a:pPr lvl="1"/>
            <a:r>
              <a:rPr lang="en-US" sz="2000" dirty="0"/>
              <a:t>Used more inclusive vocabularies when able: </a:t>
            </a:r>
            <a:r>
              <a:rPr lang="en-US" sz="2000" dirty="0" err="1"/>
              <a:t>Homosaurus</a:t>
            </a:r>
            <a:endParaRPr lang="en-US" sz="2000" dirty="0"/>
          </a:p>
          <a:p>
            <a:pPr lvl="1"/>
            <a:endParaRPr lang="en-US" dirty="0"/>
          </a:p>
        </p:txBody>
      </p:sp>
    </p:spTree>
    <p:extLst>
      <p:ext uri="{BB962C8B-B14F-4D97-AF65-F5344CB8AC3E}">
        <p14:creationId xmlns:p14="http://schemas.microsoft.com/office/powerpoint/2010/main" val="174605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432A-B7B8-8448-BFE0-9C246D763069}"/>
              </a:ext>
            </a:extLst>
          </p:cNvPr>
          <p:cNvSpPr>
            <a:spLocks noGrp="1"/>
          </p:cNvSpPr>
          <p:nvPr>
            <p:ph type="title"/>
          </p:nvPr>
        </p:nvSpPr>
        <p:spPr>
          <a:xfrm>
            <a:off x="903008" y="2202557"/>
            <a:ext cx="3498979" cy="2456442"/>
          </a:xfrm>
        </p:spPr>
        <p:txBody>
          <a:bodyPr/>
          <a:lstStyle/>
          <a:p>
            <a:r>
              <a:rPr lang="en-US" dirty="0"/>
              <a:t>Challenges</a:t>
            </a:r>
          </a:p>
        </p:txBody>
      </p:sp>
      <p:sp>
        <p:nvSpPr>
          <p:cNvPr id="3" name="Content Placeholder 2">
            <a:extLst>
              <a:ext uri="{FF2B5EF4-FFF2-40B4-BE49-F238E27FC236}">
                <a16:creationId xmlns:a16="http://schemas.microsoft.com/office/drawing/2014/main" id="{2D4C06C4-E711-184C-AE6B-3EE02FD26A7F}"/>
              </a:ext>
            </a:extLst>
          </p:cNvPr>
          <p:cNvSpPr>
            <a:spLocks noGrp="1"/>
          </p:cNvSpPr>
          <p:nvPr>
            <p:ph idx="1"/>
          </p:nvPr>
        </p:nvSpPr>
        <p:spPr>
          <a:xfrm>
            <a:off x="4913570" y="803186"/>
            <a:ext cx="6457995" cy="5248622"/>
          </a:xfrm>
        </p:spPr>
        <p:txBody>
          <a:bodyPr/>
          <a:lstStyle/>
          <a:p>
            <a:pPr marL="0" indent="0">
              <a:buNone/>
            </a:pPr>
            <a:r>
              <a:rPr lang="en-US" sz="2200" dirty="0"/>
              <a:t>Remediating The Wittliff’s imported finding aids </a:t>
            </a:r>
          </a:p>
          <a:p>
            <a:pPr lvl="1"/>
            <a:r>
              <a:rPr lang="en-US" sz="2000" dirty="0"/>
              <a:t>Migration from Archon led to inconsistencies in the metadata formatting </a:t>
            </a:r>
            <a:r>
              <a:rPr lang="en-US" sz="2000" dirty="0">
                <a:ea typeface="+mn-lt"/>
                <a:cs typeface="+mn-lt"/>
              </a:rPr>
              <a:t>and mapping</a:t>
            </a:r>
          </a:p>
          <a:p>
            <a:pPr lvl="1"/>
            <a:r>
              <a:rPr lang="en-US" sz="2000" dirty="0">
                <a:ea typeface="+mn-lt"/>
                <a:cs typeface="+mn-lt"/>
              </a:rPr>
              <a:t>Deleting imported records and starting over was easier in the end</a:t>
            </a:r>
          </a:p>
          <a:p>
            <a:pPr lvl="1"/>
            <a:r>
              <a:rPr lang="en-US" sz="2000" dirty="0">
                <a:ea typeface="+mn-lt"/>
                <a:cs typeface="+mn-lt"/>
              </a:rPr>
              <a:t>Legacy metadata is still present in the EAD files</a:t>
            </a:r>
            <a:endParaRPr lang="en-US" sz="2000" dirty="0"/>
          </a:p>
          <a:p>
            <a:pPr lvl="2"/>
            <a:endParaRPr lang="en-US" dirty="0"/>
          </a:p>
        </p:txBody>
      </p:sp>
      <p:pic>
        <p:nvPicPr>
          <p:cNvPr id="5" name="Picture 4">
            <a:extLst>
              <a:ext uri="{FF2B5EF4-FFF2-40B4-BE49-F238E27FC236}">
                <a16:creationId xmlns:a16="http://schemas.microsoft.com/office/drawing/2014/main" id="{78B15862-68F4-DA46-B298-F7348F567E2E}"/>
              </a:ext>
            </a:extLst>
          </p:cNvPr>
          <p:cNvPicPr>
            <a:picLocks noChangeAspect="1"/>
          </p:cNvPicPr>
          <p:nvPr/>
        </p:nvPicPr>
        <p:blipFill>
          <a:blip r:embed="rId2"/>
          <a:stretch>
            <a:fillRect/>
          </a:stretch>
        </p:blipFill>
        <p:spPr>
          <a:xfrm>
            <a:off x="2856216" y="5656656"/>
            <a:ext cx="8096036" cy="524798"/>
          </a:xfrm>
          <a:prstGeom prst="rect">
            <a:avLst/>
          </a:prstGeom>
        </p:spPr>
      </p:pic>
    </p:spTree>
    <p:extLst>
      <p:ext uri="{BB962C8B-B14F-4D97-AF65-F5344CB8AC3E}">
        <p14:creationId xmlns:p14="http://schemas.microsoft.com/office/powerpoint/2010/main" val="391096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6462-BED3-1C46-AD9E-3395F1E924AC}"/>
              </a:ext>
            </a:extLst>
          </p:cNvPr>
          <p:cNvSpPr>
            <a:spLocks noGrp="1"/>
          </p:cNvSpPr>
          <p:nvPr>
            <p:ph type="title"/>
          </p:nvPr>
        </p:nvSpPr>
        <p:spPr/>
        <p:txBody>
          <a:bodyPr>
            <a:normAutofit fontScale="90000"/>
          </a:bodyPr>
          <a:lstStyle/>
          <a:p>
            <a:r>
              <a:rPr lang="en-US" dirty="0"/>
              <a:t>Tips: Defaults make everything easier</a:t>
            </a:r>
          </a:p>
        </p:txBody>
      </p:sp>
      <p:pic>
        <p:nvPicPr>
          <p:cNvPr id="4" name="Content Placeholder 15">
            <a:extLst>
              <a:ext uri="{FF2B5EF4-FFF2-40B4-BE49-F238E27FC236}">
                <a16:creationId xmlns:a16="http://schemas.microsoft.com/office/drawing/2014/main" id="{728C27DD-340D-1944-8C7D-A97307D53B49}"/>
              </a:ext>
            </a:extLst>
          </p:cNvPr>
          <p:cNvPicPr>
            <a:picLocks noGrp="1" noChangeAspect="1"/>
          </p:cNvPicPr>
          <p:nvPr>
            <p:ph idx="1"/>
          </p:nvPr>
        </p:nvPicPr>
        <p:blipFill>
          <a:blip r:embed="rId2"/>
          <a:stretch>
            <a:fillRect/>
          </a:stretch>
        </p:blipFill>
        <p:spPr>
          <a:xfrm>
            <a:off x="4498311" y="503435"/>
            <a:ext cx="7614920" cy="5403016"/>
          </a:xfrm>
          <a:prstGeom prst="rect">
            <a:avLst/>
          </a:prstGeom>
        </p:spPr>
      </p:pic>
    </p:spTree>
    <p:extLst>
      <p:ext uri="{BB962C8B-B14F-4D97-AF65-F5344CB8AC3E}">
        <p14:creationId xmlns:p14="http://schemas.microsoft.com/office/powerpoint/2010/main" val="2608265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7F7B9-205F-8241-A29D-87134087E31E}"/>
              </a:ext>
            </a:extLst>
          </p:cNvPr>
          <p:cNvSpPr>
            <a:spLocks noGrp="1"/>
          </p:cNvSpPr>
          <p:nvPr>
            <p:ph type="title"/>
          </p:nvPr>
        </p:nvSpPr>
        <p:spPr>
          <a:xfrm>
            <a:off x="888631" y="2227187"/>
            <a:ext cx="3498979" cy="2456442"/>
          </a:xfrm>
        </p:spPr>
        <p:txBody>
          <a:bodyPr/>
          <a:lstStyle/>
          <a:p>
            <a:r>
              <a:rPr lang="en-US" dirty="0"/>
              <a:t>Who we are</a:t>
            </a:r>
          </a:p>
        </p:txBody>
      </p:sp>
      <p:sp>
        <p:nvSpPr>
          <p:cNvPr id="5" name="Content Placeholder 4">
            <a:extLst>
              <a:ext uri="{FF2B5EF4-FFF2-40B4-BE49-F238E27FC236}">
                <a16:creationId xmlns:a16="http://schemas.microsoft.com/office/drawing/2014/main" id="{EC5BA59F-01B2-B84D-BE06-E9AEC316C01C}"/>
              </a:ext>
            </a:extLst>
          </p:cNvPr>
          <p:cNvSpPr>
            <a:spLocks noGrp="1"/>
          </p:cNvSpPr>
          <p:nvPr>
            <p:ph idx="1"/>
          </p:nvPr>
        </p:nvSpPr>
        <p:spPr/>
        <p:txBody>
          <a:bodyPr>
            <a:normAutofit/>
          </a:bodyPr>
          <a:lstStyle/>
          <a:p>
            <a:pPr marL="0" indent="0">
              <a:buNone/>
            </a:pPr>
            <a:endParaRPr lang="en-US" dirty="0"/>
          </a:p>
          <a:p>
            <a:pPr marL="0" indent="0">
              <a:buNone/>
            </a:pPr>
            <a:r>
              <a:rPr lang="en-US" sz="2200" dirty="0"/>
              <a:t>Texas State University Libraries</a:t>
            </a:r>
            <a:br>
              <a:rPr lang="en-US" sz="2200" dirty="0"/>
            </a:br>
            <a:br>
              <a:rPr lang="en-US" sz="2200" dirty="0"/>
            </a:br>
            <a:r>
              <a:rPr lang="en-US" sz="1600" dirty="0">
                <a:solidFill>
                  <a:srgbClr val="FF0000"/>
                </a:solidFill>
                <a:ea typeface="+mn-lt"/>
                <a:cs typeface="+mn-lt"/>
              </a:rPr>
              <a:t>University Archives: </a:t>
            </a:r>
            <a:r>
              <a:rPr lang="en-US" sz="1600" dirty="0">
                <a:ea typeface="+mn-lt"/>
                <a:cs typeface="+mn-lt"/>
              </a:rPr>
              <a:t>Archival repository documenting the institutional history of Texas State University, and the local history of Hays County and San Marcos, Texas. The collections are primarily university record groups and faculty papers.</a:t>
            </a:r>
            <a:br>
              <a:rPr lang="en-US" sz="1600" dirty="0">
                <a:ea typeface="+mn-lt"/>
                <a:cs typeface="+mn-lt"/>
              </a:rPr>
            </a:br>
            <a:endParaRPr lang="en-US" sz="1600" dirty="0"/>
          </a:p>
          <a:p>
            <a:pPr marL="0" indent="0">
              <a:buNone/>
            </a:pPr>
            <a:r>
              <a:rPr lang="en-US" sz="1600" dirty="0">
                <a:solidFill>
                  <a:srgbClr val="FF0000"/>
                </a:solidFill>
              </a:rPr>
              <a:t>The Wittliff Collections: </a:t>
            </a:r>
            <a:r>
              <a:rPr lang="en-US" sz="1600" dirty="0"/>
              <a:t>Archival repository documenting the creative output of Texas and the regional Southwest United States with a focus on literature, film, music and photography.  The collections are primarily personal papers and manuscripts. </a:t>
            </a:r>
            <a:endParaRPr lang="en-US" sz="1600" dirty="0">
              <a:solidFill>
                <a:srgbClr val="000000"/>
              </a:solidFill>
            </a:endParaRPr>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402365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97B6-A219-094F-BF9F-D35EE2410C35}"/>
              </a:ext>
            </a:extLst>
          </p:cNvPr>
          <p:cNvSpPr>
            <a:spLocks noGrp="1"/>
          </p:cNvSpPr>
          <p:nvPr>
            <p:ph type="title"/>
          </p:nvPr>
        </p:nvSpPr>
        <p:spPr/>
        <p:txBody>
          <a:bodyPr/>
          <a:lstStyle/>
          <a:p>
            <a:r>
              <a:rPr lang="en-US" dirty="0"/>
              <a:t>Dream big. Branding and Customization</a:t>
            </a:r>
          </a:p>
        </p:txBody>
      </p:sp>
    </p:spTree>
    <p:extLst>
      <p:ext uri="{BB962C8B-B14F-4D97-AF65-F5344CB8AC3E}">
        <p14:creationId xmlns:p14="http://schemas.microsoft.com/office/powerpoint/2010/main" val="154887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ebsite&#10;&#10;Description automatically generated">
            <a:extLst>
              <a:ext uri="{FF2B5EF4-FFF2-40B4-BE49-F238E27FC236}">
                <a16:creationId xmlns:a16="http://schemas.microsoft.com/office/drawing/2014/main" id="{9847510B-6872-9233-CF86-1B47DB75996C}"/>
              </a:ext>
            </a:extLst>
          </p:cNvPr>
          <p:cNvPicPr>
            <a:picLocks noChangeAspect="1"/>
          </p:cNvPicPr>
          <p:nvPr/>
        </p:nvPicPr>
        <p:blipFill>
          <a:blip r:embed="rId2"/>
          <a:stretch>
            <a:fillRect/>
          </a:stretch>
        </p:blipFill>
        <p:spPr>
          <a:xfrm>
            <a:off x="0" y="945480"/>
            <a:ext cx="12192000" cy="4291980"/>
          </a:xfrm>
          <a:prstGeom prst="rect">
            <a:avLst/>
          </a:prstGeom>
        </p:spPr>
      </p:pic>
    </p:spTree>
    <p:extLst>
      <p:ext uri="{BB962C8B-B14F-4D97-AF65-F5344CB8AC3E}">
        <p14:creationId xmlns:p14="http://schemas.microsoft.com/office/powerpoint/2010/main" val="395947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2C70E90-E632-984A-B878-BDEBF2D351ED}"/>
              </a:ext>
            </a:extLst>
          </p:cNvPr>
          <p:cNvPicPr>
            <a:picLocks noGrp="1" noChangeAspect="1"/>
          </p:cNvPicPr>
          <p:nvPr>
            <p:ph idx="4294967295"/>
          </p:nvPr>
        </p:nvPicPr>
        <p:blipFill>
          <a:blip r:embed="rId2"/>
          <a:stretch>
            <a:fillRect/>
          </a:stretch>
        </p:blipFill>
        <p:spPr>
          <a:xfrm>
            <a:off x="30434" y="38506"/>
            <a:ext cx="12863701" cy="6819163"/>
          </a:xfrm>
        </p:spPr>
      </p:pic>
    </p:spTree>
    <p:extLst>
      <p:ext uri="{BB962C8B-B14F-4D97-AF65-F5344CB8AC3E}">
        <p14:creationId xmlns:p14="http://schemas.microsoft.com/office/powerpoint/2010/main" val="1825683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0086-A04C-B544-A796-EB95F9FE9FE0}"/>
              </a:ext>
            </a:extLst>
          </p:cNvPr>
          <p:cNvSpPr>
            <a:spLocks noGrp="1"/>
          </p:cNvSpPr>
          <p:nvPr>
            <p:ph type="title"/>
          </p:nvPr>
        </p:nvSpPr>
        <p:spPr>
          <a:xfrm>
            <a:off x="889000" y="2206703"/>
            <a:ext cx="3500828" cy="2470065"/>
          </a:xfrm>
        </p:spPr>
        <p:txBody>
          <a:bodyPr/>
          <a:lstStyle/>
          <a:p>
            <a:r>
              <a:rPr lang="en-US" dirty="0"/>
              <a:t>PDFs</a:t>
            </a:r>
          </a:p>
        </p:txBody>
      </p:sp>
      <p:sp>
        <p:nvSpPr>
          <p:cNvPr id="4" name="Content Placeholder 3">
            <a:extLst>
              <a:ext uri="{FF2B5EF4-FFF2-40B4-BE49-F238E27FC236}">
                <a16:creationId xmlns:a16="http://schemas.microsoft.com/office/drawing/2014/main" id="{DC555F24-6754-B242-9BA6-785E523D2AC3}"/>
              </a:ext>
            </a:extLst>
          </p:cNvPr>
          <p:cNvSpPr>
            <a:spLocks noGrp="1"/>
          </p:cNvSpPr>
          <p:nvPr>
            <p:ph sz="half" idx="1"/>
          </p:nvPr>
        </p:nvSpPr>
        <p:spPr/>
        <p:txBody>
          <a:bodyPr vert="horz" lIns="91440" tIns="45720" rIns="91440" bIns="45720" rtlCol="0" anchor="t">
            <a:normAutofit/>
          </a:bodyPr>
          <a:lstStyle/>
          <a:p>
            <a:pPr marL="0" indent="0">
              <a:buNone/>
            </a:pPr>
            <a:r>
              <a:rPr lang="en-US" dirty="0"/>
              <a:t>   Out of the package: hard to read, not user-friendly </a:t>
            </a:r>
          </a:p>
        </p:txBody>
      </p:sp>
      <p:pic>
        <p:nvPicPr>
          <p:cNvPr id="6" name="Picture 8" descr="Text&#10;&#10;Description automatically generated">
            <a:extLst>
              <a:ext uri="{FF2B5EF4-FFF2-40B4-BE49-F238E27FC236}">
                <a16:creationId xmlns:a16="http://schemas.microsoft.com/office/drawing/2014/main" id="{A35A02DC-6E01-4A03-E73F-57F2EDDD2040}"/>
              </a:ext>
            </a:extLst>
          </p:cNvPr>
          <p:cNvPicPr>
            <a:picLocks noChangeAspect="1"/>
          </p:cNvPicPr>
          <p:nvPr/>
        </p:nvPicPr>
        <p:blipFill rotWithShape="1">
          <a:blip r:embed="rId2"/>
          <a:srcRect r="-58" b="36399"/>
          <a:stretch/>
        </p:blipFill>
        <p:spPr>
          <a:xfrm>
            <a:off x="4983192" y="1289478"/>
            <a:ext cx="6208147" cy="5572176"/>
          </a:xfrm>
          <a:prstGeom prst="rect">
            <a:avLst/>
          </a:prstGeom>
        </p:spPr>
      </p:pic>
    </p:spTree>
    <p:extLst>
      <p:ext uri="{BB962C8B-B14F-4D97-AF65-F5344CB8AC3E}">
        <p14:creationId xmlns:p14="http://schemas.microsoft.com/office/powerpoint/2010/main" val="2689329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AEB3-E034-0F4A-A912-773AD6BF44DF}"/>
              </a:ext>
            </a:extLst>
          </p:cNvPr>
          <p:cNvSpPr>
            <a:spLocks noGrp="1"/>
          </p:cNvSpPr>
          <p:nvPr>
            <p:ph type="title"/>
          </p:nvPr>
        </p:nvSpPr>
        <p:spPr>
          <a:xfrm>
            <a:off x="888631" y="2198963"/>
            <a:ext cx="3498979" cy="2456442"/>
          </a:xfrm>
        </p:spPr>
        <p:txBody>
          <a:bodyPr>
            <a:normAutofit fontScale="90000"/>
          </a:bodyPr>
          <a:lstStyle/>
          <a:p>
            <a:r>
              <a:rPr lang="en-US" dirty="0">
                <a:cs typeface="Calibri Light"/>
              </a:rPr>
              <a:t>Custom PDF plugin from Hudson </a:t>
            </a:r>
            <a:r>
              <a:rPr lang="en-US" dirty="0" err="1">
                <a:cs typeface="Calibri Light"/>
              </a:rPr>
              <a:t>Molongo</a:t>
            </a:r>
            <a:endParaRPr lang="en-US" dirty="0" err="1"/>
          </a:p>
        </p:txBody>
      </p:sp>
      <p:sp>
        <p:nvSpPr>
          <p:cNvPr id="6" name="Content Placeholder 5">
            <a:extLst>
              <a:ext uri="{FF2B5EF4-FFF2-40B4-BE49-F238E27FC236}">
                <a16:creationId xmlns:a16="http://schemas.microsoft.com/office/drawing/2014/main" id="{BAB1FF05-CB58-A5AB-BFB9-2FA5381700B2}"/>
              </a:ext>
            </a:extLst>
          </p:cNvPr>
          <p:cNvSpPr>
            <a:spLocks noGrp="1"/>
          </p:cNvSpPr>
          <p:nvPr>
            <p:ph idx="1"/>
          </p:nvPr>
        </p:nvSpPr>
        <p:spPr/>
        <p:txBody>
          <a:bodyPr/>
          <a:lstStyle/>
          <a:p>
            <a:pPr marL="0" indent="0">
              <a:buNone/>
            </a:pPr>
            <a:r>
              <a:rPr lang="en-US" sz="2400" dirty="0">
                <a:solidFill>
                  <a:srgbClr val="FF0000"/>
                </a:solidFill>
                <a:ea typeface="+mn-lt"/>
                <a:cs typeface="+mn-lt"/>
              </a:rPr>
              <a:t>  </a:t>
            </a:r>
            <a:r>
              <a:rPr lang="en-US" sz="2400" dirty="0">
                <a:ea typeface="+mn-lt"/>
                <a:cs typeface="+mn-lt"/>
              </a:rPr>
              <a:t>Our wish list:</a:t>
            </a:r>
            <a:endParaRPr lang="en-US" sz="2400" dirty="0"/>
          </a:p>
          <a:p>
            <a:pPr lvl="1"/>
            <a:r>
              <a:rPr lang="en-US" dirty="0">
                <a:ea typeface="+mn-lt"/>
                <a:cs typeface="+mn-lt"/>
              </a:rPr>
              <a:t>Left-formatted box/folder information</a:t>
            </a:r>
            <a:endParaRPr lang="en-US" dirty="0"/>
          </a:p>
          <a:p>
            <a:pPr lvl="1"/>
            <a:r>
              <a:rPr lang="en-US" dirty="0">
                <a:ea typeface="+mn-lt"/>
                <a:cs typeface="+mn-lt"/>
              </a:rPr>
              <a:t>Not displaying the materials format at every file level</a:t>
            </a:r>
            <a:endParaRPr lang="en-US" dirty="0"/>
          </a:p>
          <a:p>
            <a:pPr lvl="1"/>
            <a:r>
              <a:rPr lang="en-US" dirty="0">
                <a:ea typeface="+mn-lt"/>
                <a:cs typeface="+mn-lt"/>
              </a:rPr>
              <a:t>Not displaying subject terms at the item or file level (only those at resource level)</a:t>
            </a:r>
            <a:endParaRPr lang="en-US" dirty="0"/>
          </a:p>
          <a:p>
            <a:pPr lvl="1"/>
            <a:r>
              <a:rPr lang="en-US" dirty="0">
                <a:ea typeface="+mn-lt"/>
                <a:cs typeface="+mn-lt"/>
              </a:rPr>
              <a:t>Bolding of series and subseries labels</a:t>
            </a:r>
            <a:endParaRPr lang="en-US" dirty="0"/>
          </a:p>
          <a:p>
            <a:pPr lvl="1"/>
            <a:r>
              <a:rPr lang="en-US" dirty="0">
                <a:ea typeface="+mn-lt"/>
                <a:cs typeface="+mn-lt"/>
              </a:rPr>
              <a:t>Generally, a cleaner, more human-readable look</a:t>
            </a:r>
            <a:endParaRPr lang="en-US" dirty="0"/>
          </a:p>
          <a:p>
            <a:endParaRPr lang="en-US"/>
          </a:p>
          <a:p>
            <a:endParaRPr lang="en-US"/>
          </a:p>
        </p:txBody>
      </p:sp>
    </p:spTree>
    <p:extLst>
      <p:ext uri="{BB962C8B-B14F-4D97-AF65-F5344CB8AC3E}">
        <p14:creationId xmlns:p14="http://schemas.microsoft.com/office/powerpoint/2010/main" val="1888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9"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 name="Picture 2" descr="Text&#10;&#10;Description automatically generated">
            <a:extLst>
              <a:ext uri="{FF2B5EF4-FFF2-40B4-BE49-F238E27FC236}">
                <a16:creationId xmlns:a16="http://schemas.microsoft.com/office/drawing/2014/main" id="{F5F2135A-82CE-3FDF-1B0A-C5FCC8AC67CC}"/>
              </a:ext>
            </a:extLst>
          </p:cNvPr>
          <p:cNvPicPr>
            <a:picLocks noChangeAspect="1"/>
          </p:cNvPicPr>
          <p:nvPr/>
        </p:nvPicPr>
        <p:blipFill>
          <a:blip r:embed="rId2"/>
          <a:stretch>
            <a:fillRect/>
          </a:stretch>
        </p:blipFill>
        <p:spPr>
          <a:xfrm>
            <a:off x="315718" y="68373"/>
            <a:ext cx="4753847" cy="6717660"/>
          </a:xfrm>
          <a:prstGeom prst="rect">
            <a:avLst/>
          </a:prstGeom>
        </p:spPr>
      </p:pic>
      <p:pic>
        <p:nvPicPr>
          <p:cNvPr id="3" name="Picture 4" descr="Text&#10;&#10;Description automatically generated">
            <a:extLst>
              <a:ext uri="{FF2B5EF4-FFF2-40B4-BE49-F238E27FC236}">
                <a16:creationId xmlns:a16="http://schemas.microsoft.com/office/drawing/2014/main" id="{1D4F07D7-B3BE-BC64-0BEB-A0F2B2796033}"/>
              </a:ext>
            </a:extLst>
          </p:cNvPr>
          <p:cNvPicPr>
            <a:picLocks noChangeAspect="1"/>
          </p:cNvPicPr>
          <p:nvPr/>
        </p:nvPicPr>
        <p:blipFill rotWithShape="1">
          <a:blip r:embed="rId3"/>
          <a:srcRect t="4767"/>
          <a:stretch/>
        </p:blipFill>
        <p:spPr>
          <a:xfrm>
            <a:off x="6430088" y="83298"/>
            <a:ext cx="5577826" cy="6685348"/>
          </a:xfrm>
          <a:prstGeom prst="rect">
            <a:avLst/>
          </a:prstGeom>
        </p:spPr>
      </p:pic>
      <p:sp>
        <p:nvSpPr>
          <p:cNvPr id="6" name="Arrow: Striped Right 5">
            <a:extLst>
              <a:ext uri="{FF2B5EF4-FFF2-40B4-BE49-F238E27FC236}">
                <a16:creationId xmlns:a16="http://schemas.microsoft.com/office/drawing/2014/main" id="{7F7C86C7-DB1C-14A0-0CF5-950954E58C9E}"/>
              </a:ext>
            </a:extLst>
          </p:cNvPr>
          <p:cNvSpPr/>
          <p:nvPr/>
        </p:nvSpPr>
        <p:spPr>
          <a:xfrm>
            <a:off x="4905900" y="1087589"/>
            <a:ext cx="1761226" cy="144851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BBFEA6D6-FD58-3EE0-71C4-D1084722F599}"/>
              </a:ext>
            </a:extLst>
          </p:cNvPr>
          <p:cNvSpPr/>
          <p:nvPr/>
        </p:nvSpPr>
        <p:spPr>
          <a:xfrm>
            <a:off x="5152666" y="1508005"/>
            <a:ext cx="1045953" cy="607444"/>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Magic!</a:t>
            </a:r>
          </a:p>
        </p:txBody>
      </p:sp>
    </p:spTree>
    <p:extLst>
      <p:ext uri="{BB962C8B-B14F-4D97-AF65-F5344CB8AC3E}">
        <p14:creationId xmlns:p14="http://schemas.microsoft.com/office/powerpoint/2010/main" val="321323788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9"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3" name="Picture 4" descr="Text&#10;&#10;Description automatically generated">
            <a:extLst>
              <a:ext uri="{FF2B5EF4-FFF2-40B4-BE49-F238E27FC236}">
                <a16:creationId xmlns:a16="http://schemas.microsoft.com/office/drawing/2014/main" id="{1D4F07D7-B3BE-BC64-0BEB-A0F2B2796033}"/>
              </a:ext>
            </a:extLst>
          </p:cNvPr>
          <p:cNvPicPr>
            <a:picLocks noChangeAspect="1"/>
          </p:cNvPicPr>
          <p:nvPr/>
        </p:nvPicPr>
        <p:blipFill rotWithShape="1">
          <a:blip r:embed="rId2"/>
          <a:srcRect t="4713" b="9887"/>
          <a:stretch/>
        </p:blipFill>
        <p:spPr>
          <a:xfrm>
            <a:off x="186720" y="428354"/>
            <a:ext cx="5577826" cy="5995051"/>
          </a:xfrm>
          <a:prstGeom prst="rect">
            <a:avLst/>
          </a:prstGeom>
        </p:spPr>
      </p:pic>
      <p:pic>
        <p:nvPicPr>
          <p:cNvPr id="4" name="Picture 7" descr="Text, letter&#10;&#10;Description automatically generated">
            <a:extLst>
              <a:ext uri="{FF2B5EF4-FFF2-40B4-BE49-F238E27FC236}">
                <a16:creationId xmlns:a16="http://schemas.microsoft.com/office/drawing/2014/main" id="{FB7DAA67-A688-4B11-56B8-43C3A55312AD}"/>
              </a:ext>
            </a:extLst>
          </p:cNvPr>
          <p:cNvPicPr>
            <a:picLocks noChangeAspect="1"/>
          </p:cNvPicPr>
          <p:nvPr/>
        </p:nvPicPr>
        <p:blipFill rotWithShape="1">
          <a:blip r:embed="rId3"/>
          <a:srcRect r="-68" b="23717"/>
          <a:stretch/>
        </p:blipFill>
        <p:spPr>
          <a:xfrm>
            <a:off x="5946476" y="428533"/>
            <a:ext cx="6244091" cy="5960927"/>
          </a:xfrm>
          <a:prstGeom prst="rect">
            <a:avLst/>
          </a:prstGeom>
        </p:spPr>
      </p:pic>
    </p:spTree>
    <p:extLst>
      <p:ext uri="{BB962C8B-B14F-4D97-AF65-F5344CB8AC3E}">
        <p14:creationId xmlns:p14="http://schemas.microsoft.com/office/powerpoint/2010/main" val="405064146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3495-543C-31E7-474F-166F6B975668}"/>
              </a:ext>
            </a:extLst>
          </p:cNvPr>
          <p:cNvSpPr>
            <a:spLocks noGrp="1"/>
          </p:cNvSpPr>
          <p:nvPr>
            <p:ph type="title"/>
          </p:nvPr>
        </p:nvSpPr>
        <p:spPr>
          <a:xfrm>
            <a:off x="3351405" y="3562786"/>
            <a:ext cx="5490224" cy="1689390"/>
          </a:xfrm>
        </p:spPr>
        <p:txBody>
          <a:bodyPr>
            <a:normAutofit fontScale="90000"/>
          </a:bodyPr>
          <a:lstStyle/>
          <a:p>
            <a:r>
              <a:rPr lang="en-US" dirty="0">
                <a:ea typeface="+mj-lt"/>
                <a:cs typeface="+mj-lt"/>
              </a:rPr>
              <a:t>Dare to dream! If you find yourself wishing AS could do something, chances are it can be made to do it via a plugin  </a:t>
            </a:r>
            <a:r>
              <a:rPr lang="en-US" sz="2000" dirty="0">
                <a:ea typeface="+mj-lt"/>
                <a:cs typeface="+mj-lt"/>
              </a:rPr>
              <a:t>-</a:t>
            </a:r>
            <a:r>
              <a:rPr lang="en-US" dirty="0">
                <a:ea typeface="+mj-lt"/>
                <a:cs typeface="+mj-lt"/>
              </a:rPr>
              <a:t> </a:t>
            </a:r>
            <a:r>
              <a:rPr lang="en-US" sz="2000" dirty="0">
                <a:ea typeface="+mj-lt"/>
                <a:cs typeface="+mj-lt"/>
              </a:rPr>
              <a:t>James  Bullen @ Hudson </a:t>
            </a:r>
            <a:r>
              <a:rPr lang="en-US" sz="2000" dirty="0" err="1">
                <a:ea typeface="+mj-lt"/>
                <a:cs typeface="+mj-lt"/>
              </a:rPr>
              <a:t>Molongo</a:t>
            </a:r>
            <a:endParaRPr lang="en-US" sz="2000" dirty="0">
              <a:ea typeface="+mj-lt"/>
              <a:cs typeface="+mj-lt"/>
            </a:endParaRPr>
          </a:p>
          <a:p>
            <a:endParaRPr lang="en-US" dirty="0">
              <a:ea typeface="Calibri Light"/>
              <a:cs typeface="Calibri Light"/>
            </a:endParaRPr>
          </a:p>
        </p:txBody>
      </p:sp>
      <p:sp>
        <p:nvSpPr>
          <p:cNvPr id="3" name="TextBox 1">
            <a:extLst>
              <a:ext uri="{FF2B5EF4-FFF2-40B4-BE49-F238E27FC236}">
                <a16:creationId xmlns:a16="http://schemas.microsoft.com/office/drawing/2014/main" id="{C243225A-95E7-F8CA-8064-879BF2F0F966}"/>
              </a:ext>
            </a:extLst>
          </p:cNvPr>
          <p:cNvSpPr txBox="1"/>
          <p:nvPr/>
        </p:nvSpPr>
        <p:spPr>
          <a:xfrm>
            <a:off x="3771902" y="1368521"/>
            <a:ext cx="491437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bg1"/>
                </a:solidFill>
                <a:ea typeface="+mn-lt"/>
                <a:cs typeface="+mn-lt"/>
              </a:rPr>
              <a:t>https://github.com/hudmol/as_txst_pdfs</a:t>
            </a:r>
            <a:endParaRPr lang="en-US" dirty="0">
              <a:solidFill>
                <a:schemeClr val="bg1"/>
              </a:solidFill>
            </a:endParaRPr>
          </a:p>
        </p:txBody>
      </p:sp>
    </p:spTree>
    <p:extLst>
      <p:ext uri="{BB962C8B-B14F-4D97-AF65-F5344CB8AC3E}">
        <p14:creationId xmlns:p14="http://schemas.microsoft.com/office/powerpoint/2010/main" val="513581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3495-543C-31E7-474F-166F6B975668}"/>
              </a:ext>
            </a:extLst>
          </p:cNvPr>
          <p:cNvSpPr>
            <a:spLocks noGrp="1"/>
          </p:cNvSpPr>
          <p:nvPr>
            <p:ph type="title"/>
          </p:nvPr>
        </p:nvSpPr>
        <p:spPr>
          <a:xfrm>
            <a:off x="3344216" y="1909390"/>
            <a:ext cx="5490224" cy="1689390"/>
          </a:xfrm>
        </p:spPr>
        <p:txBody>
          <a:bodyPr/>
          <a:lstStyle/>
          <a:p>
            <a:r>
              <a:rPr lang="en-US">
                <a:cs typeface="Calibri Light"/>
              </a:rPr>
              <a:t>Now what?</a:t>
            </a:r>
          </a:p>
        </p:txBody>
      </p:sp>
    </p:spTree>
    <p:extLst>
      <p:ext uri="{BB962C8B-B14F-4D97-AF65-F5344CB8AC3E}">
        <p14:creationId xmlns:p14="http://schemas.microsoft.com/office/powerpoint/2010/main" val="213666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327F-C4B0-1804-40B4-62997D4FC37E}"/>
              </a:ext>
            </a:extLst>
          </p:cNvPr>
          <p:cNvSpPr>
            <a:spLocks noGrp="1"/>
          </p:cNvSpPr>
          <p:nvPr>
            <p:ph type="title"/>
          </p:nvPr>
        </p:nvSpPr>
        <p:spPr>
          <a:xfrm>
            <a:off x="881442" y="2195368"/>
            <a:ext cx="3498979" cy="2456442"/>
          </a:xfrm>
        </p:spPr>
        <p:txBody>
          <a:bodyPr/>
          <a:lstStyle/>
          <a:p>
            <a:r>
              <a:rPr lang="en-US">
                <a:cs typeface="Calibri Light"/>
              </a:rPr>
              <a:t>Finished?</a:t>
            </a:r>
          </a:p>
        </p:txBody>
      </p:sp>
      <p:sp>
        <p:nvSpPr>
          <p:cNvPr id="3" name="Content Placeholder 2">
            <a:extLst>
              <a:ext uri="{FF2B5EF4-FFF2-40B4-BE49-F238E27FC236}">
                <a16:creationId xmlns:a16="http://schemas.microsoft.com/office/drawing/2014/main" id="{BA91CADA-4DD4-9067-3EC2-EE5EC24986DD}"/>
              </a:ext>
            </a:extLst>
          </p:cNvPr>
          <p:cNvSpPr>
            <a:spLocks noGrp="1"/>
          </p:cNvSpPr>
          <p:nvPr>
            <p:ph idx="1"/>
          </p:nvPr>
        </p:nvSpPr>
        <p:spPr/>
        <p:txBody>
          <a:bodyPr/>
          <a:lstStyle/>
          <a:p>
            <a:r>
              <a:rPr lang="en-US" dirty="0"/>
              <a:t>Linking to our new </a:t>
            </a:r>
            <a:r>
              <a:rPr lang="en-US" dirty="0" err="1"/>
              <a:t>Islandora</a:t>
            </a:r>
            <a:r>
              <a:rPr lang="en-US" dirty="0"/>
              <a:t> digital platform</a:t>
            </a:r>
          </a:p>
          <a:p>
            <a:r>
              <a:rPr lang="en-US" dirty="0"/>
              <a:t>Continuing to add new finding aids</a:t>
            </a:r>
          </a:p>
          <a:p>
            <a:r>
              <a:rPr lang="en-US" dirty="0"/>
              <a:t>Prioritizing new accessions for </a:t>
            </a:r>
            <a:r>
              <a:rPr lang="en-US" dirty="0" err="1"/>
              <a:t>ArchivesSpace</a:t>
            </a:r>
            <a:r>
              <a:rPr lang="en-US" dirty="0"/>
              <a:t> </a:t>
            </a:r>
          </a:p>
          <a:p>
            <a:r>
              <a:rPr lang="en-US" dirty="0"/>
              <a:t>Changing the way we accession/inventory incoming accruals</a:t>
            </a:r>
          </a:p>
          <a:p>
            <a:r>
              <a:rPr lang="en-US" dirty="0"/>
              <a:t>Working with curators to replicate what we liked in the web-based A-Z listing</a:t>
            </a:r>
          </a:p>
        </p:txBody>
      </p:sp>
    </p:spTree>
    <p:extLst>
      <p:ext uri="{BB962C8B-B14F-4D97-AF65-F5344CB8AC3E}">
        <p14:creationId xmlns:p14="http://schemas.microsoft.com/office/powerpoint/2010/main" val="80472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7F7B9-205F-8241-A29D-87134087E31E}"/>
              </a:ext>
            </a:extLst>
          </p:cNvPr>
          <p:cNvSpPr>
            <a:spLocks noGrp="1"/>
          </p:cNvSpPr>
          <p:nvPr>
            <p:ph type="title"/>
          </p:nvPr>
        </p:nvSpPr>
        <p:spPr>
          <a:xfrm>
            <a:off x="888631" y="2186274"/>
            <a:ext cx="3498979" cy="2456442"/>
          </a:xfrm>
        </p:spPr>
        <p:txBody>
          <a:bodyPr/>
          <a:lstStyle/>
          <a:p>
            <a:r>
              <a:rPr lang="en-US" dirty="0">
                <a:ea typeface="Calibri Light"/>
                <a:cs typeface="Calibri Light"/>
              </a:rPr>
              <a:t>What we have</a:t>
            </a:r>
            <a:endParaRPr lang="en-US" dirty="0"/>
          </a:p>
        </p:txBody>
      </p:sp>
      <p:sp>
        <p:nvSpPr>
          <p:cNvPr id="5" name="Content Placeholder 4">
            <a:extLst>
              <a:ext uri="{FF2B5EF4-FFF2-40B4-BE49-F238E27FC236}">
                <a16:creationId xmlns:a16="http://schemas.microsoft.com/office/drawing/2014/main" id="{EC5BA59F-01B2-B84D-BE06-E9AEC316C01C}"/>
              </a:ext>
            </a:extLst>
          </p:cNvPr>
          <p:cNvSpPr>
            <a:spLocks noGrp="1"/>
          </p:cNvSpPr>
          <p:nvPr>
            <p:ph idx="1"/>
          </p:nvPr>
        </p:nvSpPr>
        <p:spPr/>
        <p:txBody>
          <a:bodyPr/>
          <a:lstStyle/>
          <a:p>
            <a:pPr marL="0" indent="0">
              <a:buNone/>
            </a:pPr>
            <a:r>
              <a:rPr lang="en-US" sz="2200" dirty="0">
                <a:solidFill>
                  <a:schemeClr val="tx1">
                    <a:lumMod val="95000"/>
                    <a:lumOff val="5000"/>
                  </a:schemeClr>
                </a:solidFill>
              </a:rPr>
              <a:t>The Wittliff Collections</a:t>
            </a:r>
            <a:r>
              <a:rPr lang="en-US" sz="2200" dirty="0">
                <a:solidFill>
                  <a:schemeClr val="accent1"/>
                </a:solidFill>
              </a:rPr>
              <a:t> </a:t>
            </a:r>
          </a:p>
          <a:p>
            <a:pPr marL="742950" lvl="1" indent="-285750"/>
            <a:r>
              <a:rPr lang="en-US" dirty="0">
                <a:solidFill>
                  <a:srgbClr val="FF0000"/>
                </a:solidFill>
              </a:rPr>
              <a:t>150+</a:t>
            </a:r>
            <a:r>
              <a:rPr lang="en-US" dirty="0"/>
              <a:t> processed manuscript collections with full archival inventories</a:t>
            </a:r>
          </a:p>
          <a:p>
            <a:pPr marL="742950" lvl="1" indent="-285750"/>
            <a:r>
              <a:rPr lang="en-US" dirty="0"/>
              <a:t>Nearly </a:t>
            </a:r>
            <a:r>
              <a:rPr lang="en-US" dirty="0">
                <a:solidFill>
                  <a:srgbClr val="FF0000"/>
                </a:solidFill>
              </a:rPr>
              <a:t>1,000</a:t>
            </a:r>
            <a:r>
              <a:rPr lang="en-US" dirty="0"/>
              <a:t> additional individual unprocessed accessions with preliminary inventories</a:t>
            </a:r>
          </a:p>
          <a:p>
            <a:pPr lvl="2"/>
            <a:endParaRPr lang="en-US" dirty="0"/>
          </a:p>
        </p:txBody>
      </p:sp>
    </p:spTree>
    <p:extLst>
      <p:ext uri="{BB962C8B-B14F-4D97-AF65-F5344CB8AC3E}">
        <p14:creationId xmlns:p14="http://schemas.microsoft.com/office/powerpoint/2010/main" val="946298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DB6D-E31C-4475-8661-74C3DE9B956B}"/>
              </a:ext>
            </a:extLst>
          </p:cNvPr>
          <p:cNvSpPr>
            <a:spLocks noGrp="1"/>
          </p:cNvSpPr>
          <p:nvPr>
            <p:ph type="title"/>
          </p:nvPr>
        </p:nvSpPr>
        <p:spPr>
          <a:xfrm>
            <a:off x="895820" y="2202557"/>
            <a:ext cx="3498979" cy="2456442"/>
          </a:xfrm>
        </p:spPr>
        <p:txBody>
          <a:bodyPr/>
          <a:lstStyle/>
          <a:p>
            <a:r>
              <a:rPr lang="en-US" dirty="0"/>
              <a:t>Questions?</a:t>
            </a:r>
          </a:p>
        </p:txBody>
      </p:sp>
      <p:sp>
        <p:nvSpPr>
          <p:cNvPr id="3" name="Content Placeholder 2">
            <a:extLst>
              <a:ext uri="{FF2B5EF4-FFF2-40B4-BE49-F238E27FC236}">
                <a16:creationId xmlns:a16="http://schemas.microsoft.com/office/drawing/2014/main" id="{A5514BC7-D895-BBBD-33C4-4915CBB051ED}"/>
              </a:ext>
            </a:extLst>
          </p:cNvPr>
          <p:cNvSpPr>
            <a:spLocks noGrp="1"/>
          </p:cNvSpPr>
          <p:nvPr>
            <p:ph idx="1"/>
          </p:nvPr>
        </p:nvSpPr>
        <p:spPr>
          <a:xfrm>
            <a:off x="5140013" y="623469"/>
            <a:ext cx="6281873" cy="5248622"/>
          </a:xfrm>
        </p:spPr>
        <p:txBody>
          <a:bodyPr/>
          <a:lstStyle/>
          <a:p>
            <a:pPr marL="0" indent="0">
              <a:buNone/>
            </a:pPr>
            <a:r>
              <a:rPr lang="en-US" sz="2400" dirty="0"/>
              <a:t>Contact:</a:t>
            </a:r>
          </a:p>
          <a:p>
            <a:pPr lvl="1"/>
            <a:r>
              <a:rPr lang="en-US" sz="2000" dirty="0"/>
              <a:t>Susannah Broyles: s_b623@txstate.edu</a:t>
            </a:r>
          </a:p>
          <a:p>
            <a:pPr marL="457200" lvl="1" indent="0">
              <a:buNone/>
            </a:pPr>
            <a:endParaRPr lang="en-US" sz="2000" dirty="0"/>
          </a:p>
        </p:txBody>
      </p:sp>
    </p:spTree>
    <p:extLst>
      <p:ext uri="{BB962C8B-B14F-4D97-AF65-F5344CB8AC3E}">
        <p14:creationId xmlns:p14="http://schemas.microsoft.com/office/powerpoint/2010/main" val="333632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7F7B9-205F-8241-A29D-87134087E31E}"/>
              </a:ext>
            </a:extLst>
          </p:cNvPr>
          <p:cNvSpPr>
            <a:spLocks noGrp="1"/>
          </p:cNvSpPr>
          <p:nvPr>
            <p:ph type="title"/>
          </p:nvPr>
        </p:nvSpPr>
        <p:spPr>
          <a:xfrm>
            <a:off x="888631" y="2186274"/>
            <a:ext cx="3498979" cy="2456442"/>
          </a:xfrm>
        </p:spPr>
        <p:txBody>
          <a:bodyPr/>
          <a:lstStyle/>
          <a:p>
            <a:r>
              <a:rPr lang="en-US" dirty="0"/>
              <a:t>The way it was...</a:t>
            </a:r>
          </a:p>
        </p:txBody>
      </p:sp>
      <p:sp>
        <p:nvSpPr>
          <p:cNvPr id="5" name="Content Placeholder 4">
            <a:extLst>
              <a:ext uri="{FF2B5EF4-FFF2-40B4-BE49-F238E27FC236}">
                <a16:creationId xmlns:a16="http://schemas.microsoft.com/office/drawing/2014/main" id="{EC5BA59F-01B2-B84D-BE06-E9AEC316C01C}"/>
              </a:ext>
            </a:extLst>
          </p:cNvPr>
          <p:cNvSpPr>
            <a:spLocks noGrp="1"/>
          </p:cNvSpPr>
          <p:nvPr>
            <p:ph idx="1"/>
          </p:nvPr>
        </p:nvSpPr>
        <p:spPr/>
        <p:txBody>
          <a:bodyPr>
            <a:normAutofit/>
          </a:bodyPr>
          <a:lstStyle/>
          <a:p>
            <a:pPr marL="0" indent="0">
              <a:buNone/>
            </a:pPr>
            <a:endParaRPr lang="en-US" sz="2200" dirty="0"/>
          </a:p>
          <a:p>
            <a:pPr marL="0" indent="0">
              <a:buNone/>
            </a:pPr>
            <a:endParaRPr lang="en-US" sz="2200" dirty="0"/>
          </a:p>
          <a:p>
            <a:pPr marL="0" indent="0">
              <a:buNone/>
            </a:pPr>
            <a:r>
              <a:rPr lang="en-US" sz="2200" dirty="0"/>
              <a:t>Presentation of finding aids online</a:t>
            </a:r>
            <a:endParaRPr lang="en-US" dirty="0"/>
          </a:p>
          <a:p>
            <a:pPr marL="0" indent="0">
              <a:buNone/>
            </a:pPr>
            <a:br>
              <a:rPr lang="en-US" dirty="0">
                <a:ea typeface="+mn-lt"/>
                <a:cs typeface="+mn-lt"/>
              </a:rPr>
            </a:br>
            <a:r>
              <a:rPr lang="en-US" dirty="0">
                <a:ea typeface="+mn-lt"/>
                <a:cs typeface="+mn-lt"/>
              </a:rPr>
              <a:t>HTML with PDF/EAD links</a:t>
            </a:r>
            <a:endParaRPr lang="en-US" dirty="0">
              <a:solidFill>
                <a:srgbClr val="F81B02"/>
              </a:solidFill>
              <a:ea typeface="+mn-lt"/>
              <a:cs typeface="+mn-lt"/>
            </a:endParaRPr>
          </a:p>
          <a:p>
            <a:pPr marL="742950" lvl="1" indent="-285750">
              <a:buFont typeface="Wingdings"/>
              <a:buChar char="§"/>
            </a:pPr>
            <a:r>
              <a:rPr lang="en-US" dirty="0">
                <a:ea typeface="+mn-lt"/>
                <a:cs typeface="+mn-lt"/>
              </a:rPr>
              <a:t>Limitations</a:t>
            </a:r>
          </a:p>
          <a:p>
            <a:pPr marL="742950" lvl="1" indent="-285750">
              <a:buFont typeface="Wingdings"/>
              <a:buChar char="§"/>
            </a:pPr>
            <a:r>
              <a:rPr lang="en-US" dirty="0">
                <a:ea typeface="+mn-lt"/>
                <a:cs typeface="+mn-lt"/>
              </a:rPr>
              <a:t>Did not adhere to archival descriptive standards</a:t>
            </a:r>
          </a:p>
          <a:p>
            <a:pPr marL="742950" lvl="1" indent="-285750">
              <a:buFont typeface="Wingdings"/>
              <a:buChar char="§"/>
            </a:pPr>
            <a:r>
              <a:rPr lang="en-US" dirty="0">
                <a:ea typeface="+mn-lt"/>
                <a:cs typeface="+mn-lt"/>
              </a:rPr>
              <a:t>Did not play well with others</a:t>
            </a:r>
          </a:p>
          <a:p>
            <a:pPr marL="742950" lvl="1" indent="-285750">
              <a:buFont typeface="Wingdings"/>
              <a:buChar char="§"/>
            </a:pPr>
            <a:r>
              <a:rPr lang="en-US" dirty="0">
                <a:ea typeface="+mn-lt"/>
                <a:cs typeface="+mn-lt"/>
              </a:rPr>
              <a:t>There were some things we liked [curatorial]</a:t>
            </a:r>
          </a:p>
          <a:p>
            <a:pPr marL="0" indent="0">
              <a:buNone/>
            </a:pPr>
            <a:r>
              <a:rPr lang="en-US" dirty="0">
                <a:ea typeface="+mn-lt"/>
                <a:cs typeface="+mn-lt"/>
              </a:rPr>
              <a:t>Archon</a:t>
            </a:r>
          </a:p>
          <a:p>
            <a:pPr marL="742950" lvl="1" indent="-285750"/>
            <a:r>
              <a:rPr lang="en-US" dirty="0">
                <a:ea typeface="+mn-lt"/>
                <a:cs typeface="+mn-lt"/>
              </a:rPr>
              <a:t>Incomplete</a:t>
            </a:r>
          </a:p>
          <a:p>
            <a:pPr marL="742950" lvl="1" indent="-285750"/>
            <a:r>
              <a:rPr lang="en-US" dirty="0">
                <a:ea typeface="+mn-lt"/>
                <a:cs typeface="+mn-lt"/>
              </a:rPr>
              <a:t>Obsolete</a:t>
            </a:r>
            <a:br>
              <a:rPr lang="en-US" dirty="0">
                <a:ea typeface="+mn-lt"/>
                <a:cs typeface="+mn-lt"/>
              </a:rPr>
            </a:br>
            <a:endParaRPr lang="en-US"/>
          </a:p>
          <a:p>
            <a:pPr marL="0" indent="0">
              <a:buNone/>
            </a:pPr>
            <a:endParaRPr lang="en-US" sz="2200" dirty="0"/>
          </a:p>
          <a:p>
            <a:pPr lvl="1"/>
            <a:endParaRPr lang="en-US" dirty="0"/>
          </a:p>
          <a:p>
            <a:pPr lvl="2"/>
            <a:endParaRPr lang="en-US" dirty="0"/>
          </a:p>
        </p:txBody>
      </p:sp>
    </p:spTree>
    <p:extLst>
      <p:ext uri="{BB962C8B-B14F-4D97-AF65-F5344CB8AC3E}">
        <p14:creationId xmlns:p14="http://schemas.microsoft.com/office/powerpoint/2010/main" val="381167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ext&#10;&#10;Description automatically generated">
            <a:extLst>
              <a:ext uri="{FF2B5EF4-FFF2-40B4-BE49-F238E27FC236}">
                <a16:creationId xmlns:a16="http://schemas.microsoft.com/office/drawing/2014/main" id="{9FA09944-0D0D-D1FD-B01E-444BBE383E8C}"/>
              </a:ext>
            </a:extLst>
          </p:cNvPr>
          <p:cNvPicPr>
            <a:picLocks noChangeAspect="1"/>
          </p:cNvPicPr>
          <p:nvPr/>
        </p:nvPicPr>
        <p:blipFill rotWithShape="1">
          <a:blip r:embed="rId2"/>
          <a:srcRect t="30896" r="-74" b="29"/>
          <a:stretch/>
        </p:blipFill>
        <p:spPr>
          <a:xfrm>
            <a:off x="2185617" y="34640"/>
            <a:ext cx="9867561" cy="6787614"/>
          </a:xfrm>
          <a:prstGeom prst="rect">
            <a:avLst/>
          </a:prstGeom>
        </p:spPr>
      </p:pic>
    </p:spTree>
    <p:extLst>
      <p:ext uri="{BB962C8B-B14F-4D97-AF65-F5344CB8AC3E}">
        <p14:creationId xmlns:p14="http://schemas.microsoft.com/office/powerpoint/2010/main" val="73661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1B96CCDB-028D-4995-EA78-B790E149958F}"/>
              </a:ext>
            </a:extLst>
          </p:cNvPr>
          <p:cNvPicPr>
            <a:picLocks noChangeAspect="1"/>
          </p:cNvPicPr>
          <p:nvPr/>
        </p:nvPicPr>
        <p:blipFill>
          <a:blip r:embed="rId2"/>
          <a:stretch>
            <a:fillRect/>
          </a:stretch>
        </p:blipFill>
        <p:spPr>
          <a:xfrm>
            <a:off x="1685109" y="4255"/>
            <a:ext cx="8856616" cy="6862554"/>
          </a:xfrm>
          <a:prstGeom prst="rect">
            <a:avLst/>
          </a:prstGeom>
        </p:spPr>
      </p:pic>
    </p:spTree>
    <p:extLst>
      <p:ext uri="{BB962C8B-B14F-4D97-AF65-F5344CB8AC3E}">
        <p14:creationId xmlns:p14="http://schemas.microsoft.com/office/powerpoint/2010/main" val="258136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3" name="Picture 3" descr="Text, letter&#10;&#10;Description automatically generated">
            <a:extLst>
              <a:ext uri="{FF2B5EF4-FFF2-40B4-BE49-F238E27FC236}">
                <a16:creationId xmlns:a16="http://schemas.microsoft.com/office/drawing/2014/main" id="{5383E777-22CF-E9D8-733C-B96A779BBBC3}"/>
              </a:ext>
            </a:extLst>
          </p:cNvPr>
          <p:cNvPicPr>
            <a:picLocks noChangeAspect="1"/>
          </p:cNvPicPr>
          <p:nvPr/>
        </p:nvPicPr>
        <p:blipFill rotWithShape="1">
          <a:blip r:embed="rId2"/>
          <a:srcRect r="66" b="10084"/>
          <a:stretch/>
        </p:blipFill>
        <p:spPr>
          <a:xfrm>
            <a:off x="3313822" y="111505"/>
            <a:ext cx="5880664" cy="663428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87232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7F7B9-205F-8241-A29D-87134087E31E}"/>
              </a:ext>
            </a:extLst>
          </p:cNvPr>
          <p:cNvSpPr>
            <a:spLocks noGrp="1"/>
          </p:cNvSpPr>
          <p:nvPr>
            <p:ph type="title"/>
          </p:nvPr>
        </p:nvSpPr>
        <p:spPr>
          <a:xfrm>
            <a:off x="888631" y="2186274"/>
            <a:ext cx="3498979" cy="2456442"/>
          </a:xfrm>
        </p:spPr>
        <p:txBody>
          <a:bodyPr/>
          <a:lstStyle/>
          <a:p>
            <a:r>
              <a:rPr lang="en-US" dirty="0">
                <a:cs typeface="Calibri Light"/>
              </a:rPr>
              <a:t>Building the team</a:t>
            </a:r>
            <a:endParaRPr lang="en-US" dirty="0"/>
          </a:p>
        </p:txBody>
      </p:sp>
      <p:sp>
        <p:nvSpPr>
          <p:cNvPr id="5" name="Content Placeholder 4">
            <a:extLst>
              <a:ext uri="{FF2B5EF4-FFF2-40B4-BE49-F238E27FC236}">
                <a16:creationId xmlns:a16="http://schemas.microsoft.com/office/drawing/2014/main" id="{EC5BA59F-01B2-B84D-BE06-E9AEC316C01C}"/>
              </a:ext>
            </a:extLst>
          </p:cNvPr>
          <p:cNvSpPr>
            <a:spLocks noGrp="1"/>
          </p:cNvSpPr>
          <p:nvPr>
            <p:ph idx="1"/>
          </p:nvPr>
        </p:nvSpPr>
        <p:spPr/>
        <p:txBody>
          <a:bodyPr>
            <a:normAutofit/>
          </a:bodyPr>
          <a:lstStyle/>
          <a:p>
            <a:pPr marL="0" indent="0">
              <a:buNone/>
            </a:pPr>
            <a:endParaRPr lang="en-US" sz="2200" dirty="0">
              <a:solidFill>
                <a:schemeClr val="tx1">
                  <a:lumMod val="95000"/>
                  <a:lumOff val="5000"/>
                </a:schemeClr>
              </a:solidFill>
              <a:ea typeface="+mn-lt"/>
              <a:cs typeface="+mn-lt"/>
            </a:endParaRPr>
          </a:p>
          <a:p>
            <a:pPr marL="0" indent="0">
              <a:buNone/>
            </a:pPr>
            <a:r>
              <a:rPr lang="en-US" sz="2200" dirty="0">
                <a:solidFill>
                  <a:schemeClr val="tx1">
                    <a:lumMod val="95000"/>
                    <a:lumOff val="5000"/>
                  </a:schemeClr>
                </a:solidFill>
              </a:rPr>
              <a:t>The team:</a:t>
            </a:r>
          </a:p>
          <a:p>
            <a:pPr marL="800100" lvl="1" indent="-342900"/>
            <a:r>
              <a:rPr lang="en-US" sz="2000" dirty="0">
                <a:solidFill>
                  <a:srgbClr val="FF0000"/>
                </a:solidFill>
              </a:rPr>
              <a:t>Wittliff Collections:</a:t>
            </a:r>
            <a:r>
              <a:rPr lang="en-US" sz="2000" dirty="0">
                <a:solidFill>
                  <a:schemeClr val="tx1">
                    <a:lumMod val="95000"/>
                    <a:lumOff val="5000"/>
                  </a:schemeClr>
                </a:solidFill>
              </a:rPr>
              <a:t> </a:t>
            </a:r>
            <a:br>
              <a:rPr lang="en-US" sz="2000" dirty="0">
                <a:solidFill>
                  <a:schemeClr val="tx1">
                    <a:lumMod val="95000"/>
                    <a:lumOff val="5000"/>
                  </a:schemeClr>
                </a:solidFill>
              </a:rPr>
            </a:br>
            <a:r>
              <a:rPr lang="en-US" sz="2000" dirty="0">
                <a:solidFill>
                  <a:schemeClr val="tx1">
                    <a:lumMod val="95000"/>
                    <a:lumOff val="5000"/>
                  </a:schemeClr>
                </a:solidFill>
              </a:rPr>
              <a:t>3 archivists + 1 archives assistant</a:t>
            </a:r>
          </a:p>
          <a:p>
            <a:pPr marL="800100" lvl="1" indent="-342900"/>
            <a:r>
              <a:rPr lang="en-US" sz="2000" dirty="0">
                <a:solidFill>
                  <a:srgbClr val="FF0000"/>
                </a:solidFill>
              </a:rPr>
              <a:t>University Archives:</a:t>
            </a:r>
            <a:r>
              <a:rPr lang="en-US" sz="2000" dirty="0">
                <a:solidFill>
                  <a:schemeClr val="tx1">
                    <a:lumMod val="95000"/>
                    <a:lumOff val="5000"/>
                  </a:schemeClr>
                </a:solidFill>
              </a:rPr>
              <a:t> </a:t>
            </a:r>
            <a:br>
              <a:rPr lang="en-US" sz="2000" dirty="0">
                <a:solidFill>
                  <a:schemeClr val="tx1">
                    <a:lumMod val="95000"/>
                    <a:lumOff val="5000"/>
                  </a:schemeClr>
                </a:solidFill>
              </a:rPr>
            </a:br>
            <a:r>
              <a:rPr lang="en-US" sz="2000" dirty="0">
                <a:solidFill>
                  <a:schemeClr val="tx1">
                    <a:lumMod val="95000"/>
                    <a:lumOff val="5000"/>
                  </a:schemeClr>
                </a:solidFill>
              </a:rPr>
              <a:t>2 archivists</a:t>
            </a:r>
          </a:p>
          <a:p>
            <a:pPr marL="800100" lvl="1" indent="-342900"/>
            <a:r>
              <a:rPr lang="en-US" sz="2000" dirty="0">
                <a:solidFill>
                  <a:srgbClr val="FF0000"/>
                </a:solidFill>
              </a:rPr>
              <a:t>Digital Media &amp; Web Services:</a:t>
            </a:r>
            <a:r>
              <a:rPr lang="en-US" sz="2000" dirty="0">
                <a:solidFill>
                  <a:schemeClr val="tx1">
                    <a:lumMod val="95000"/>
                    <a:lumOff val="5000"/>
                  </a:schemeClr>
                </a:solidFill>
              </a:rPr>
              <a:t> </a:t>
            </a:r>
            <a:br>
              <a:rPr lang="en-US" sz="2000" dirty="0">
                <a:solidFill>
                  <a:schemeClr val="tx1">
                    <a:lumMod val="95000"/>
                    <a:lumOff val="5000"/>
                  </a:schemeClr>
                </a:solidFill>
              </a:rPr>
            </a:br>
            <a:r>
              <a:rPr lang="en-US" sz="2000" dirty="0">
                <a:solidFill>
                  <a:schemeClr val="tx1">
                    <a:lumMod val="95000"/>
                    <a:lumOff val="5000"/>
                  </a:schemeClr>
                </a:solidFill>
              </a:rPr>
              <a:t>1 librarian + 1 programmer</a:t>
            </a:r>
          </a:p>
          <a:p>
            <a:pPr marL="0" indent="0">
              <a:buNone/>
            </a:pPr>
            <a:r>
              <a:rPr lang="en-US" sz="2200" dirty="0">
                <a:solidFill>
                  <a:schemeClr val="tx1">
                    <a:lumMod val="95000"/>
                    <a:lumOff val="5000"/>
                  </a:schemeClr>
                </a:solidFill>
              </a:rPr>
              <a:t>Training</a:t>
            </a:r>
          </a:p>
          <a:p>
            <a:pPr marL="800100" lvl="1" indent="-342900"/>
            <a:r>
              <a:rPr lang="en-US" sz="2000" dirty="0">
                <a:solidFill>
                  <a:schemeClr val="tx1">
                    <a:lumMod val="95000"/>
                    <a:lumOff val="5000"/>
                  </a:schemeClr>
                </a:solidFill>
              </a:rPr>
              <a:t>3-day online training through </a:t>
            </a:r>
            <a:r>
              <a:rPr lang="en-US" sz="2000" dirty="0" err="1">
                <a:solidFill>
                  <a:schemeClr val="tx1">
                    <a:lumMod val="95000"/>
                    <a:lumOff val="5000"/>
                  </a:schemeClr>
                </a:solidFill>
              </a:rPr>
              <a:t>Lyrasis</a:t>
            </a:r>
            <a:r>
              <a:rPr lang="en-US" sz="2000" dirty="0">
                <a:solidFill>
                  <a:schemeClr val="tx1">
                    <a:lumMod val="95000"/>
                    <a:lumOff val="5000"/>
                  </a:schemeClr>
                </a:solidFill>
              </a:rPr>
              <a:t> for team members + additional cataloging and curatorial staff. </a:t>
            </a:r>
          </a:p>
          <a:p>
            <a:pPr marL="0" indent="0">
              <a:buNone/>
            </a:pPr>
            <a:endParaRPr lang="en-US" sz="2200" dirty="0">
              <a:solidFill>
                <a:schemeClr val="tx1">
                  <a:lumMod val="95000"/>
                  <a:lumOff val="5000"/>
                </a:schemeClr>
              </a:solidFill>
            </a:endParaRPr>
          </a:p>
          <a:p>
            <a:pPr marL="742950" lvl="1" indent="-285750"/>
            <a:endParaRPr lang="en-US" dirty="0"/>
          </a:p>
          <a:p>
            <a:pPr lvl="2"/>
            <a:endParaRPr lang="en-US" dirty="0"/>
          </a:p>
        </p:txBody>
      </p:sp>
    </p:spTree>
    <p:extLst>
      <p:ext uri="{BB962C8B-B14F-4D97-AF65-F5344CB8AC3E}">
        <p14:creationId xmlns:p14="http://schemas.microsoft.com/office/powerpoint/2010/main" val="392791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7F7B9-205F-8241-A29D-87134087E31E}"/>
              </a:ext>
            </a:extLst>
          </p:cNvPr>
          <p:cNvSpPr>
            <a:spLocks noGrp="1"/>
          </p:cNvSpPr>
          <p:nvPr>
            <p:ph type="title"/>
          </p:nvPr>
        </p:nvSpPr>
        <p:spPr>
          <a:xfrm>
            <a:off x="888631" y="2186274"/>
            <a:ext cx="3498979" cy="2456442"/>
          </a:xfrm>
        </p:spPr>
        <p:txBody>
          <a:bodyPr/>
          <a:lstStyle/>
          <a:p>
            <a:r>
              <a:rPr lang="en-US" dirty="0">
                <a:cs typeface="Calibri Light"/>
              </a:rPr>
              <a:t>Where to start?</a:t>
            </a:r>
          </a:p>
        </p:txBody>
      </p:sp>
      <p:sp>
        <p:nvSpPr>
          <p:cNvPr id="5" name="Content Placeholder 4">
            <a:extLst>
              <a:ext uri="{FF2B5EF4-FFF2-40B4-BE49-F238E27FC236}">
                <a16:creationId xmlns:a16="http://schemas.microsoft.com/office/drawing/2014/main" id="{EC5BA59F-01B2-B84D-BE06-E9AEC316C01C}"/>
              </a:ext>
            </a:extLst>
          </p:cNvPr>
          <p:cNvSpPr>
            <a:spLocks noGrp="1"/>
          </p:cNvSpPr>
          <p:nvPr>
            <p:ph idx="1"/>
          </p:nvPr>
        </p:nvSpPr>
        <p:spPr>
          <a:xfrm>
            <a:off x="5118447" y="803186"/>
            <a:ext cx="6322787" cy="5248622"/>
          </a:xfrm>
        </p:spPr>
        <p:txBody>
          <a:bodyPr>
            <a:normAutofit fontScale="92500" lnSpcReduction="20000"/>
          </a:bodyPr>
          <a:lstStyle/>
          <a:p>
            <a:pPr marL="0" indent="0">
              <a:buNone/>
            </a:pPr>
            <a:endParaRPr lang="en-US" sz="2200" dirty="0">
              <a:solidFill>
                <a:schemeClr val="tx1">
                  <a:lumMod val="95000"/>
                  <a:lumOff val="5000"/>
                </a:schemeClr>
              </a:solidFill>
              <a:ea typeface="+mn-lt"/>
              <a:cs typeface="+mn-lt"/>
            </a:endParaRPr>
          </a:p>
          <a:p>
            <a:pPr marL="0" indent="0">
              <a:buNone/>
            </a:pPr>
            <a:endParaRPr lang="en-US" sz="2200" dirty="0">
              <a:solidFill>
                <a:schemeClr val="tx1">
                  <a:lumMod val="95000"/>
                  <a:lumOff val="5000"/>
                </a:schemeClr>
              </a:solidFill>
            </a:endParaRPr>
          </a:p>
          <a:p>
            <a:pPr marL="0" indent="0">
              <a:buNone/>
            </a:pPr>
            <a:r>
              <a:rPr lang="en-US" sz="2400" dirty="0">
                <a:solidFill>
                  <a:schemeClr val="tx1">
                    <a:lumMod val="95000"/>
                    <a:lumOff val="5000"/>
                  </a:schemeClr>
                </a:solidFill>
              </a:rPr>
              <a:t>Prioritizing collections</a:t>
            </a:r>
          </a:p>
          <a:p>
            <a:pPr marL="0" indent="0">
              <a:buNone/>
            </a:pPr>
            <a:r>
              <a:rPr lang="en-US" dirty="0">
                <a:solidFill>
                  <a:srgbClr val="FF0000"/>
                </a:solidFill>
              </a:rPr>
              <a:t>Priority 1:  Replicate Texas Archival Resources Online content</a:t>
            </a:r>
          </a:p>
          <a:p>
            <a:pPr marL="800100" lvl="1" indent="-342900"/>
            <a:r>
              <a:rPr lang="en-US" sz="1800" dirty="0"/>
              <a:t>All finding aids that are represented in TARO, regardless of new entry or Archon clean-up</a:t>
            </a:r>
            <a:endParaRPr lang="en-US" sz="1800" dirty="0">
              <a:solidFill>
                <a:srgbClr val="000000"/>
              </a:solidFill>
            </a:endParaRPr>
          </a:p>
          <a:p>
            <a:pPr marL="0" indent="0">
              <a:buNone/>
            </a:pPr>
            <a:r>
              <a:rPr lang="en-US" sz="2000" dirty="0">
                <a:solidFill>
                  <a:srgbClr val="FF0000"/>
                </a:solidFill>
              </a:rPr>
              <a:t>Priority 2: </a:t>
            </a:r>
            <a:r>
              <a:rPr lang="en-US" sz="2000" dirty="0">
                <a:solidFill>
                  <a:srgbClr val="FF0000"/>
                </a:solidFill>
                <a:ea typeface="+mn-lt"/>
                <a:cs typeface="+mn-lt"/>
              </a:rPr>
              <a:t>Replicate A-Z list content</a:t>
            </a:r>
            <a:endParaRPr lang="en-US" sz="2000" dirty="0">
              <a:solidFill>
                <a:srgbClr val="0D0D0D"/>
              </a:solidFill>
              <a:ea typeface="+mn-lt"/>
              <a:cs typeface="+mn-lt"/>
            </a:endParaRPr>
          </a:p>
          <a:p>
            <a:pPr marL="800100" lvl="1" indent="-342900"/>
            <a:r>
              <a:rPr lang="en-US" sz="1800" dirty="0">
                <a:solidFill>
                  <a:schemeClr val="tx1">
                    <a:lumMod val="95000"/>
                    <a:lumOff val="5000"/>
                  </a:schemeClr>
                </a:solidFill>
                <a:ea typeface="+mn-lt"/>
                <a:cs typeface="+mn-lt"/>
              </a:rPr>
              <a:t>Entry </a:t>
            </a:r>
            <a:r>
              <a:rPr lang="en-US" sz="1800" dirty="0">
                <a:solidFill>
                  <a:schemeClr val="tx1">
                    <a:lumMod val="95000"/>
                    <a:lumOff val="5000"/>
                  </a:schemeClr>
                </a:solidFill>
              </a:rPr>
              <a:t>of inventories with PDFs on the A-Z list</a:t>
            </a:r>
          </a:p>
          <a:p>
            <a:pPr marL="800100" lvl="1" indent="-342900"/>
            <a:r>
              <a:rPr lang="en-US" sz="1800" dirty="0">
                <a:solidFill>
                  <a:schemeClr val="tx1">
                    <a:lumMod val="95000"/>
                    <a:lumOff val="5000"/>
                  </a:schemeClr>
                </a:solidFill>
              </a:rPr>
              <a:t>Entry of preliminary inventories on the A-Z list for which there is an existing Word document</a:t>
            </a:r>
          </a:p>
          <a:p>
            <a:pPr marL="0" indent="0">
              <a:buNone/>
            </a:pPr>
            <a:r>
              <a:rPr lang="en-US" sz="2000" dirty="0">
                <a:solidFill>
                  <a:srgbClr val="FF0000"/>
                </a:solidFill>
              </a:rPr>
              <a:t>Priority 3: Clean up and expand</a:t>
            </a:r>
            <a:endParaRPr lang="en-US" dirty="0"/>
          </a:p>
          <a:p>
            <a:pPr marL="800100" lvl="1" indent="-342900"/>
            <a:r>
              <a:rPr lang="en-US" sz="1800" dirty="0"/>
              <a:t>Clean up all Archon migration records</a:t>
            </a:r>
            <a:endParaRPr lang="en-US" sz="1800" dirty="0">
              <a:solidFill>
                <a:srgbClr val="FF0000"/>
              </a:solidFill>
            </a:endParaRPr>
          </a:p>
          <a:p>
            <a:pPr marL="800100" lvl="1" indent="-342900"/>
            <a:r>
              <a:rPr lang="en-US" sz="1800" dirty="0">
                <a:solidFill>
                  <a:srgbClr val="000000"/>
                </a:solidFill>
              </a:rPr>
              <a:t>Enter additional finding aids for processed collections</a:t>
            </a:r>
          </a:p>
          <a:p>
            <a:pPr marL="800100" lvl="1" indent="-342900"/>
            <a:r>
              <a:rPr lang="en-US" sz="1800" dirty="0">
                <a:solidFill>
                  <a:srgbClr val="000000"/>
                </a:solidFill>
              </a:rPr>
              <a:t>Enter additional preliminary inventories </a:t>
            </a:r>
            <a:endParaRPr lang="en-US" dirty="0"/>
          </a:p>
          <a:p>
            <a:pPr marL="800100" lvl="1" indent="-285750"/>
            <a:endParaRPr lang="en-US" sz="1800" dirty="0">
              <a:solidFill>
                <a:srgbClr val="0D0D0D"/>
              </a:solidFill>
            </a:endParaRPr>
          </a:p>
          <a:p>
            <a:pPr marL="0" indent="0">
              <a:buNone/>
            </a:pPr>
            <a:endParaRPr lang="en-US" sz="2200" dirty="0">
              <a:solidFill>
                <a:srgbClr val="0D0D0D"/>
              </a:solidFill>
            </a:endParaRPr>
          </a:p>
          <a:p>
            <a:pPr marL="742950" lvl="1" indent="-285750"/>
            <a:endParaRPr lang="en-US" dirty="0"/>
          </a:p>
          <a:p>
            <a:pPr lvl="2"/>
            <a:endParaRPr lang="en-US" dirty="0"/>
          </a:p>
        </p:txBody>
      </p:sp>
    </p:spTree>
    <p:extLst>
      <p:ext uri="{BB962C8B-B14F-4D97-AF65-F5344CB8AC3E}">
        <p14:creationId xmlns:p14="http://schemas.microsoft.com/office/powerpoint/2010/main" val="387026283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A798C699D98C488729486008DEF69E" ma:contentTypeVersion="4" ma:contentTypeDescription="Create a new document." ma:contentTypeScope="" ma:versionID="6e387a919b62c1a97a31863dc0349200">
  <xsd:schema xmlns:xsd="http://www.w3.org/2001/XMLSchema" xmlns:xs="http://www.w3.org/2001/XMLSchema" xmlns:p="http://schemas.microsoft.com/office/2006/metadata/properties" xmlns:ns2="388d592b-c599-4c0a-899e-228a31423451" targetNamespace="http://schemas.microsoft.com/office/2006/metadata/properties" ma:root="true" ma:fieldsID="9aea9d317edaa1ab8a3f63a4350f896f" ns2:_="">
    <xsd:import namespace="388d592b-c599-4c0a-899e-228a314234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d592b-c599-4c0a-899e-228a314234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521A6A-CF72-4D3A-95BA-D22CD39DBC4F}">
  <ds:schemaRefs>
    <ds:schemaRef ds:uri="http://schemas.microsoft.com/sharepoint/v3/contenttype/forms"/>
  </ds:schemaRefs>
</ds:datastoreItem>
</file>

<file path=customXml/itemProps2.xml><?xml version="1.0" encoding="utf-8"?>
<ds:datastoreItem xmlns:ds="http://schemas.openxmlformats.org/officeDocument/2006/customXml" ds:itemID="{4277BCD3-9D94-4B16-9202-9F4A0A447D04}">
  <ds:schemaRefs>
    <ds:schemaRef ds:uri="388d592b-c599-4c0a-899e-228a314234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72F44B-922D-4E07-9219-BA09191DE31A}">
  <ds:schemaRef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 ds:uri="388d592b-c599-4c0a-899e-228a31423451"/>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{47D46154-05D5-A344-B819-971A860BF79A}tf16401369</Template>
  <TotalTime>3359</TotalTime>
  <Words>722</Words>
  <Application>Microsoft Macintosh PowerPoint</Application>
  <PresentationFormat>Widescreen</PresentationFormat>
  <Paragraphs>116</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Calibri Light</vt:lpstr>
      <vt:lpstr>Rockwell</vt:lpstr>
      <vt:lpstr>Wingdings</vt:lpstr>
      <vt:lpstr>Atlas</vt:lpstr>
      <vt:lpstr>Implementing ArchivesSpace from start to “finish”</vt:lpstr>
      <vt:lpstr>Who we are</vt:lpstr>
      <vt:lpstr>What we have</vt:lpstr>
      <vt:lpstr>The way it was...</vt:lpstr>
      <vt:lpstr>PowerPoint Presentation</vt:lpstr>
      <vt:lpstr>PowerPoint Presentation</vt:lpstr>
      <vt:lpstr>PowerPoint Presentation</vt:lpstr>
      <vt:lpstr>Building the team</vt:lpstr>
      <vt:lpstr>Where to start?</vt:lpstr>
      <vt:lpstr>What's the plan?</vt:lpstr>
      <vt:lpstr>PowerPoint Presentation</vt:lpstr>
      <vt:lpstr>Implementation </vt:lpstr>
      <vt:lpstr>Documentation – Part 1</vt:lpstr>
      <vt:lpstr>PowerPoint Presentation</vt:lpstr>
      <vt:lpstr>Documentation – Part 2</vt:lpstr>
      <vt:lpstr>PowerPoint Presentation</vt:lpstr>
      <vt:lpstr>We have standards and best practices, but now what?</vt:lpstr>
      <vt:lpstr>Challenges</vt:lpstr>
      <vt:lpstr>Tips: Defaults make everything easier</vt:lpstr>
      <vt:lpstr>Dream big. Branding and Customization</vt:lpstr>
      <vt:lpstr>PowerPoint Presentation</vt:lpstr>
      <vt:lpstr>PowerPoint Presentation</vt:lpstr>
      <vt:lpstr>PDFs</vt:lpstr>
      <vt:lpstr>Custom PDF plugin from Hudson Molongo</vt:lpstr>
      <vt:lpstr>PowerPoint Presentation</vt:lpstr>
      <vt:lpstr>PowerPoint Presentation</vt:lpstr>
      <vt:lpstr>Dare to dream! If you find yourself wishing AS could do something, chances are it can be made to do it via a plugin  - James  Bullen @ Hudson Molongo </vt:lpstr>
      <vt:lpstr>Now what?</vt:lpstr>
      <vt:lpstr>Finished?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ArchivesSpace from start to “finish”</dc:title>
  <dc:creator>Broyles, Susannah E</dc:creator>
  <cp:lastModifiedBy>Broyles, Susannah E</cp:lastModifiedBy>
  <cp:revision>189</cp:revision>
  <dcterms:created xsi:type="dcterms:W3CDTF">2022-04-21T18:11:40Z</dcterms:created>
  <dcterms:modified xsi:type="dcterms:W3CDTF">2022-08-22T22:01:13Z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0x010100E7A798C699D98C488729486008DEF69E</vt:lpwstr>
  </property>
</Properties>
</file>