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alanquin Dark"/>
      <p:regular r:id="rId22"/>
      <p:bold r:id="rId23"/>
    </p:embeddedFont>
    <p:embeddedFont>
      <p:font typeface="Cabin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alanquinDark-regular.fntdata"/><Relationship Id="rId21" Type="http://schemas.openxmlformats.org/officeDocument/2006/relationships/slide" Target="slides/slide16.xml"/><Relationship Id="rId24" Type="http://schemas.openxmlformats.org/officeDocument/2006/relationships/font" Target="fonts/Cabin-regular.fntdata"/><Relationship Id="rId23" Type="http://schemas.openxmlformats.org/officeDocument/2006/relationships/font" Target="fonts/PalanquinDark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abin-italic.fntdata"/><Relationship Id="rId25" Type="http://schemas.openxmlformats.org/officeDocument/2006/relationships/font" Target="fonts/Cabin-bold.fntdata"/><Relationship Id="rId27" Type="http://schemas.openxmlformats.org/officeDocument/2006/relationships/font" Target="fonts/Cabin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3765511680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3765511680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44026088c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44026088c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46e906a73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46e906a73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3765511680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376551168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46fa19b62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46fa19b6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376551168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376551168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5d1c7d3d0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f5d1c7d3d0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447b6b4ce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447b6b4ce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5d1c7d3d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f5d1c7d3d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5d1c7d3d0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5d1c7d3d0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005d698b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f005d698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6e906a73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46e906a73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46e906a73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46e906a73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46e906a73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46e906a73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44026088c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44026088c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9801083">
            <a:off x="-2203581" y="-301080"/>
            <a:ext cx="5186694" cy="3745340"/>
          </a:xfrm>
          <a:custGeom>
            <a:rect b="b" l="l" r="r" t="t"/>
            <a:pathLst>
              <a:path extrusionOk="0" h="59838" w="82866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F8D6C0">
              <a:alpha val="575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4221785" y="-1232155"/>
            <a:ext cx="4512818" cy="3732581"/>
          </a:xfrm>
          <a:custGeom>
            <a:rect b="b" l="l" r="r" t="t"/>
            <a:pathLst>
              <a:path extrusionOk="0" h="42268" w="51102">
                <a:moveTo>
                  <a:pt x="40229" y="1"/>
                </a:moveTo>
                <a:cubicBezTo>
                  <a:pt x="33182" y="1"/>
                  <a:pt x="26838" y="6532"/>
                  <a:pt x="22600" y="11845"/>
                </a:cubicBezTo>
                <a:cubicBezTo>
                  <a:pt x="20968" y="13938"/>
                  <a:pt x="19210" y="15905"/>
                  <a:pt x="17327" y="17746"/>
                </a:cubicBezTo>
                <a:cubicBezTo>
                  <a:pt x="15235" y="19713"/>
                  <a:pt x="12765" y="21178"/>
                  <a:pt x="10380" y="22768"/>
                </a:cubicBezTo>
                <a:cubicBezTo>
                  <a:pt x="6488" y="25363"/>
                  <a:pt x="2093" y="28586"/>
                  <a:pt x="963" y="33357"/>
                </a:cubicBezTo>
                <a:cubicBezTo>
                  <a:pt x="1" y="37416"/>
                  <a:pt x="2261" y="41643"/>
                  <a:pt x="6530" y="42187"/>
                </a:cubicBezTo>
                <a:cubicBezTo>
                  <a:pt x="6947" y="42242"/>
                  <a:pt x="7362" y="42268"/>
                  <a:pt x="7777" y="42268"/>
                </a:cubicBezTo>
                <a:cubicBezTo>
                  <a:pt x="12101" y="42268"/>
                  <a:pt x="16255" y="39459"/>
                  <a:pt x="19922" y="37626"/>
                </a:cubicBezTo>
                <a:cubicBezTo>
                  <a:pt x="22433" y="36328"/>
                  <a:pt x="24944" y="35407"/>
                  <a:pt x="27790" y="35282"/>
                </a:cubicBezTo>
                <a:cubicBezTo>
                  <a:pt x="30510" y="35156"/>
                  <a:pt x="33272" y="35449"/>
                  <a:pt x="35909" y="34570"/>
                </a:cubicBezTo>
                <a:cubicBezTo>
                  <a:pt x="39969" y="33273"/>
                  <a:pt x="43066" y="30176"/>
                  <a:pt x="45409" y="26744"/>
                </a:cubicBezTo>
                <a:cubicBezTo>
                  <a:pt x="48339" y="22350"/>
                  <a:pt x="51101" y="16658"/>
                  <a:pt x="51101" y="11301"/>
                </a:cubicBezTo>
                <a:cubicBezTo>
                  <a:pt x="51101" y="7869"/>
                  <a:pt x="49594" y="4437"/>
                  <a:pt x="46958" y="2429"/>
                </a:cubicBezTo>
                <a:cubicBezTo>
                  <a:pt x="46832" y="2136"/>
                  <a:pt x="46623" y="1926"/>
                  <a:pt x="46372" y="1759"/>
                </a:cubicBezTo>
                <a:cubicBezTo>
                  <a:pt x="44289" y="528"/>
                  <a:pt x="42231" y="1"/>
                  <a:pt x="40229" y="1"/>
                </a:cubicBezTo>
                <a:close/>
              </a:path>
            </a:pathLst>
          </a:custGeom>
          <a:solidFill>
            <a:srgbClr val="87725D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443345">
            <a:off x="3777765" y="67687"/>
            <a:ext cx="6807804" cy="5407863"/>
          </a:xfrm>
          <a:custGeom>
            <a:rect b="b" l="l" r="r" t="t"/>
            <a:pathLst>
              <a:path extrusionOk="0" h="43651" w="54951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 rot="10447747">
            <a:off x="7337271" y="2059987"/>
            <a:ext cx="4356918" cy="3900306"/>
          </a:xfrm>
          <a:custGeom>
            <a:rect b="b" l="l" r="r" t="t"/>
            <a:pathLst>
              <a:path extrusionOk="0" h="93926" w="104922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C4F6FA">
              <a:alpha val="540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>
            <a:off x="6956166" y="3949002"/>
            <a:ext cx="2413507" cy="1384738"/>
          </a:xfrm>
          <a:custGeom>
            <a:rect b="b" l="l" r="r" t="t"/>
            <a:pathLst>
              <a:path extrusionOk="0" fill="none" h="44615" w="77761">
                <a:moveTo>
                  <a:pt x="0" y="41140"/>
                </a:moveTo>
                <a:cubicBezTo>
                  <a:pt x="0" y="41140"/>
                  <a:pt x="5650" y="28292"/>
                  <a:pt x="14481" y="31598"/>
                </a:cubicBezTo>
                <a:cubicBezTo>
                  <a:pt x="23353" y="34904"/>
                  <a:pt x="33523" y="44614"/>
                  <a:pt x="48213" y="24567"/>
                </a:cubicBezTo>
                <a:cubicBezTo>
                  <a:pt x="62945" y="4562"/>
                  <a:pt x="72361" y="335"/>
                  <a:pt x="77760" y="0"/>
                </a:cubicBezTo>
              </a:path>
            </a:pathLst>
          </a:custGeom>
          <a:noFill/>
          <a:ln cap="flat" cmpd="sng" w="9525">
            <a:solidFill>
              <a:srgbClr val="87725D"/>
            </a:solidFill>
            <a:prstDash val="solid"/>
            <a:miter lim="4185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rot="10800000">
            <a:off x="-245246" y="-70261"/>
            <a:ext cx="2321264" cy="1990031"/>
          </a:xfrm>
          <a:custGeom>
            <a:rect b="b" l="l" r="r" t="t"/>
            <a:pathLst>
              <a:path extrusionOk="0" fill="none" h="64117" w="74789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cap="flat" cmpd="sng" w="9525">
            <a:solidFill>
              <a:srgbClr val="87725D"/>
            </a:solidFill>
            <a:prstDash val="solid"/>
            <a:miter lim="4185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dk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720000" y="2150850"/>
            <a:ext cx="7704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 rot="-6233296">
            <a:off x="7182910" y="3230297"/>
            <a:ext cx="3423849" cy="2472526"/>
          </a:xfrm>
          <a:custGeom>
            <a:rect b="b" l="l" r="r" t="t"/>
            <a:pathLst>
              <a:path extrusionOk="0" h="59838" w="82866">
                <a:moveTo>
                  <a:pt x="51210" y="1"/>
                </a:moveTo>
                <a:cubicBezTo>
                  <a:pt x="48271" y="1"/>
                  <a:pt x="45233" y="1001"/>
                  <a:pt x="40973" y="3222"/>
                </a:cubicBezTo>
                <a:cubicBezTo>
                  <a:pt x="32268" y="7742"/>
                  <a:pt x="33816" y="15945"/>
                  <a:pt x="20466" y="21134"/>
                </a:cubicBezTo>
                <a:cubicBezTo>
                  <a:pt x="17327" y="22390"/>
                  <a:pt x="14439" y="24106"/>
                  <a:pt x="11886" y="26282"/>
                </a:cubicBezTo>
                <a:cubicBezTo>
                  <a:pt x="6697" y="30551"/>
                  <a:pt x="2846" y="36243"/>
                  <a:pt x="796" y="42604"/>
                </a:cubicBezTo>
                <a:cubicBezTo>
                  <a:pt x="628" y="43023"/>
                  <a:pt x="670" y="43441"/>
                  <a:pt x="879" y="43776"/>
                </a:cubicBezTo>
                <a:cubicBezTo>
                  <a:pt x="0" y="48087"/>
                  <a:pt x="754" y="52481"/>
                  <a:pt x="4395" y="55704"/>
                </a:cubicBezTo>
                <a:cubicBezTo>
                  <a:pt x="7730" y="58655"/>
                  <a:pt x="12065" y="59838"/>
                  <a:pt x="16415" y="59838"/>
                </a:cubicBezTo>
                <a:cubicBezTo>
                  <a:pt x="18233" y="59838"/>
                  <a:pt x="20053" y="59631"/>
                  <a:pt x="21805" y="59261"/>
                </a:cubicBezTo>
                <a:cubicBezTo>
                  <a:pt x="29171" y="57671"/>
                  <a:pt x="35490" y="53109"/>
                  <a:pt x="41684" y="49007"/>
                </a:cubicBezTo>
                <a:cubicBezTo>
                  <a:pt x="47878" y="44948"/>
                  <a:pt x="54323" y="41139"/>
                  <a:pt x="59973" y="36368"/>
                </a:cubicBezTo>
                <a:cubicBezTo>
                  <a:pt x="67465" y="30091"/>
                  <a:pt x="82866" y="13350"/>
                  <a:pt x="67925" y="6193"/>
                </a:cubicBezTo>
                <a:cubicBezTo>
                  <a:pt x="59938" y="2326"/>
                  <a:pt x="55691" y="1"/>
                  <a:pt x="51210" y="1"/>
                </a:cubicBezTo>
                <a:close/>
              </a:path>
            </a:pathLst>
          </a:custGeom>
          <a:solidFill>
            <a:srgbClr val="FFCAA8">
              <a:alpha val="63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 flipH="1" rot="7026217">
            <a:off x="6146568" y="3796765"/>
            <a:ext cx="2568737" cy="2040507"/>
          </a:xfrm>
          <a:custGeom>
            <a:rect b="b" l="l" r="r" t="t"/>
            <a:pathLst>
              <a:path extrusionOk="0" h="43651" w="54951">
                <a:moveTo>
                  <a:pt x="41232" y="0"/>
                </a:moveTo>
                <a:cubicBezTo>
                  <a:pt x="38979" y="0"/>
                  <a:pt x="36690" y="517"/>
                  <a:pt x="34527" y="1443"/>
                </a:cubicBezTo>
                <a:cubicBezTo>
                  <a:pt x="32058" y="2573"/>
                  <a:pt x="29756" y="4038"/>
                  <a:pt x="27748" y="5796"/>
                </a:cubicBezTo>
                <a:cubicBezTo>
                  <a:pt x="25069" y="8098"/>
                  <a:pt x="22935" y="10985"/>
                  <a:pt x="20005" y="12952"/>
                </a:cubicBezTo>
                <a:cubicBezTo>
                  <a:pt x="15318" y="16133"/>
                  <a:pt x="9333" y="16803"/>
                  <a:pt x="4939" y="20528"/>
                </a:cubicBezTo>
                <a:cubicBezTo>
                  <a:pt x="1298" y="23583"/>
                  <a:pt x="0" y="28647"/>
                  <a:pt x="1758" y="33041"/>
                </a:cubicBezTo>
                <a:cubicBezTo>
                  <a:pt x="1800" y="34004"/>
                  <a:pt x="2009" y="34924"/>
                  <a:pt x="2260" y="35803"/>
                </a:cubicBezTo>
                <a:cubicBezTo>
                  <a:pt x="3767" y="40574"/>
                  <a:pt x="8078" y="43211"/>
                  <a:pt x="12890" y="43588"/>
                </a:cubicBezTo>
                <a:cubicBezTo>
                  <a:pt x="13416" y="43631"/>
                  <a:pt x="13943" y="43651"/>
                  <a:pt x="14471" y="43651"/>
                </a:cubicBezTo>
                <a:cubicBezTo>
                  <a:pt x="19617" y="43651"/>
                  <a:pt x="24837" y="41715"/>
                  <a:pt x="29505" y="39779"/>
                </a:cubicBezTo>
                <a:cubicBezTo>
                  <a:pt x="34569" y="37687"/>
                  <a:pt x="39591" y="35008"/>
                  <a:pt x="43191" y="30781"/>
                </a:cubicBezTo>
                <a:cubicBezTo>
                  <a:pt x="44865" y="28730"/>
                  <a:pt x="46246" y="26470"/>
                  <a:pt x="47334" y="24085"/>
                </a:cubicBezTo>
                <a:cubicBezTo>
                  <a:pt x="48799" y="21155"/>
                  <a:pt x="51017" y="18686"/>
                  <a:pt x="52524" y="15757"/>
                </a:cubicBezTo>
                <a:cubicBezTo>
                  <a:pt x="54951" y="11153"/>
                  <a:pt x="53486" y="6089"/>
                  <a:pt x="49510" y="2866"/>
                </a:cubicBezTo>
                <a:cubicBezTo>
                  <a:pt x="47048" y="877"/>
                  <a:pt x="44169" y="0"/>
                  <a:pt x="41232" y="0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 rot="-4529385">
            <a:off x="7997037" y="4004076"/>
            <a:ext cx="1226883" cy="1174312"/>
          </a:xfrm>
          <a:custGeom>
            <a:rect b="b" l="l" r="r" t="t"/>
            <a:pathLst>
              <a:path extrusionOk="0" fill="none" h="24275" w="25363">
                <a:moveTo>
                  <a:pt x="25362" y="20968"/>
                </a:moveTo>
                <a:cubicBezTo>
                  <a:pt x="25362" y="20968"/>
                  <a:pt x="25320" y="18122"/>
                  <a:pt x="20466" y="20214"/>
                </a:cubicBezTo>
                <a:cubicBezTo>
                  <a:pt x="14648" y="22684"/>
                  <a:pt x="7659" y="24274"/>
                  <a:pt x="11091" y="17076"/>
                </a:cubicBezTo>
                <a:cubicBezTo>
                  <a:pt x="14565" y="9877"/>
                  <a:pt x="19963" y="0"/>
                  <a:pt x="0" y="11175"/>
                </a:cubicBezTo>
              </a:path>
            </a:pathLst>
          </a:custGeom>
          <a:noFill/>
          <a:ln cap="flat" cmpd="sng" w="9525">
            <a:solidFill>
              <a:srgbClr val="87725D"/>
            </a:solidFill>
            <a:prstDash val="solid"/>
            <a:miter lim="4185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 flipH="1" rot="4417967">
            <a:off x="-798660" y="-323210"/>
            <a:ext cx="1898924" cy="1699913"/>
          </a:xfrm>
          <a:custGeom>
            <a:rect b="b" l="l" r="r" t="t"/>
            <a:pathLst>
              <a:path extrusionOk="0" h="93926" w="104922">
                <a:moveTo>
                  <a:pt x="87299" y="1"/>
                </a:moveTo>
                <a:cubicBezTo>
                  <a:pt x="84060" y="1"/>
                  <a:pt x="80758" y="1074"/>
                  <a:pt x="77928" y="3179"/>
                </a:cubicBezTo>
                <a:cubicBezTo>
                  <a:pt x="69808" y="9248"/>
                  <a:pt x="66418" y="22138"/>
                  <a:pt x="56249" y="25235"/>
                </a:cubicBezTo>
                <a:cubicBezTo>
                  <a:pt x="55265" y="25544"/>
                  <a:pt x="54304" y="25646"/>
                  <a:pt x="53350" y="25646"/>
                </a:cubicBezTo>
                <a:cubicBezTo>
                  <a:pt x="51527" y="25646"/>
                  <a:pt x="49727" y="25276"/>
                  <a:pt x="47827" y="25276"/>
                </a:cubicBezTo>
                <a:cubicBezTo>
                  <a:pt x="47761" y="25276"/>
                  <a:pt x="47694" y="25276"/>
                  <a:pt x="47627" y="25277"/>
                </a:cubicBezTo>
                <a:cubicBezTo>
                  <a:pt x="45242" y="25403"/>
                  <a:pt x="42940" y="26240"/>
                  <a:pt x="41057" y="27746"/>
                </a:cubicBezTo>
                <a:cubicBezTo>
                  <a:pt x="36453" y="31094"/>
                  <a:pt x="32812" y="36116"/>
                  <a:pt x="29799" y="40846"/>
                </a:cubicBezTo>
                <a:cubicBezTo>
                  <a:pt x="29715" y="40929"/>
                  <a:pt x="29673" y="41055"/>
                  <a:pt x="29631" y="41139"/>
                </a:cubicBezTo>
                <a:cubicBezTo>
                  <a:pt x="23395" y="46077"/>
                  <a:pt x="17745" y="51727"/>
                  <a:pt x="12807" y="57963"/>
                </a:cubicBezTo>
                <a:cubicBezTo>
                  <a:pt x="7366" y="64910"/>
                  <a:pt x="1" y="74452"/>
                  <a:pt x="4186" y="83743"/>
                </a:cubicBezTo>
                <a:cubicBezTo>
                  <a:pt x="7489" y="91065"/>
                  <a:pt x="15115" y="93925"/>
                  <a:pt x="22622" y="93925"/>
                </a:cubicBezTo>
                <a:cubicBezTo>
                  <a:pt x="24340" y="93925"/>
                  <a:pt x="26053" y="93775"/>
                  <a:pt x="27706" y="93495"/>
                </a:cubicBezTo>
                <a:cubicBezTo>
                  <a:pt x="38420" y="91695"/>
                  <a:pt x="48004" y="85710"/>
                  <a:pt x="56876" y="79768"/>
                </a:cubicBezTo>
                <a:cubicBezTo>
                  <a:pt x="64912" y="74369"/>
                  <a:pt x="72738" y="68300"/>
                  <a:pt x="78765" y="60641"/>
                </a:cubicBezTo>
                <a:cubicBezTo>
                  <a:pt x="81694" y="56875"/>
                  <a:pt x="84121" y="52732"/>
                  <a:pt x="85921" y="48295"/>
                </a:cubicBezTo>
                <a:cubicBezTo>
                  <a:pt x="88181" y="42855"/>
                  <a:pt x="90023" y="37372"/>
                  <a:pt x="93245" y="32392"/>
                </a:cubicBezTo>
                <a:cubicBezTo>
                  <a:pt x="98058" y="24900"/>
                  <a:pt x="104922" y="14940"/>
                  <a:pt x="98853" y="6109"/>
                </a:cubicBezTo>
                <a:cubicBezTo>
                  <a:pt x="96027" y="2002"/>
                  <a:pt x="91722" y="1"/>
                  <a:pt x="87299" y="1"/>
                </a:cubicBezTo>
                <a:close/>
              </a:path>
            </a:pathLst>
          </a:custGeom>
          <a:solidFill>
            <a:srgbClr val="B9F0F6">
              <a:alpha val="540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8" name="Google Shape;28;p4"/>
          <p:cNvSpPr/>
          <p:nvPr/>
        </p:nvSpPr>
        <p:spPr>
          <a:xfrm flipH="1" rot="-5721944">
            <a:off x="-594331" y="-887952"/>
            <a:ext cx="2321339" cy="1990096"/>
          </a:xfrm>
          <a:custGeom>
            <a:rect b="b" l="l" r="r" t="t"/>
            <a:pathLst>
              <a:path extrusionOk="0" fill="none" h="64117" w="74789">
                <a:moveTo>
                  <a:pt x="1" y="64117"/>
                </a:moveTo>
                <a:cubicBezTo>
                  <a:pt x="1" y="64117"/>
                  <a:pt x="16867" y="61815"/>
                  <a:pt x="29632" y="51059"/>
                </a:cubicBezTo>
                <a:cubicBezTo>
                  <a:pt x="42396" y="40303"/>
                  <a:pt x="46456" y="16490"/>
                  <a:pt x="55789" y="19377"/>
                </a:cubicBezTo>
                <a:cubicBezTo>
                  <a:pt x="65080" y="22265"/>
                  <a:pt x="67465" y="18331"/>
                  <a:pt x="74789" y="0"/>
                </a:cubicBezTo>
              </a:path>
            </a:pathLst>
          </a:custGeom>
          <a:noFill/>
          <a:ln cap="flat" cmpd="sng" w="9525">
            <a:solidFill>
              <a:srgbClr val="87725D"/>
            </a:solidFill>
            <a:prstDash val="solid"/>
            <a:miter lim="4185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720000" y="1152475"/>
            <a:ext cx="3616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807444" y="1152475"/>
            <a:ext cx="3616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100"/>
              <a:buFont typeface="Palanquin Dark"/>
              <a:buNone/>
              <a:defRPr sz="3100"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100"/>
              <a:buFont typeface="Palanquin Dark"/>
              <a:buNone/>
              <a:defRPr sz="3100"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100"/>
              <a:buFont typeface="Palanquin Dark"/>
              <a:buNone/>
              <a:defRPr sz="3100"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100"/>
              <a:buFont typeface="Palanquin Dark"/>
              <a:buNone/>
              <a:defRPr sz="3100"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100"/>
              <a:buFont typeface="Palanquin Dark"/>
              <a:buNone/>
              <a:defRPr sz="3100"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100"/>
              <a:buFont typeface="Palanquin Dark"/>
              <a:buNone/>
              <a:defRPr sz="3100"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100"/>
              <a:buFont typeface="Palanquin Dark"/>
              <a:buNone/>
              <a:defRPr sz="3100"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100"/>
              <a:buFont typeface="Palanquin Dark"/>
              <a:buNone/>
              <a:defRPr sz="3100"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100"/>
              <a:buFont typeface="Palanquin Dark"/>
              <a:buNone/>
              <a:defRPr sz="3100">
                <a:solidFill>
                  <a:schemeClr val="accent3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bin"/>
              <a:buChar char="●"/>
              <a:defRPr sz="1600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bin"/>
              <a:buChar char="○"/>
              <a:defRPr sz="1600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bin"/>
              <a:buChar char="■"/>
              <a:defRPr sz="1600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bin"/>
              <a:buChar char="●"/>
              <a:defRPr sz="1600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bin"/>
              <a:buChar char="○"/>
              <a:defRPr sz="1600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bin"/>
              <a:buChar char="■"/>
              <a:defRPr sz="1600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bin"/>
              <a:buChar char="●"/>
              <a:defRPr sz="1600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bin"/>
              <a:buChar char="○"/>
              <a:defRPr sz="1600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bin"/>
              <a:buChar char="■"/>
              <a:defRPr sz="1600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tawolfor@ncsu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 flipH="1" rot="-10523648">
            <a:off x="-2117602" y="-124398"/>
            <a:ext cx="8056253" cy="5513800"/>
          </a:xfrm>
          <a:custGeom>
            <a:rect b="b" l="l" r="r" t="t"/>
            <a:pathLst>
              <a:path extrusionOk="0" h="72795" w="82071">
                <a:moveTo>
                  <a:pt x="34596" y="1"/>
                </a:moveTo>
                <a:cubicBezTo>
                  <a:pt x="10896" y="1"/>
                  <a:pt x="1" y="14348"/>
                  <a:pt x="1" y="34124"/>
                </a:cubicBezTo>
                <a:cubicBezTo>
                  <a:pt x="1" y="55217"/>
                  <a:pt x="17829" y="72795"/>
                  <a:pt x="38880" y="72795"/>
                </a:cubicBezTo>
                <a:cubicBezTo>
                  <a:pt x="59973" y="72795"/>
                  <a:pt x="82071" y="71790"/>
                  <a:pt x="82071" y="50697"/>
                </a:cubicBezTo>
                <a:cubicBezTo>
                  <a:pt x="82071" y="29646"/>
                  <a:pt x="71022" y="2526"/>
                  <a:pt x="39341" y="182"/>
                </a:cubicBezTo>
                <a:cubicBezTo>
                  <a:pt x="37706" y="61"/>
                  <a:pt x="36124" y="1"/>
                  <a:pt x="345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 rot="-9150580">
            <a:off x="5354491" y="3488133"/>
            <a:ext cx="1499427" cy="935240"/>
          </a:xfrm>
          <a:custGeom>
            <a:rect b="b" l="l" r="r" t="t"/>
            <a:pathLst>
              <a:path extrusionOk="0" h="21510" w="34486">
                <a:moveTo>
                  <a:pt x="22207" y="1"/>
                </a:moveTo>
                <a:cubicBezTo>
                  <a:pt x="21729" y="1"/>
                  <a:pt x="21245" y="36"/>
                  <a:pt x="20758" y="110"/>
                </a:cubicBezTo>
                <a:cubicBezTo>
                  <a:pt x="19252" y="361"/>
                  <a:pt x="17745" y="738"/>
                  <a:pt x="16280" y="1240"/>
                </a:cubicBezTo>
                <a:cubicBezTo>
                  <a:pt x="10881" y="1491"/>
                  <a:pt x="4018" y="2872"/>
                  <a:pt x="2176" y="7895"/>
                </a:cubicBezTo>
                <a:cubicBezTo>
                  <a:pt x="0" y="13838"/>
                  <a:pt x="4897" y="18943"/>
                  <a:pt x="10212" y="20617"/>
                </a:cubicBezTo>
                <a:cubicBezTo>
                  <a:pt x="12124" y="21221"/>
                  <a:pt x="14131" y="21509"/>
                  <a:pt x="16146" y="21509"/>
                </a:cubicBezTo>
                <a:cubicBezTo>
                  <a:pt x="20700" y="21509"/>
                  <a:pt x="25292" y="20035"/>
                  <a:pt x="28919" y="17395"/>
                </a:cubicBezTo>
                <a:cubicBezTo>
                  <a:pt x="31305" y="15679"/>
                  <a:pt x="33732" y="13293"/>
                  <a:pt x="34151" y="10238"/>
                </a:cubicBezTo>
                <a:cubicBezTo>
                  <a:pt x="34485" y="7267"/>
                  <a:pt x="32644" y="4923"/>
                  <a:pt x="30426" y="3207"/>
                </a:cubicBezTo>
                <a:cubicBezTo>
                  <a:pt x="28042" y="1401"/>
                  <a:pt x="25222" y="1"/>
                  <a:pt x="22207" y="1"/>
                </a:cubicBezTo>
                <a:close/>
              </a:path>
            </a:pathLst>
          </a:custGeom>
          <a:solidFill>
            <a:srgbClr val="87725D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 rot="-9150580">
            <a:off x="4966632" y="3604620"/>
            <a:ext cx="1499427" cy="935240"/>
          </a:xfrm>
          <a:custGeom>
            <a:rect b="b" l="l" r="r" t="t"/>
            <a:pathLst>
              <a:path extrusionOk="0" h="21510" w="34486">
                <a:moveTo>
                  <a:pt x="22207" y="1"/>
                </a:moveTo>
                <a:cubicBezTo>
                  <a:pt x="21729" y="1"/>
                  <a:pt x="21245" y="36"/>
                  <a:pt x="20758" y="110"/>
                </a:cubicBezTo>
                <a:cubicBezTo>
                  <a:pt x="19252" y="361"/>
                  <a:pt x="17745" y="738"/>
                  <a:pt x="16280" y="1240"/>
                </a:cubicBezTo>
                <a:cubicBezTo>
                  <a:pt x="10881" y="1491"/>
                  <a:pt x="4018" y="2872"/>
                  <a:pt x="2176" y="7895"/>
                </a:cubicBezTo>
                <a:cubicBezTo>
                  <a:pt x="0" y="13838"/>
                  <a:pt x="4897" y="18943"/>
                  <a:pt x="10212" y="20617"/>
                </a:cubicBezTo>
                <a:cubicBezTo>
                  <a:pt x="12124" y="21221"/>
                  <a:pt x="14131" y="21509"/>
                  <a:pt x="16146" y="21509"/>
                </a:cubicBezTo>
                <a:cubicBezTo>
                  <a:pt x="20700" y="21509"/>
                  <a:pt x="25292" y="20035"/>
                  <a:pt x="28919" y="17395"/>
                </a:cubicBezTo>
                <a:cubicBezTo>
                  <a:pt x="31305" y="15679"/>
                  <a:pt x="33732" y="13293"/>
                  <a:pt x="34151" y="10238"/>
                </a:cubicBezTo>
                <a:cubicBezTo>
                  <a:pt x="34485" y="7267"/>
                  <a:pt x="32644" y="4923"/>
                  <a:pt x="30426" y="3207"/>
                </a:cubicBezTo>
                <a:cubicBezTo>
                  <a:pt x="28042" y="1401"/>
                  <a:pt x="25222" y="1"/>
                  <a:pt x="22207" y="1"/>
                </a:cubicBezTo>
                <a:close/>
              </a:path>
            </a:pathLst>
          </a:custGeom>
          <a:noFill/>
          <a:ln cap="flat" cmpd="sng" w="9525">
            <a:solidFill>
              <a:srgbClr val="8772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 txBox="1"/>
          <p:nvPr>
            <p:ph type="ctrTitle"/>
          </p:nvPr>
        </p:nvSpPr>
        <p:spPr>
          <a:xfrm>
            <a:off x="166700" y="464613"/>
            <a:ext cx="5275800" cy="230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Im</a:t>
            </a: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p</a:t>
            </a:r>
            <a:r>
              <a:rPr lang="en" sz="2400">
                <a:solidFill>
                  <a:srgbClr val="222222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lementing a Barcode and Scanning Inventory System for Improved Collection Management</a:t>
            </a:r>
            <a:endParaRPr sz="24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1359108" y="3194863"/>
            <a:ext cx="3841500" cy="4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</a:rPr>
              <a:t>Taylor</a:t>
            </a:r>
            <a:r>
              <a:rPr lang="en" sz="1600">
                <a:solidFill>
                  <a:srgbClr val="222222"/>
                </a:solidFill>
              </a:rPr>
              <a:t> Wolford (she/her/hers)</a:t>
            </a:r>
            <a:endParaRPr sz="16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</a:rPr>
              <a:t>Special Collections Librarian </a:t>
            </a:r>
            <a:endParaRPr sz="16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</a:rPr>
              <a:t>NC State University Libraries</a:t>
            </a:r>
            <a:endParaRPr sz="1600">
              <a:solidFill>
                <a:srgbClr val="222222"/>
              </a:solidFill>
            </a:endParaRPr>
          </a:p>
        </p:txBody>
      </p:sp>
      <p:sp>
        <p:nvSpPr>
          <p:cNvPr id="68" name="Google Shape;68;p13"/>
          <p:cNvSpPr/>
          <p:nvPr/>
        </p:nvSpPr>
        <p:spPr>
          <a:xfrm rot="2468524">
            <a:off x="5352616" y="559449"/>
            <a:ext cx="1028556" cy="779115"/>
          </a:xfrm>
          <a:custGeom>
            <a:rect b="b" l="l" r="r" t="t"/>
            <a:pathLst>
              <a:path extrusionOk="0" h="31997" w="33148">
                <a:moveTo>
                  <a:pt x="21103" y="1"/>
                </a:moveTo>
                <a:cubicBezTo>
                  <a:pt x="16934" y="1"/>
                  <a:pt x="13364" y="2166"/>
                  <a:pt x="10589" y="5187"/>
                </a:cubicBezTo>
                <a:cubicBezTo>
                  <a:pt x="5525" y="9372"/>
                  <a:pt x="1" y="16780"/>
                  <a:pt x="1675" y="23601"/>
                </a:cubicBezTo>
                <a:cubicBezTo>
                  <a:pt x="2921" y="28856"/>
                  <a:pt x="7583" y="31996"/>
                  <a:pt x="12607" y="31996"/>
                </a:cubicBezTo>
                <a:cubicBezTo>
                  <a:pt x="13825" y="31996"/>
                  <a:pt x="15064" y="31812"/>
                  <a:pt x="16281" y="31428"/>
                </a:cubicBezTo>
                <a:cubicBezTo>
                  <a:pt x="23145" y="29335"/>
                  <a:pt x="29087" y="21593"/>
                  <a:pt x="31180" y="14896"/>
                </a:cubicBezTo>
                <a:cubicBezTo>
                  <a:pt x="33147" y="8577"/>
                  <a:pt x="30469" y="1629"/>
                  <a:pt x="23563" y="248"/>
                </a:cubicBezTo>
                <a:cubicBezTo>
                  <a:pt x="22722" y="80"/>
                  <a:pt x="21901" y="1"/>
                  <a:pt x="21103" y="1"/>
                </a:cubicBezTo>
                <a:close/>
              </a:path>
            </a:pathLst>
          </a:custGeom>
          <a:solidFill>
            <a:srgbClr val="C4F6FA">
              <a:alpha val="540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/>
          <p:nvPr/>
        </p:nvSpPr>
        <p:spPr>
          <a:xfrm rot="2468536">
            <a:off x="-192763" y="4190674"/>
            <a:ext cx="1452770" cy="1100443"/>
          </a:xfrm>
          <a:custGeom>
            <a:rect b="b" l="l" r="r" t="t"/>
            <a:pathLst>
              <a:path extrusionOk="0" h="31997" w="33148">
                <a:moveTo>
                  <a:pt x="21103" y="1"/>
                </a:moveTo>
                <a:cubicBezTo>
                  <a:pt x="16934" y="1"/>
                  <a:pt x="13364" y="2166"/>
                  <a:pt x="10589" y="5187"/>
                </a:cubicBezTo>
                <a:cubicBezTo>
                  <a:pt x="5525" y="9372"/>
                  <a:pt x="1" y="16780"/>
                  <a:pt x="1675" y="23601"/>
                </a:cubicBezTo>
                <a:cubicBezTo>
                  <a:pt x="2921" y="28856"/>
                  <a:pt x="7583" y="31996"/>
                  <a:pt x="12607" y="31996"/>
                </a:cubicBezTo>
                <a:cubicBezTo>
                  <a:pt x="13825" y="31996"/>
                  <a:pt x="15064" y="31812"/>
                  <a:pt x="16281" y="31428"/>
                </a:cubicBezTo>
                <a:cubicBezTo>
                  <a:pt x="23145" y="29335"/>
                  <a:pt x="29087" y="21593"/>
                  <a:pt x="31180" y="14896"/>
                </a:cubicBezTo>
                <a:cubicBezTo>
                  <a:pt x="33147" y="8577"/>
                  <a:pt x="30469" y="1629"/>
                  <a:pt x="23563" y="248"/>
                </a:cubicBezTo>
                <a:cubicBezTo>
                  <a:pt x="22722" y="80"/>
                  <a:pt x="21901" y="1"/>
                  <a:pt x="21103" y="1"/>
                </a:cubicBezTo>
                <a:close/>
              </a:path>
            </a:pathLst>
          </a:custGeom>
          <a:solidFill>
            <a:srgbClr val="F7BCAF">
              <a:alpha val="575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/>
          <p:nvPr/>
        </p:nvSpPr>
        <p:spPr>
          <a:xfrm rot="-9150580">
            <a:off x="-293768" y="4135882"/>
            <a:ext cx="1499427" cy="935240"/>
          </a:xfrm>
          <a:custGeom>
            <a:rect b="b" l="l" r="r" t="t"/>
            <a:pathLst>
              <a:path extrusionOk="0" h="21510" w="34486">
                <a:moveTo>
                  <a:pt x="22207" y="1"/>
                </a:moveTo>
                <a:cubicBezTo>
                  <a:pt x="21729" y="1"/>
                  <a:pt x="21245" y="36"/>
                  <a:pt x="20758" y="110"/>
                </a:cubicBezTo>
                <a:cubicBezTo>
                  <a:pt x="19252" y="361"/>
                  <a:pt x="17745" y="738"/>
                  <a:pt x="16280" y="1240"/>
                </a:cubicBezTo>
                <a:cubicBezTo>
                  <a:pt x="10881" y="1491"/>
                  <a:pt x="4018" y="2872"/>
                  <a:pt x="2176" y="7895"/>
                </a:cubicBezTo>
                <a:cubicBezTo>
                  <a:pt x="0" y="13838"/>
                  <a:pt x="4897" y="18943"/>
                  <a:pt x="10212" y="20617"/>
                </a:cubicBezTo>
                <a:cubicBezTo>
                  <a:pt x="12124" y="21221"/>
                  <a:pt x="14131" y="21509"/>
                  <a:pt x="16146" y="21509"/>
                </a:cubicBezTo>
                <a:cubicBezTo>
                  <a:pt x="20700" y="21509"/>
                  <a:pt x="25292" y="20035"/>
                  <a:pt x="28919" y="17395"/>
                </a:cubicBezTo>
                <a:cubicBezTo>
                  <a:pt x="31305" y="15679"/>
                  <a:pt x="33732" y="13293"/>
                  <a:pt x="34151" y="10238"/>
                </a:cubicBezTo>
                <a:cubicBezTo>
                  <a:pt x="34485" y="7267"/>
                  <a:pt x="32644" y="4923"/>
                  <a:pt x="30426" y="3207"/>
                </a:cubicBezTo>
                <a:cubicBezTo>
                  <a:pt x="28042" y="1401"/>
                  <a:pt x="25222" y="1"/>
                  <a:pt x="22207" y="1"/>
                </a:cubicBezTo>
                <a:close/>
              </a:path>
            </a:pathLst>
          </a:custGeom>
          <a:noFill/>
          <a:ln cap="flat" cmpd="sng" w="9525">
            <a:solidFill>
              <a:srgbClr val="8772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>
            <p:ph type="title"/>
          </p:nvPr>
        </p:nvSpPr>
        <p:spPr>
          <a:xfrm>
            <a:off x="546825" y="251050"/>
            <a:ext cx="842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“Mysteries” Documentation</a:t>
            </a:r>
            <a:endParaRPr/>
          </a:p>
        </p:txBody>
      </p:sp>
      <p:pic>
        <p:nvPicPr>
          <p:cNvPr id="169" name="Google Shape;16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700" y="1017725"/>
            <a:ext cx="7407752" cy="3991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Updating Container Profiles</a:t>
            </a:r>
            <a:endParaRPr/>
          </a:p>
        </p:txBody>
      </p:sp>
      <p:sp>
        <p:nvSpPr>
          <p:cNvPr id="175" name="Google Shape;175;p23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Update, merge, and/or create container profiles for all objects in ArchivesSpace</a:t>
            </a:r>
            <a:endParaRPr sz="2200"/>
          </a:p>
          <a:p>
            <a:pPr indent="-368300" lvl="1" marL="914400" rtl="0" algn="l"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Utilize bulk operations in top containers </a:t>
            </a:r>
            <a:r>
              <a:rPr lang="en" sz="2200"/>
              <a:t>and reporting capabilities</a:t>
            </a:r>
            <a:endParaRPr sz="2200"/>
          </a:p>
          <a:p>
            <a:pPr indent="-368300" lvl="1" marL="914400" rtl="0" algn="l"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Enable staff to better utilize extent and space calculator tools in AS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Container Profiles in ArchivesSpace</a:t>
            </a:r>
            <a:endParaRPr/>
          </a:p>
        </p:txBody>
      </p:sp>
      <p:pic>
        <p:nvPicPr>
          <p:cNvPr id="181" name="Google Shape;18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1527450"/>
            <a:ext cx="7879552" cy="322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Project Status</a:t>
            </a:r>
            <a:endParaRPr/>
          </a:p>
        </p:txBody>
      </p:sp>
      <p:sp>
        <p:nvSpPr>
          <p:cNvPr id="187" name="Google Shape;187;p25"/>
          <p:cNvSpPr txBox="1"/>
          <p:nvPr>
            <p:ph idx="1" type="body"/>
          </p:nvPr>
        </p:nvSpPr>
        <p:spPr>
          <a:xfrm>
            <a:off x="720000" y="1152475"/>
            <a:ext cx="3616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Barcoded: </a:t>
            </a:r>
            <a:endParaRPr b="1" sz="2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9,400 tubes</a:t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550 tube boxes </a:t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4,000 cartons</a:t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23,000 boxes</a:t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150 reel boxes</a:t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280 oversize boxes</a:t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230 oversize flat boxes</a:t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7,100 flatfolders</a:t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188" name="Google Shape;188;p25"/>
          <p:cNvSpPr txBox="1"/>
          <p:nvPr>
            <p:ph idx="2" type="body"/>
          </p:nvPr>
        </p:nvSpPr>
        <p:spPr>
          <a:xfrm>
            <a:off x="4807444" y="1152475"/>
            <a:ext cx="3616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Mysteries Resolved: </a:t>
            </a:r>
            <a:r>
              <a:rPr lang="en" sz="2100"/>
              <a:t>600+ 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/>
              <a:t>Mysteries remaining:</a:t>
            </a:r>
            <a:r>
              <a:rPr lang="en" sz="2100"/>
              <a:t> 31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94" name="Google Shape;194;p26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Finish barcoding in second storage facility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Standardize and/or create container profiles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merge feature in ArchivesSpace to combine </a:t>
            </a:r>
            <a:r>
              <a:rPr lang="en" sz="2100"/>
              <a:t>similar</a:t>
            </a:r>
            <a:r>
              <a:rPr lang="en" sz="2100"/>
              <a:t> container types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Bulk create </a:t>
            </a:r>
            <a:r>
              <a:rPr lang="en" sz="2100"/>
              <a:t>container</a:t>
            </a:r>
            <a:r>
              <a:rPr lang="en" sz="2100"/>
              <a:t> profiles with the project spreadsheet template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Measure and create </a:t>
            </a:r>
            <a:r>
              <a:rPr lang="en" sz="2100"/>
              <a:t>container</a:t>
            </a:r>
            <a:r>
              <a:rPr lang="en" sz="2100"/>
              <a:t> profiles for custom boxes</a:t>
            </a:r>
            <a:endParaRPr sz="2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+ Lessons Learned</a:t>
            </a:r>
            <a:endParaRPr/>
          </a:p>
        </p:txBody>
      </p:sp>
      <p:sp>
        <p:nvSpPr>
          <p:cNvPr id="200" name="Google Shape;200;p27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Team effort requires </a:t>
            </a:r>
            <a:r>
              <a:rPr lang="en" sz="2200"/>
              <a:t>multiple</a:t>
            </a:r>
            <a:r>
              <a:rPr lang="en" sz="2200"/>
              <a:t> employees working together for a long period of time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Not all mysteries (missing items) can be resolved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Institutional knowledge can be a great resource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Processors need to be trained on adding barcodes and creating container profiles as a part of </a:t>
            </a:r>
            <a:r>
              <a:rPr lang="en" sz="2200"/>
              <a:t>future</a:t>
            </a:r>
            <a:r>
              <a:rPr lang="en" sz="2200"/>
              <a:t> workflows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/>
          <p:nvPr>
            <p:ph type="title"/>
          </p:nvPr>
        </p:nvSpPr>
        <p:spPr>
          <a:xfrm>
            <a:off x="311700" y="725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 you!</a:t>
            </a:r>
            <a:endParaRPr sz="6000"/>
          </a:p>
        </p:txBody>
      </p:sp>
      <p:sp>
        <p:nvSpPr>
          <p:cNvPr id="206" name="Google Shape;206;p28"/>
          <p:cNvSpPr txBox="1"/>
          <p:nvPr>
            <p:ph idx="1" type="body"/>
          </p:nvPr>
        </p:nvSpPr>
        <p:spPr>
          <a:xfrm>
            <a:off x="311700" y="2923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Email: </a:t>
            </a:r>
            <a:r>
              <a:rPr lang="en" u="sng">
                <a:solidFill>
                  <a:schemeClr val="hlink"/>
                </a:solidFill>
                <a:hlinkClick r:id="rId3"/>
              </a:rPr>
              <a:t>tawolfor@ncsu.edu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Website: </a:t>
            </a:r>
            <a:r>
              <a:rPr lang="en" sz="1400"/>
              <a:t>https://www.linkedin.com/in/taylor-wolford-4234151</a:t>
            </a:r>
            <a:endParaRPr sz="14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Contributors: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Hannah Chapman, Collection Management Assistant at BYU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Hailey Mandel, Graduate Assistant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Phillip MacDonald, Special Collections Librarian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Cathy-Dorin Black, University Library Specialist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Kaetlyn Cuomo, Undergraduate Assistant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Isabel Bossing, Undergraduate Assistant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And others!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p15"/>
          <p:cNvCxnSpPr/>
          <p:nvPr/>
        </p:nvCxnSpPr>
        <p:spPr>
          <a:xfrm rot="10800000">
            <a:off x="4538875" y="3391375"/>
            <a:ext cx="3300" cy="3942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" name="Google Shape;82;p15"/>
          <p:cNvCxnSpPr/>
          <p:nvPr/>
        </p:nvCxnSpPr>
        <p:spPr>
          <a:xfrm rot="10800000">
            <a:off x="7263825" y="3391625"/>
            <a:ext cx="5400" cy="4188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" name="Google Shape;83;p15"/>
          <p:cNvCxnSpPr/>
          <p:nvPr/>
        </p:nvCxnSpPr>
        <p:spPr>
          <a:xfrm flipH="1" rot="10800000">
            <a:off x="1802700" y="3391500"/>
            <a:ext cx="4800" cy="4065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" name="Google Shape;84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Goals</a:t>
            </a:r>
            <a:endParaRPr/>
          </a:p>
        </p:txBody>
      </p:sp>
      <p:sp>
        <p:nvSpPr>
          <p:cNvPr id="85" name="Google Shape;85;p15"/>
          <p:cNvSpPr/>
          <p:nvPr/>
        </p:nvSpPr>
        <p:spPr>
          <a:xfrm flipH="1" rot="-10523593">
            <a:off x="803513" y="1363449"/>
            <a:ext cx="2153524" cy="2168456"/>
          </a:xfrm>
          <a:custGeom>
            <a:rect b="b" l="l" r="r" t="t"/>
            <a:pathLst>
              <a:path extrusionOk="0" h="72795" w="82071">
                <a:moveTo>
                  <a:pt x="34596" y="1"/>
                </a:moveTo>
                <a:cubicBezTo>
                  <a:pt x="10896" y="1"/>
                  <a:pt x="1" y="14348"/>
                  <a:pt x="1" y="34124"/>
                </a:cubicBezTo>
                <a:cubicBezTo>
                  <a:pt x="1" y="55217"/>
                  <a:pt x="17829" y="72795"/>
                  <a:pt x="38880" y="72795"/>
                </a:cubicBezTo>
                <a:cubicBezTo>
                  <a:pt x="59973" y="72795"/>
                  <a:pt x="82071" y="71790"/>
                  <a:pt x="82071" y="50697"/>
                </a:cubicBezTo>
                <a:cubicBezTo>
                  <a:pt x="82071" y="29646"/>
                  <a:pt x="71022" y="2526"/>
                  <a:pt x="39341" y="182"/>
                </a:cubicBezTo>
                <a:cubicBezTo>
                  <a:pt x="37706" y="61"/>
                  <a:pt x="36124" y="1"/>
                  <a:pt x="345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5"/>
          <p:cNvSpPr/>
          <p:nvPr/>
        </p:nvSpPr>
        <p:spPr>
          <a:xfrm flipH="1" rot="-10523593">
            <a:off x="3495238" y="1363449"/>
            <a:ext cx="2153524" cy="2168456"/>
          </a:xfrm>
          <a:custGeom>
            <a:rect b="b" l="l" r="r" t="t"/>
            <a:pathLst>
              <a:path extrusionOk="0" h="72795" w="82071">
                <a:moveTo>
                  <a:pt x="34596" y="1"/>
                </a:moveTo>
                <a:cubicBezTo>
                  <a:pt x="10896" y="1"/>
                  <a:pt x="1" y="14348"/>
                  <a:pt x="1" y="34124"/>
                </a:cubicBezTo>
                <a:cubicBezTo>
                  <a:pt x="1" y="55217"/>
                  <a:pt x="17829" y="72795"/>
                  <a:pt x="38880" y="72795"/>
                </a:cubicBezTo>
                <a:cubicBezTo>
                  <a:pt x="59973" y="72795"/>
                  <a:pt x="82071" y="71790"/>
                  <a:pt x="82071" y="50697"/>
                </a:cubicBezTo>
                <a:cubicBezTo>
                  <a:pt x="82071" y="29646"/>
                  <a:pt x="71022" y="2526"/>
                  <a:pt x="39341" y="182"/>
                </a:cubicBezTo>
                <a:cubicBezTo>
                  <a:pt x="37706" y="61"/>
                  <a:pt x="36124" y="1"/>
                  <a:pt x="345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/>
          <p:nvPr/>
        </p:nvSpPr>
        <p:spPr>
          <a:xfrm flipH="1" rot="-10523593">
            <a:off x="6186963" y="1363449"/>
            <a:ext cx="2153524" cy="2168456"/>
          </a:xfrm>
          <a:custGeom>
            <a:rect b="b" l="l" r="r" t="t"/>
            <a:pathLst>
              <a:path extrusionOk="0" h="72795" w="82071">
                <a:moveTo>
                  <a:pt x="34596" y="1"/>
                </a:moveTo>
                <a:cubicBezTo>
                  <a:pt x="10896" y="1"/>
                  <a:pt x="1" y="14348"/>
                  <a:pt x="1" y="34124"/>
                </a:cubicBezTo>
                <a:cubicBezTo>
                  <a:pt x="1" y="55217"/>
                  <a:pt x="17829" y="72795"/>
                  <a:pt x="38880" y="72795"/>
                </a:cubicBezTo>
                <a:cubicBezTo>
                  <a:pt x="59973" y="72795"/>
                  <a:pt x="82071" y="71790"/>
                  <a:pt x="82071" y="50697"/>
                </a:cubicBezTo>
                <a:cubicBezTo>
                  <a:pt x="82071" y="29646"/>
                  <a:pt x="71022" y="2526"/>
                  <a:pt x="39341" y="182"/>
                </a:cubicBezTo>
                <a:cubicBezTo>
                  <a:pt x="37706" y="61"/>
                  <a:pt x="36124" y="1"/>
                  <a:pt x="345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735475" y="3706625"/>
            <a:ext cx="7700650" cy="118850"/>
          </a:xfrm>
          <a:custGeom>
            <a:rect b="b" l="l" r="r" t="t"/>
            <a:pathLst>
              <a:path extrusionOk="0" h="4754" w="308026">
                <a:moveTo>
                  <a:pt x="0" y="2046"/>
                </a:moveTo>
                <a:cubicBezTo>
                  <a:pt x="61764" y="2046"/>
                  <a:pt x="123519" y="3799"/>
                  <a:pt x="185283" y="3799"/>
                </a:cubicBezTo>
                <a:cubicBezTo>
                  <a:pt x="209832" y="3799"/>
                  <a:pt x="234465" y="5837"/>
                  <a:pt x="258929" y="3799"/>
                </a:cubicBezTo>
                <a:cubicBezTo>
                  <a:pt x="275287" y="2437"/>
                  <a:pt x="291611" y="0"/>
                  <a:pt x="308026" y="0"/>
                </a:cubicBezTo>
              </a:path>
            </a:pathLst>
          </a:cu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sp>
      <p:sp>
        <p:nvSpPr>
          <p:cNvPr id="89" name="Google Shape;89;p15"/>
          <p:cNvSpPr txBox="1"/>
          <p:nvPr/>
        </p:nvSpPr>
        <p:spPr>
          <a:xfrm>
            <a:off x="1105825" y="1801563"/>
            <a:ext cx="1548900" cy="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7725D"/>
                </a:solidFill>
                <a:latin typeface="Cabin"/>
                <a:ea typeface="Cabin"/>
                <a:cs typeface="Cabin"/>
                <a:sym typeface="Cabin"/>
              </a:rPr>
              <a:t>Implement barcode system to manage collections more effectively</a:t>
            </a:r>
            <a:endParaRPr>
              <a:solidFill>
                <a:srgbClr val="87725D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3779924" y="1912550"/>
            <a:ext cx="1482900" cy="9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7725D"/>
                </a:solidFill>
                <a:latin typeface="Cabin"/>
                <a:ea typeface="Cabin"/>
                <a:cs typeface="Cabin"/>
                <a:sym typeface="Cabin"/>
              </a:rPr>
              <a:t>Conduct a shelf read and resolve any missing items if possible</a:t>
            </a:r>
            <a:endParaRPr>
              <a:solidFill>
                <a:srgbClr val="87725D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6489275" y="1882925"/>
            <a:ext cx="1548900" cy="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7725D"/>
                </a:solidFill>
                <a:latin typeface="Cabin"/>
                <a:ea typeface="Cabin"/>
                <a:cs typeface="Cabin"/>
                <a:sym typeface="Cabin"/>
              </a:rPr>
              <a:t>Standardize locations and container profiles in ArchivesSpace</a:t>
            </a:r>
            <a:endParaRPr>
              <a:solidFill>
                <a:srgbClr val="87725D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1725100" y="3689665"/>
            <a:ext cx="177654" cy="152762"/>
          </a:xfrm>
          <a:custGeom>
            <a:rect b="b" l="l" r="r" t="t"/>
            <a:pathLst>
              <a:path extrusionOk="0" h="51696" w="55344">
                <a:moveTo>
                  <a:pt x="6521" y="7894"/>
                </a:moveTo>
                <a:cubicBezTo>
                  <a:pt x="1060" y="14876"/>
                  <a:pt x="-2877" y="35818"/>
                  <a:pt x="2711" y="42927"/>
                </a:cubicBezTo>
                <a:cubicBezTo>
                  <a:pt x="8299" y="50036"/>
                  <a:pt x="31286" y="53722"/>
                  <a:pt x="40049" y="50547"/>
                </a:cubicBezTo>
                <a:cubicBezTo>
                  <a:pt x="48812" y="47372"/>
                  <a:pt x="56051" y="32129"/>
                  <a:pt x="55289" y="23877"/>
                </a:cubicBezTo>
                <a:cubicBezTo>
                  <a:pt x="54527" y="15625"/>
                  <a:pt x="43605" y="3700"/>
                  <a:pt x="35477" y="1036"/>
                </a:cubicBezTo>
                <a:cubicBezTo>
                  <a:pt x="27349" y="-1628"/>
                  <a:pt x="11982" y="912"/>
                  <a:pt x="6521" y="78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93" name="Google Shape;93;p15"/>
          <p:cNvSpPr/>
          <p:nvPr/>
        </p:nvSpPr>
        <p:spPr>
          <a:xfrm>
            <a:off x="4450000" y="3689665"/>
            <a:ext cx="177654" cy="152762"/>
          </a:xfrm>
          <a:custGeom>
            <a:rect b="b" l="l" r="r" t="t"/>
            <a:pathLst>
              <a:path extrusionOk="0" h="51696" w="55344">
                <a:moveTo>
                  <a:pt x="6521" y="7894"/>
                </a:moveTo>
                <a:cubicBezTo>
                  <a:pt x="1060" y="14876"/>
                  <a:pt x="-2877" y="35818"/>
                  <a:pt x="2711" y="42927"/>
                </a:cubicBezTo>
                <a:cubicBezTo>
                  <a:pt x="8299" y="50036"/>
                  <a:pt x="31286" y="53722"/>
                  <a:pt x="40049" y="50547"/>
                </a:cubicBezTo>
                <a:cubicBezTo>
                  <a:pt x="48812" y="47372"/>
                  <a:pt x="56051" y="32129"/>
                  <a:pt x="55289" y="23877"/>
                </a:cubicBezTo>
                <a:cubicBezTo>
                  <a:pt x="54527" y="15625"/>
                  <a:pt x="43605" y="3700"/>
                  <a:pt x="35477" y="1036"/>
                </a:cubicBezTo>
                <a:cubicBezTo>
                  <a:pt x="27349" y="-1628"/>
                  <a:pt x="11982" y="912"/>
                  <a:pt x="6521" y="78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94" name="Google Shape;94;p15"/>
          <p:cNvSpPr/>
          <p:nvPr/>
        </p:nvSpPr>
        <p:spPr>
          <a:xfrm>
            <a:off x="7174900" y="3689665"/>
            <a:ext cx="177654" cy="152762"/>
          </a:xfrm>
          <a:custGeom>
            <a:rect b="b" l="l" r="r" t="t"/>
            <a:pathLst>
              <a:path extrusionOk="0" h="51696" w="55344">
                <a:moveTo>
                  <a:pt x="6521" y="7894"/>
                </a:moveTo>
                <a:cubicBezTo>
                  <a:pt x="1060" y="14876"/>
                  <a:pt x="-2877" y="35818"/>
                  <a:pt x="2711" y="42927"/>
                </a:cubicBezTo>
                <a:cubicBezTo>
                  <a:pt x="8299" y="50036"/>
                  <a:pt x="31286" y="53722"/>
                  <a:pt x="40049" y="50547"/>
                </a:cubicBezTo>
                <a:cubicBezTo>
                  <a:pt x="48812" y="47372"/>
                  <a:pt x="56051" y="32129"/>
                  <a:pt x="55289" y="23877"/>
                </a:cubicBezTo>
                <a:cubicBezTo>
                  <a:pt x="54527" y="15625"/>
                  <a:pt x="43605" y="3700"/>
                  <a:pt x="35477" y="1036"/>
                </a:cubicBezTo>
                <a:cubicBezTo>
                  <a:pt x="27349" y="-1628"/>
                  <a:pt x="11982" y="912"/>
                  <a:pt x="6521" y="78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678100" y="1423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Workflow</a:t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1292901" y="2854721"/>
            <a:ext cx="6545419" cy="53407"/>
          </a:xfrm>
          <a:custGeom>
            <a:rect b="b" l="l" r="r" t="t"/>
            <a:pathLst>
              <a:path extrusionOk="0" h="3310" w="298673">
                <a:moveTo>
                  <a:pt x="0" y="2377"/>
                </a:moveTo>
                <a:cubicBezTo>
                  <a:pt x="81634" y="2377"/>
                  <a:pt x="163507" y="-3295"/>
                  <a:pt x="244900" y="2961"/>
                </a:cubicBezTo>
                <a:cubicBezTo>
                  <a:pt x="262774" y="4335"/>
                  <a:pt x="280835" y="301"/>
                  <a:pt x="298673" y="2084"/>
                </a:cubicBezTo>
              </a:path>
            </a:pathLst>
          </a:cu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Google Shape;101;p16"/>
          <p:cNvSpPr/>
          <p:nvPr/>
        </p:nvSpPr>
        <p:spPr>
          <a:xfrm flipH="1" rot="-10596229">
            <a:off x="1399948" y="1231790"/>
            <a:ext cx="1742144" cy="1297072"/>
          </a:xfrm>
          <a:custGeom>
            <a:rect b="b" l="l" r="r" t="t"/>
            <a:pathLst>
              <a:path extrusionOk="0" h="72795" w="82071">
                <a:moveTo>
                  <a:pt x="34596" y="1"/>
                </a:moveTo>
                <a:cubicBezTo>
                  <a:pt x="10896" y="1"/>
                  <a:pt x="1" y="14348"/>
                  <a:pt x="1" y="34124"/>
                </a:cubicBezTo>
                <a:cubicBezTo>
                  <a:pt x="1" y="55217"/>
                  <a:pt x="17829" y="72795"/>
                  <a:pt x="38880" y="72795"/>
                </a:cubicBezTo>
                <a:cubicBezTo>
                  <a:pt x="59973" y="72795"/>
                  <a:pt x="82071" y="71790"/>
                  <a:pt x="82071" y="50697"/>
                </a:cubicBezTo>
                <a:cubicBezTo>
                  <a:pt x="82071" y="29646"/>
                  <a:pt x="71022" y="2526"/>
                  <a:pt x="39341" y="182"/>
                </a:cubicBezTo>
                <a:cubicBezTo>
                  <a:pt x="37706" y="61"/>
                  <a:pt x="36124" y="1"/>
                  <a:pt x="345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1273775" y="1059050"/>
            <a:ext cx="2067942" cy="1487042"/>
          </a:xfrm>
          <a:custGeom>
            <a:rect b="b" l="l" r="r" t="t"/>
            <a:pathLst>
              <a:path extrusionOk="0" h="57376" w="57252">
                <a:moveTo>
                  <a:pt x="5281" y="10259"/>
                </a:moveTo>
                <a:cubicBezTo>
                  <a:pt x="-720" y="17607"/>
                  <a:pt x="-1884" y="37260"/>
                  <a:pt x="3223" y="45012"/>
                </a:cubicBezTo>
                <a:cubicBezTo>
                  <a:pt x="8330" y="52764"/>
                  <a:pt x="26920" y="59463"/>
                  <a:pt x="35921" y="56769"/>
                </a:cubicBezTo>
                <a:cubicBezTo>
                  <a:pt x="44922" y="54075"/>
                  <a:pt x="56679" y="38154"/>
                  <a:pt x="57230" y="28847"/>
                </a:cubicBezTo>
                <a:cubicBezTo>
                  <a:pt x="57781" y="19540"/>
                  <a:pt x="47886" y="4023"/>
                  <a:pt x="39228" y="925"/>
                </a:cubicBezTo>
                <a:cubicBezTo>
                  <a:pt x="30570" y="-2173"/>
                  <a:pt x="11282" y="2911"/>
                  <a:pt x="5281" y="10259"/>
                </a:cubicBezTo>
                <a:close/>
              </a:path>
            </a:pathLst>
          </a:custGeom>
          <a:noFill/>
          <a:ln cap="flat" cmpd="sng" w="9525">
            <a:solidFill>
              <a:srgbClr val="87725D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Google Shape;103;p16"/>
          <p:cNvSpPr txBox="1"/>
          <p:nvPr/>
        </p:nvSpPr>
        <p:spPr>
          <a:xfrm>
            <a:off x="1595038" y="1323730"/>
            <a:ext cx="13578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7725D"/>
                </a:solidFill>
                <a:latin typeface="Cabin"/>
                <a:ea typeface="Cabin"/>
                <a:cs typeface="Cabin"/>
                <a:sym typeface="Cabin"/>
              </a:rPr>
              <a:t>Generate spreadsheet with all containers missing barcodes in ArchivesSpace</a:t>
            </a:r>
            <a:endParaRPr sz="1200">
              <a:solidFill>
                <a:srgbClr val="87725D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4" name="Google Shape;104;p16"/>
          <p:cNvSpPr/>
          <p:nvPr/>
        </p:nvSpPr>
        <p:spPr>
          <a:xfrm rot="-5400000">
            <a:off x="2027336" y="310530"/>
            <a:ext cx="541013" cy="1637795"/>
          </a:xfrm>
          <a:custGeom>
            <a:rect b="b" l="l" r="r" t="t"/>
            <a:pathLst>
              <a:path extrusionOk="0" h="119985" w="89313">
                <a:moveTo>
                  <a:pt x="8502" y="10872"/>
                </a:moveTo>
                <a:cubicBezTo>
                  <a:pt x="-3677" y="26308"/>
                  <a:pt x="-2216" y="89261"/>
                  <a:pt x="9341" y="105771"/>
                </a:cubicBezTo>
                <a:cubicBezTo>
                  <a:pt x="20898" y="122281"/>
                  <a:pt x="65665" y="125368"/>
                  <a:pt x="77844" y="109932"/>
                </a:cubicBezTo>
                <a:cubicBezTo>
                  <a:pt x="90023" y="94497"/>
                  <a:pt x="93973" y="29668"/>
                  <a:pt x="82416" y="13158"/>
                </a:cubicBezTo>
                <a:cubicBezTo>
                  <a:pt x="70859" y="-3352"/>
                  <a:pt x="20681" y="-4563"/>
                  <a:pt x="8502" y="108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05" name="Google Shape;105;p16"/>
          <p:cNvSpPr txBox="1"/>
          <p:nvPr/>
        </p:nvSpPr>
        <p:spPr>
          <a:xfrm>
            <a:off x="1648576" y="782923"/>
            <a:ext cx="13887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1.</a:t>
            </a:r>
            <a:endParaRPr sz="3600">
              <a:solidFill>
                <a:schemeClr val="dk1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sp>
        <p:nvSpPr>
          <p:cNvPr id="106" name="Google Shape;106;p16"/>
          <p:cNvSpPr/>
          <p:nvPr/>
        </p:nvSpPr>
        <p:spPr>
          <a:xfrm flipH="1" rot="-10596229">
            <a:off x="3657815" y="1231790"/>
            <a:ext cx="1742144" cy="1297072"/>
          </a:xfrm>
          <a:custGeom>
            <a:rect b="b" l="l" r="r" t="t"/>
            <a:pathLst>
              <a:path extrusionOk="0" h="72795" w="82071">
                <a:moveTo>
                  <a:pt x="34596" y="1"/>
                </a:moveTo>
                <a:cubicBezTo>
                  <a:pt x="10896" y="1"/>
                  <a:pt x="1" y="14348"/>
                  <a:pt x="1" y="34124"/>
                </a:cubicBezTo>
                <a:cubicBezTo>
                  <a:pt x="1" y="55217"/>
                  <a:pt x="17829" y="72795"/>
                  <a:pt x="38880" y="72795"/>
                </a:cubicBezTo>
                <a:cubicBezTo>
                  <a:pt x="59973" y="72795"/>
                  <a:pt x="82071" y="71790"/>
                  <a:pt x="82071" y="50697"/>
                </a:cubicBezTo>
                <a:cubicBezTo>
                  <a:pt x="82071" y="29646"/>
                  <a:pt x="71022" y="2526"/>
                  <a:pt x="39341" y="182"/>
                </a:cubicBezTo>
                <a:cubicBezTo>
                  <a:pt x="37706" y="61"/>
                  <a:pt x="36124" y="1"/>
                  <a:pt x="345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6"/>
          <p:cNvSpPr/>
          <p:nvPr/>
        </p:nvSpPr>
        <p:spPr>
          <a:xfrm>
            <a:off x="3531642" y="1059050"/>
            <a:ext cx="2067942" cy="1487042"/>
          </a:xfrm>
          <a:custGeom>
            <a:rect b="b" l="l" r="r" t="t"/>
            <a:pathLst>
              <a:path extrusionOk="0" h="57376" w="57252">
                <a:moveTo>
                  <a:pt x="5281" y="10259"/>
                </a:moveTo>
                <a:cubicBezTo>
                  <a:pt x="-720" y="17607"/>
                  <a:pt x="-1884" y="37260"/>
                  <a:pt x="3223" y="45012"/>
                </a:cubicBezTo>
                <a:cubicBezTo>
                  <a:pt x="8330" y="52764"/>
                  <a:pt x="26920" y="59463"/>
                  <a:pt x="35921" y="56769"/>
                </a:cubicBezTo>
                <a:cubicBezTo>
                  <a:pt x="44922" y="54075"/>
                  <a:pt x="56679" y="38154"/>
                  <a:pt x="57230" y="28847"/>
                </a:cubicBezTo>
                <a:cubicBezTo>
                  <a:pt x="57781" y="19540"/>
                  <a:pt x="47886" y="4023"/>
                  <a:pt x="39228" y="925"/>
                </a:cubicBezTo>
                <a:cubicBezTo>
                  <a:pt x="30570" y="-2173"/>
                  <a:pt x="11282" y="2911"/>
                  <a:pt x="5281" y="10259"/>
                </a:cubicBezTo>
                <a:close/>
              </a:path>
            </a:pathLst>
          </a:custGeom>
          <a:noFill/>
          <a:ln cap="flat" cmpd="sng" w="9525">
            <a:solidFill>
              <a:srgbClr val="87725D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Google Shape;108;p16"/>
          <p:cNvSpPr txBox="1"/>
          <p:nvPr/>
        </p:nvSpPr>
        <p:spPr>
          <a:xfrm>
            <a:off x="3924976" y="1433168"/>
            <a:ext cx="12078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7725D"/>
                </a:solidFill>
                <a:latin typeface="Cabin"/>
                <a:ea typeface="Cabin"/>
                <a:cs typeface="Cabin"/>
                <a:sym typeface="Cabin"/>
              </a:rPr>
              <a:t>Apply barcodes to containers and scan into spreadsheet</a:t>
            </a:r>
            <a:endParaRPr sz="1200">
              <a:solidFill>
                <a:srgbClr val="87725D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9" name="Google Shape;109;p16"/>
          <p:cNvSpPr/>
          <p:nvPr/>
        </p:nvSpPr>
        <p:spPr>
          <a:xfrm rot="-5400000">
            <a:off x="4255378" y="368880"/>
            <a:ext cx="541013" cy="1637795"/>
          </a:xfrm>
          <a:custGeom>
            <a:rect b="b" l="l" r="r" t="t"/>
            <a:pathLst>
              <a:path extrusionOk="0" h="119985" w="89313">
                <a:moveTo>
                  <a:pt x="8502" y="10872"/>
                </a:moveTo>
                <a:cubicBezTo>
                  <a:pt x="-3677" y="26308"/>
                  <a:pt x="-2216" y="89261"/>
                  <a:pt x="9341" y="105771"/>
                </a:cubicBezTo>
                <a:cubicBezTo>
                  <a:pt x="20898" y="122281"/>
                  <a:pt x="65665" y="125368"/>
                  <a:pt x="77844" y="109932"/>
                </a:cubicBezTo>
                <a:cubicBezTo>
                  <a:pt x="90023" y="94497"/>
                  <a:pt x="93973" y="29668"/>
                  <a:pt x="82416" y="13158"/>
                </a:cubicBezTo>
                <a:cubicBezTo>
                  <a:pt x="70859" y="-3352"/>
                  <a:pt x="20681" y="-4563"/>
                  <a:pt x="8502" y="1087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10" name="Google Shape;110;p16"/>
          <p:cNvSpPr txBox="1"/>
          <p:nvPr/>
        </p:nvSpPr>
        <p:spPr>
          <a:xfrm>
            <a:off x="3756600" y="785788"/>
            <a:ext cx="15387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2.</a:t>
            </a:r>
            <a:endParaRPr sz="3600">
              <a:solidFill>
                <a:schemeClr val="dk1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sp>
        <p:nvSpPr>
          <p:cNvPr id="111" name="Google Shape;111;p16"/>
          <p:cNvSpPr/>
          <p:nvPr/>
        </p:nvSpPr>
        <p:spPr>
          <a:xfrm flipH="1" rot="-10596229">
            <a:off x="5915681" y="1231790"/>
            <a:ext cx="1742144" cy="1297072"/>
          </a:xfrm>
          <a:custGeom>
            <a:rect b="b" l="l" r="r" t="t"/>
            <a:pathLst>
              <a:path extrusionOk="0" h="72795" w="82071">
                <a:moveTo>
                  <a:pt x="34596" y="1"/>
                </a:moveTo>
                <a:cubicBezTo>
                  <a:pt x="10896" y="1"/>
                  <a:pt x="1" y="14348"/>
                  <a:pt x="1" y="34124"/>
                </a:cubicBezTo>
                <a:cubicBezTo>
                  <a:pt x="1" y="55217"/>
                  <a:pt x="17829" y="72795"/>
                  <a:pt x="38880" y="72795"/>
                </a:cubicBezTo>
                <a:cubicBezTo>
                  <a:pt x="59973" y="72795"/>
                  <a:pt x="82071" y="71790"/>
                  <a:pt x="82071" y="50697"/>
                </a:cubicBezTo>
                <a:cubicBezTo>
                  <a:pt x="82071" y="29646"/>
                  <a:pt x="71022" y="2526"/>
                  <a:pt x="39341" y="182"/>
                </a:cubicBezTo>
                <a:cubicBezTo>
                  <a:pt x="37706" y="61"/>
                  <a:pt x="36124" y="1"/>
                  <a:pt x="345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5789508" y="1059050"/>
            <a:ext cx="2067942" cy="1487042"/>
          </a:xfrm>
          <a:custGeom>
            <a:rect b="b" l="l" r="r" t="t"/>
            <a:pathLst>
              <a:path extrusionOk="0" h="57376" w="57252">
                <a:moveTo>
                  <a:pt x="5281" y="10259"/>
                </a:moveTo>
                <a:cubicBezTo>
                  <a:pt x="-720" y="17607"/>
                  <a:pt x="-1884" y="37260"/>
                  <a:pt x="3223" y="45012"/>
                </a:cubicBezTo>
                <a:cubicBezTo>
                  <a:pt x="8330" y="52764"/>
                  <a:pt x="26920" y="59463"/>
                  <a:pt x="35921" y="56769"/>
                </a:cubicBezTo>
                <a:cubicBezTo>
                  <a:pt x="44922" y="54075"/>
                  <a:pt x="56679" y="38154"/>
                  <a:pt x="57230" y="28847"/>
                </a:cubicBezTo>
                <a:cubicBezTo>
                  <a:pt x="57781" y="19540"/>
                  <a:pt x="47886" y="4023"/>
                  <a:pt x="39228" y="925"/>
                </a:cubicBezTo>
                <a:cubicBezTo>
                  <a:pt x="30570" y="-2173"/>
                  <a:pt x="11282" y="2911"/>
                  <a:pt x="5281" y="10259"/>
                </a:cubicBezTo>
                <a:close/>
              </a:path>
            </a:pathLst>
          </a:custGeom>
          <a:noFill/>
          <a:ln cap="flat" cmpd="sng" w="9525">
            <a:solidFill>
              <a:srgbClr val="87725D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Google Shape;113;p16"/>
          <p:cNvSpPr/>
          <p:nvPr/>
        </p:nvSpPr>
        <p:spPr>
          <a:xfrm rot="-5400000">
            <a:off x="6513244" y="368880"/>
            <a:ext cx="541013" cy="1637795"/>
          </a:xfrm>
          <a:custGeom>
            <a:rect b="b" l="l" r="r" t="t"/>
            <a:pathLst>
              <a:path extrusionOk="0" h="119985" w="89313">
                <a:moveTo>
                  <a:pt x="8502" y="10872"/>
                </a:moveTo>
                <a:cubicBezTo>
                  <a:pt x="-3677" y="26308"/>
                  <a:pt x="-2216" y="89261"/>
                  <a:pt x="9341" y="105771"/>
                </a:cubicBezTo>
                <a:cubicBezTo>
                  <a:pt x="20898" y="122281"/>
                  <a:pt x="65665" y="125368"/>
                  <a:pt x="77844" y="109932"/>
                </a:cubicBezTo>
                <a:cubicBezTo>
                  <a:pt x="90023" y="94497"/>
                  <a:pt x="93973" y="29668"/>
                  <a:pt x="82416" y="13158"/>
                </a:cubicBezTo>
                <a:cubicBezTo>
                  <a:pt x="70859" y="-3352"/>
                  <a:pt x="20681" y="-4563"/>
                  <a:pt x="8502" y="108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4" name="Google Shape;114;p16"/>
          <p:cNvSpPr txBox="1"/>
          <p:nvPr/>
        </p:nvSpPr>
        <p:spPr>
          <a:xfrm>
            <a:off x="6014467" y="785788"/>
            <a:ext cx="15387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3.</a:t>
            </a:r>
            <a:endParaRPr sz="3600">
              <a:solidFill>
                <a:schemeClr val="dk1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sp>
        <p:nvSpPr>
          <p:cNvPr id="115" name="Google Shape;115;p16"/>
          <p:cNvSpPr/>
          <p:nvPr/>
        </p:nvSpPr>
        <p:spPr>
          <a:xfrm flipH="1" rot="-10596229">
            <a:off x="1399948" y="3441590"/>
            <a:ext cx="1742144" cy="1297072"/>
          </a:xfrm>
          <a:custGeom>
            <a:rect b="b" l="l" r="r" t="t"/>
            <a:pathLst>
              <a:path extrusionOk="0" h="72795" w="82071">
                <a:moveTo>
                  <a:pt x="34596" y="1"/>
                </a:moveTo>
                <a:cubicBezTo>
                  <a:pt x="10896" y="1"/>
                  <a:pt x="1" y="14348"/>
                  <a:pt x="1" y="34124"/>
                </a:cubicBezTo>
                <a:cubicBezTo>
                  <a:pt x="1" y="55217"/>
                  <a:pt x="17829" y="72795"/>
                  <a:pt x="38880" y="72795"/>
                </a:cubicBezTo>
                <a:cubicBezTo>
                  <a:pt x="59973" y="72795"/>
                  <a:pt x="82071" y="71790"/>
                  <a:pt x="82071" y="50697"/>
                </a:cubicBezTo>
                <a:cubicBezTo>
                  <a:pt x="82071" y="29646"/>
                  <a:pt x="71022" y="2526"/>
                  <a:pt x="39341" y="182"/>
                </a:cubicBezTo>
                <a:cubicBezTo>
                  <a:pt x="37706" y="61"/>
                  <a:pt x="36124" y="1"/>
                  <a:pt x="345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1273775" y="3268850"/>
            <a:ext cx="2067942" cy="1487042"/>
          </a:xfrm>
          <a:custGeom>
            <a:rect b="b" l="l" r="r" t="t"/>
            <a:pathLst>
              <a:path extrusionOk="0" h="57376" w="57252">
                <a:moveTo>
                  <a:pt x="5281" y="10259"/>
                </a:moveTo>
                <a:cubicBezTo>
                  <a:pt x="-720" y="17607"/>
                  <a:pt x="-1884" y="37260"/>
                  <a:pt x="3223" y="45012"/>
                </a:cubicBezTo>
                <a:cubicBezTo>
                  <a:pt x="8330" y="52764"/>
                  <a:pt x="26920" y="59463"/>
                  <a:pt x="35921" y="56769"/>
                </a:cubicBezTo>
                <a:cubicBezTo>
                  <a:pt x="44922" y="54075"/>
                  <a:pt x="56679" y="38154"/>
                  <a:pt x="57230" y="28847"/>
                </a:cubicBezTo>
                <a:cubicBezTo>
                  <a:pt x="57781" y="19540"/>
                  <a:pt x="47886" y="4023"/>
                  <a:pt x="39228" y="925"/>
                </a:cubicBezTo>
                <a:cubicBezTo>
                  <a:pt x="30570" y="-2173"/>
                  <a:pt x="11282" y="2911"/>
                  <a:pt x="5281" y="10259"/>
                </a:cubicBezTo>
                <a:close/>
              </a:path>
            </a:pathLst>
          </a:custGeom>
          <a:noFill/>
          <a:ln cap="flat" cmpd="sng" w="9525">
            <a:solidFill>
              <a:srgbClr val="87725D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Google Shape;117;p16"/>
          <p:cNvSpPr txBox="1"/>
          <p:nvPr/>
        </p:nvSpPr>
        <p:spPr>
          <a:xfrm>
            <a:off x="6144563" y="1508918"/>
            <a:ext cx="13578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7725D"/>
                </a:solidFill>
                <a:latin typeface="Cabin"/>
                <a:ea typeface="Cabin"/>
                <a:cs typeface="Cabin"/>
                <a:sym typeface="Cabin"/>
              </a:rPr>
              <a:t>Upload new barcodes into AS via the spreadsheet</a:t>
            </a:r>
            <a:endParaRPr sz="1200">
              <a:solidFill>
                <a:srgbClr val="87725D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8" name="Google Shape;118;p16"/>
          <p:cNvSpPr/>
          <p:nvPr/>
        </p:nvSpPr>
        <p:spPr>
          <a:xfrm rot="-5400000">
            <a:off x="1997511" y="2578680"/>
            <a:ext cx="541013" cy="1637795"/>
          </a:xfrm>
          <a:custGeom>
            <a:rect b="b" l="l" r="r" t="t"/>
            <a:pathLst>
              <a:path extrusionOk="0" h="119985" w="89313">
                <a:moveTo>
                  <a:pt x="8502" y="10872"/>
                </a:moveTo>
                <a:cubicBezTo>
                  <a:pt x="-3677" y="26308"/>
                  <a:pt x="-2216" y="89261"/>
                  <a:pt x="9341" y="105771"/>
                </a:cubicBezTo>
                <a:cubicBezTo>
                  <a:pt x="20898" y="122281"/>
                  <a:pt x="65665" y="125368"/>
                  <a:pt x="77844" y="109932"/>
                </a:cubicBezTo>
                <a:cubicBezTo>
                  <a:pt x="90023" y="94497"/>
                  <a:pt x="93973" y="29668"/>
                  <a:pt x="82416" y="13158"/>
                </a:cubicBezTo>
                <a:cubicBezTo>
                  <a:pt x="70859" y="-3352"/>
                  <a:pt x="20681" y="-4563"/>
                  <a:pt x="8502" y="108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19" name="Google Shape;119;p16"/>
          <p:cNvSpPr txBox="1"/>
          <p:nvPr/>
        </p:nvSpPr>
        <p:spPr>
          <a:xfrm>
            <a:off x="1498733" y="2995588"/>
            <a:ext cx="15387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4</a:t>
            </a:r>
            <a:r>
              <a:rPr lang="en" sz="3600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.</a:t>
            </a:r>
            <a:endParaRPr sz="3600">
              <a:solidFill>
                <a:schemeClr val="dk1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sp>
        <p:nvSpPr>
          <p:cNvPr id="120" name="Google Shape;120;p16"/>
          <p:cNvSpPr/>
          <p:nvPr/>
        </p:nvSpPr>
        <p:spPr>
          <a:xfrm flipH="1" rot="-10596229">
            <a:off x="3657815" y="3441590"/>
            <a:ext cx="1742144" cy="1297072"/>
          </a:xfrm>
          <a:custGeom>
            <a:rect b="b" l="l" r="r" t="t"/>
            <a:pathLst>
              <a:path extrusionOk="0" h="72795" w="82071">
                <a:moveTo>
                  <a:pt x="34596" y="1"/>
                </a:moveTo>
                <a:cubicBezTo>
                  <a:pt x="10896" y="1"/>
                  <a:pt x="1" y="14348"/>
                  <a:pt x="1" y="34124"/>
                </a:cubicBezTo>
                <a:cubicBezTo>
                  <a:pt x="1" y="55217"/>
                  <a:pt x="17829" y="72795"/>
                  <a:pt x="38880" y="72795"/>
                </a:cubicBezTo>
                <a:cubicBezTo>
                  <a:pt x="59973" y="72795"/>
                  <a:pt x="82071" y="71790"/>
                  <a:pt x="82071" y="50697"/>
                </a:cubicBezTo>
                <a:cubicBezTo>
                  <a:pt x="82071" y="29646"/>
                  <a:pt x="71022" y="2526"/>
                  <a:pt x="39341" y="182"/>
                </a:cubicBezTo>
                <a:cubicBezTo>
                  <a:pt x="37706" y="61"/>
                  <a:pt x="36124" y="1"/>
                  <a:pt x="345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3531642" y="3268850"/>
            <a:ext cx="2067942" cy="1487042"/>
          </a:xfrm>
          <a:custGeom>
            <a:rect b="b" l="l" r="r" t="t"/>
            <a:pathLst>
              <a:path extrusionOk="0" h="57376" w="57252">
                <a:moveTo>
                  <a:pt x="5281" y="10259"/>
                </a:moveTo>
                <a:cubicBezTo>
                  <a:pt x="-720" y="17607"/>
                  <a:pt x="-1884" y="37260"/>
                  <a:pt x="3223" y="45012"/>
                </a:cubicBezTo>
                <a:cubicBezTo>
                  <a:pt x="8330" y="52764"/>
                  <a:pt x="26920" y="59463"/>
                  <a:pt x="35921" y="56769"/>
                </a:cubicBezTo>
                <a:cubicBezTo>
                  <a:pt x="44922" y="54075"/>
                  <a:pt x="56679" y="38154"/>
                  <a:pt x="57230" y="28847"/>
                </a:cubicBezTo>
                <a:cubicBezTo>
                  <a:pt x="57781" y="19540"/>
                  <a:pt x="47886" y="4023"/>
                  <a:pt x="39228" y="925"/>
                </a:cubicBezTo>
                <a:cubicBezTo>
                  <a:pt x="30570" y="-2173"/>
                  <a:pt x="11282" y="2911"/>
                  <a:pt x="5281" y="10259"/>
                </a:cubicBezTo>
                <a:close/>
              </a:path>
            </a:pathLst>
          </a:custGeom>
          <a:noFill/>
          <a:ln cap="flat" cmpd="sng" w="9525">
            <a:solidFill>
              <a:srgbClr val="87725D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Google Shape;122;p16"/>
          <p:cNvSpPr txBox="1"/>
          <p:nvPr/>
        </p:nvSpPr>
        <p:spPr>
          <a:xfrm>
            <a:off x="1555405" y="3752287"/>
            <a:ext cx="13578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7725D"/>
                </a:solidFill>
                <a:latin typeface="Cabin"/>
                <a:ea typeface="Cabin"/>
                <a:cs typeface="Cabin"/>
                <a:sym typeface="Cabin"/>
              </a:rPr>
              <a:t>Review and resolve “mysteries”</a:t>
            </a:r>
            <a:endParaRPr>
              <a:solidFill>
                <a:srgbClr val="87725D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3" name="Google Shape;123;p16"/>
          <p:cNvSpPr/>
          <p:nvPr/>
        </p:nvSpPr>
        <p:spPr>
          <a:xfrm rot="-5400000">
            <a:off x="4255378" y="2578680"/>
            <a:ext cx="541013" cy="1637795"/>
          </a:xfrm>
          <a:custGeom>
            <a:rect b="b" l="l" r="r" t="t"/>
            <a:pathLst>
              <a:path extrusionOk="0" h="119985" w="89313">
                <a:moveTo>
                  <a:pt x="8502" y="10872"/>
                </a:moveTo>
                <a:cubicBezTo>
                  <a:pt x="-3677" y="26308"/>
                  <a:pt x="-2216" y="89261"/>
                  <a:pt x="9341" y="105771"/>
                </a:cubicBezTo>
                <a:cubicBezTo>
                  <a:pt x="20898" y="122281"/>
                  <a:pt x="65665" y="125368"/>
                  <a:pt x="77844" y="109932"/>
                </a:cubicBezTo>
                <a:cubicBezTo>
                  <a:pt x="90023" y="94497"/>
                  <a:pt x="93973" y="29668"/>
                  <a:pt x="82416" y="13158"/>
                </a:cubicBezTo>
                <a:cubicBezTo>
                  <a:pt x="70859" y="-3352"/>
                  <a:pt x="20681" y="-4563"/>
                  <a:pt x="8502" y="1087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4" name="Google Shape;124;p16"/>
          <p:cNvSpPr txBox="1"/>
          <p:nvPr/>
        </p:nvSpPr>
        <p:spPr>
          <a:xfrm>
            <a:off x="3759525" y="2995588"/>
            <a:ext cx="15387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5.</a:t>
            </a:r>
            <a:endParaRPr sz="3600">
              <a:solidFill>
                <a:schemeClr val="dk1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sp>
        <p:nvSpPr>
          <p:cNvPr id="125" name="Google Shape;125;p16"/>
          <p:cNvSpPr/>
          <p:nvPr/>
        </p:nvSpPr>
        <p:spPr>
          <a:xfrm flipH="1" rot="-10596229">
            <a:off x="5915681" y="3441590"/>
            <a:ext cx="1742144" cy="1297072"/>
          </a:xfrm>
          <a:custGeom>
            <a:rect b="b" l="l" r="r" t="t"/>
            <a:pathLst>
              <a:path extrusionOk="0" h="72795" w="82071">
                <a:moveTo>
                  <a:pt x="34596" y="1"/>
                </a:moveTo>
                <a:cubicBezTo>
                  <a:pt x="10896" y="1"/>
                  <a:pt x="1" y="14348"/>
                  <a:pt x="1" y="34124"/>
                </a:cubicBezTo>
                <a:cubicBezTo>
                  <a:pt x="1" y="55217"/>
                  <a:pt x="17829" y="72795"/>
                  <a:pt x="38880" y="72795"/>
                </a:cubicBezTo>
                <a:cubicBezTo>
                  <a:pt x="59973" y="72795"/>
                  <a:pt x="82071" y="71790"/>
                  <a:pt x="82071" y="50697"/>
                </a:cubicBezTo>
                <a:cubicBezTo>
                  <a:pt x="82071" y="29646"/>
                  <a:pt x="71022" y="2526"/>
                  <a:pt x="39341" y="182"/>
                </a:cubicBezTo>
                <a:cubicBezTo>
                  <a:pt x="37706" y="61"/>
                  <a:pt x="36124" y="1"/>
                  <a:pt x="345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6"/>
          <p:cNvSpPr/>
          <p:nvPr/>
        </p:nvSpPr>
        <p:spPr>
          <a:xfrm>
            <a:off x="5789508" y="3268850"/>
            <a:ext cx="2067942" cy="1487042"/>
          </a:xfrm>
          <a:custGeom>
            <a:rect b="b" l="l" r="r" t="t"/>
            <a:pathLst>
              <a:path extrusionOk="0" h="57376" w="57252">
                <a:moveTo>
                  <a:pt x="5281" y="10259"/>
                </a:moveTo>
                <a:cubicBezTo>
                  <a:pt x="-720" y="17607"/>
                  <a:pt x="-1884" y="37260"/>
                  <a:pt x="3223" y="45012"/>
                </a:cubicBezTo>
                <a:cubicBezTo>
                  <a:pt x="8330" y="52764"/>
                  <a:pt x="26920" y="59463"/>
                  <a:pt x="35921" y="56769"/>
                </a:cubicBezTo>
                <a:cubicBezTo>
                  <a:pt x="44922" y="54075"/>
                  <a:pt x="56679" y="38154"/>
                  <a:pt x="57230" y="28847"/>
                </a:cubicBezTo>
                <a:cubicBezTo>
                  <a:pt x="57781" y="19540"/>
                  <a:pt x="47886" y="4023"/>
                  <a:pt x="39228" y="925"/>
                </a:cubicBezTo>
                <a:cubicBezTo>
                  <a:pt x="30570" y="-2173"/>
                  <a:pt x="11282" y="2911"/>
                  <a:pt x="5281" y="10259"/>
                </a:cubicBezTo>
                <a:close/>
              </a:path>
            </a:pathLst>
          </a:custGeom>
          <a:noFill/>
          <a:ln cap="flat" cmpd="sng" w="9525">
            <a:solidFill>
              <a:srgbClr val="87725D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Google Shape;127;p16"/>
          <p:cNvSpPr txBox="1"/>
          <p:nvPr/>
        </p:nvSpPr>
        <p:spPr>
          <a:xfrm>
            <a:off x="6144575" y="3753822"/>
            <a:ext cx="13578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7725D"/>
                </a:solidFill>
                <a:latin typeface="Cabin"/>
                <a:ea typeface="Cabin"/>
                <a:cs typeface="Cabin"/>
                <a:sym typeface="Cabin"/>
              </a:rPr>
              <a:t>General cleanup on locations and container profiles</a:t>
            </a:r>
            <a:endParaRPr sz="1200">
              <a:solidFill>
                <a:srgbClr val="87725D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8" name="Google Shape;128;p16"/>
          <p:cNvSpPr/>
          <p:nvPr/>
        </p:nvSpPr>
        <p:spPr>
          <a:xfrm rot="-5400000">
            <a:off x="6513244" y="2578680"/>
            <a:ext cx="541013" cy="1637795"/>
          </a:xfrm>
          <a:custGeom>
            <a:rect b="b" l="l" r="r" t="t"/>
            <a:pathLst>
              <a:path extrusionOk="0" h="119985" w="89313">
                <a:moveTo>
                  <a:pt x="8502" y="10872"/>
                </a:moveTo>
                <a:cubicBezTo>
                  <a:pt x="-3677" y="26308"/>
                  <a:pt x="-2216" y="89261"/>
                  <a:pt x="9341" y="105771"/>
                </a:cubicBezTo>
                <a:cubicBezTo>
                  <a:pt x="20898" y="122281"/>
                  <a:pt x="65665" y="125368"/>
                  <a:pt x="77844" y="109932"/>
                </a:cubicBezTo>
                <a:cubicBezTo>
                  <a:pt x="90023" y="94497"/>
                  <a:pt x="93973" y="29668"/>
                  <a:pt x="82416" y="13158"/>
                </a:cubicBezTo>
                <a:cubicBezTo>
                  <a:pt x="70859" y="-3352"/>
                  <a:pt x="20681" y="-4563"/>
                  <a:pt x="8502" y="108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29" name="Google Shape;129;p16"/>
          <p:cNvSpPr txBox="1"/>
          <p:nvPr/>
        </p:nvSpPr>
        <p:spPr>
          <a:xfrm>
            <a:off x="6044292" y="2995600"/>
            <a:ext cx="15387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6.</a:t>
            </a:r>
            <a:endParaRPr sz="3600">
              <a:solidFill>
                <a:schemeClr val="dk1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3913262" y="3753833"/>
            <a:ext cx="13047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7725D"/>
                </a:solidFill>
                <a:latin typeface="Cabin"/>
                <a:ea typeface="Cabin"/>
                <a:cs typeface="Cabin"/>
                <a:sym typeface="Cabin"/>
              </a:rPr>
              <a:t>Add container profiles to all objects barcoded </a:t>
            </a:r>
            <a:endParaRPr sz="1200">
              <a:solidFill>
                <a:srgbClr val="87725D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Barcode Scanning</a:t>
            </a:r>
            <a:endParaRPr sz="3100"/>
          </a:p>
        </p:txBody>
      </p:sp>
      <p:sp>
        <p:nvSpPr>
          <p:cNvPr id="136" name="Google Shape;136;p17"/>
          <p:cNvSpPr txBox="1"/>
          <p:nvPr>
            <p:ph idx="1" type="body"/>
          </p:nvPr>
        </p:nvSpPr>
        <p:spPr>
          <a:xfrm>
            <a:off x="720000" y="1152475"/>
            <a:ext cx="4071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Attach barcodes with unique identifiers to every container in our two main storage facilities</a:t>
            </a:r>
            <a:endParaRPr sz="2200"/>
          </a:p>
          <a:p>
            <a:pPr indent="-368300" lvl="1" marL="914400" rtl="0" algn="l"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Integrate these barcodes into ArchivesSpace and the Libraries’ request management system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345976" y="1607711"/>
            <a:ext cx="3341225" cy="250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>
            <p:ph type="title"/>
          </p:nvPr>
        </p:nvSpPr>
        <p:spPr>
          <a:xfrm>
            <a:off x="360000" y="479675"/>
            <a:ext cx="842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Spreadsheet for Barcode Integration</a:t>
            </a:r>
            <a:endParaRPr/>
          </a:p>
        </p:txBody>
      </p:sp>
      <p:pic>
        <p:nvPicPr>
          <p:cNvPr id="143" name="Google Shape;1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527" y="1260400"/>
            <a:ext cx="8032957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Barcodes in ArchivesSpace</a:t>
            </a:r>
            <a:endParaRPr/>
          </a:p>
        </p:txBody>
      </p:sp>
      <p:pic>
        <p:nvPicPr>
          <p:cNvPr id="149" name="Google Shape;1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238" y="1283887"/>
            <a:ext cx="7429524" cy="35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Barcodes in Retrieval Management System</a:t>
            </a:r>
            <a:endParaRPr/>
          </a:p>
        </p:txBody>
      </p:sp>
      <p:sp>
        <p:nvSpPr>
          <p:cNvPr id="155" name="Google Shape;155;p20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1152475"/>
            <a:ext cx="7704003" cy="379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Shelf Read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1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Conduct a shelf read to resolve any missing or mislabelled containers in both storage facilities</a:t>
            </a:r>
            <a:endParaRPr sz="2100"/>
          </a:p>
          <a:p>
            <a:pPr indent="-361950" lvl="1" marL="914400" rtl="0" algn="l">
              <a:spcBef>
                <a:spcPts val="1000"/>
              </a:spcBef>
              <a:spcAft>
                <a:spcPts val="1000"/>
              </a:spcAft>
              <a:buSzPts val="2100"/>
              <a:buChar char="○"/>
            </a:pPr>
            <a:r>
              <a:rPr lang="en" sz="2100"/>
              <a:t>Required in some cases extensive searching and guess work</a:t>
            </a:r>
            <a:endParaRPr b="1" sz="2100"/>
          </a:p>
        </p:txBody>
      </p:sp>
      <p:pic>
        <p:nvPicPr>
          <p:cNvPr id="163" name="Google Shape;16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63105">
            <a:off x="5164100" y="2817074"/>
            <a:ext cx="2203672" cy="18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ook Club Slides for College Infographics by Slidesgo">
  <a:themeElements>
    <a:clrScheme name="Simple Light">
      <a:dk1>
        <a:srgbClr val="FFFFFF"/>
      </a:dk1>
      <a:lt1>
        <a:srgbClr val="F8F1E5"/>
      </a:lt1>
      <a:dk2>
        <a:srgbClr val="C4F6FA"/>
      </a:dk2>
      <a:lt2>
        <a:srgbClr val="F7BCAF"/>
      </a:lt2>
      <a:accent1>
        <a:srgbClr val="8F8688"/>
      </a:accent1>
      <a:accent2>
        <a:srgbClr val="F8D6C0"/>
      </a:accent2>
      <a:accent3>
        <a:srgbClr val="87725D"/>
      </a:accent3>
      <a:accent4>
        <a:srgbClr val="FFFFFF"/>
      </a:accent4>
      <a:accent5>
        <a:srgbClr val="FFFFFF"/>
      </a:accent5>
      <a:accent6>
        <a:srgbClr val="FFFFFF"/>
      </a:accent6>
      <a:hlink>
        <a:srgbClr val="87725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