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2qxgYtkGi21FeEXbIcekQowVaxZvRWmCRiZvvlGE58U/edit#gid=1527709562" TargetMode="External"/><Relationship Id="rId2" Type="http://schemas.openxmlformats.org/officeDocument/2006/relationships/hyperlink" Target="https://archivesspace.atlassian.net/wiki/spaces/A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ws2126@columbia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sspace.atlassian.net/wiki/spaces/AC/pages/2889777217/2021-2022+Metadata+Sub-team+Work+Plan" TargetMode="External"/><Relationship Id="rId2" Type="http://schemas.openxmlformats.org/officeDocument/2006/relationships/hyperlink" Target="https://archivesspace.atlassian.net/jira/software/c/projects/ANW/issu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cs.google.com/spreadsheets/d/12qxgYtkGi21FeEXbIcekQowVaxZvRWmCRiZvvlGE58U/edit#gid=152770956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sspace.atlassian.net/jira/software/c/projects/ANW/boards/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Metadata Standards </a:t>
            </a:r>
            <a:r>
              <a:rPr lang="en-US" dirty="0" smtClean="0"/>
              <a:t>Year-in-Review</a:t>
            </a:r>
            <a:br>
              <a:rPr lang="en-US" dirty="0" smtClean="0"/>
            </a:br>
            <a:r>
              <a:rPr lang="en-US" dirty="0" smtClean="0"/>
              <a:t>2021-2022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Kevin </a:t>
            </a:r>
            <a:r>
              <a:rPr lang="en-US" dirty="0" err="1" smtClean="0"/>
              <a:t>SchlottmanN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Columbia University RBML</a:t>
            </a:r>
          </a:p>
          <a:p>
            <a:pPr algn="ctr"/>
            <a:r>
              <a:rPr lang="en-US" dirty="0" err="1" smtClean="0"/>
              <a:t>ArchivesSpace</a:t>
            </a:r>
            <a:r>
              <a:rPr lang="en-US" dirty="0" smtClean="0"/>
              <a:t> Member Forum – August 24,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800" u="sng" dirty="0" smtClean="0"/>
              <a:t>Advisory Councils Wiki space (for public documentation)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archivesspace.atlassian.net/wiki/spaces/AC</a:t>
            </a:r>
            <a:endParaRPr lang="en-US" sz="2800" dirty="0"/>
          </a:p>
          <a:p>
            <a:pPr marL="0" indent="0">
              <a:buNone/>
            </a:pPr>
            <a:endParaRPr lang="en-US" sz="2800" u="sng" dirty="0" smtClean="0"/>
          </a:p>
          <a:p>
            <a:pPr marL="0" indent="0">
              <a:buNone/>
            </a:pPr>
            <a:r>
              <a:rPr lang="en-US" sz="2800" u="sng" dirty="0" smtClean="0"/>
              <a:t>AS Importer/Exporter Mappings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docs.google.com/spreadsheets/d/12qxgYtkGi21FeEXbIcekQowVaxZvRWmCRiZvvlGE58U/edit#gid=1527709562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/>
              <a:t>–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hlinkClick r:id="rId4"/>
              </a:rPr>
              <a:t>kws2126@columbia.edu</a:t>
            </a:r>
            <a:r>
              <a:rPr lang="en-US" sz="2800" dirty="0" smtClean="0"/>
              <a:t> / @</a:t>
            </a:r>
            <a:r>
              <a:rPr lang="en-US" sz="2800" dirty="0" err="1" smtClean="0"/>
              <a:t>archivistkevin</a:t>
            </a:r>
            <a:endParaRPr lang="en-US" sz="28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7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Land 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acknowledge </a:t>
            </a:r>
            <a:r>
              <a:rPr lang="en-US" dirty="0"/>
              <a:t>the sacred land where we gather today. This land, home to </a:t>
            </a:r>
            <a:r>
              <a:rPr lang="en-US" dirty="0" smtClean="0"/>
              <a:t>the </a:t>
            </a:r>
            <a:r>
              <a:rPr lang="en-US" dirty="0" err="1" smtClean="0"/>
              <a:t>Massachusett</a:t>
            </a:r>
            <a:r>
              <a:rPr lang="en-US" dirty="0" smtClean="0"/>
              <a:t> people, </a:t>
            </a:r>
            <a:r>
              <a:rPr lang="en-US" dirty="0"/>
              <a:t>is the place of the Blue Hills.</a:t>
            </a:r>
            <a:endParaRPr lang="en-US" sz="2800" dirty="0"/>
          </a:p>
          <a:p>
            <a:r>
              <a:rPr lang="en-US" dirty="0" smtClean="0"/>
              <a:t>We </a:t>
            </a:r>
            <a:r>
              <a:rPr lang="en-US" dirty="0"/>
              <a:t>also wish to be good neighbors to all Nations and peoples here in the </a:t>
            </a:r>
            <a:r>
              <a:rPr lang="en-US" dirty="0" err="1"/>
              <a:t>Dawnland</a:t>
            </a:r>
            <a:r>
              <a:rPr lang="en-US" dirty="0"/>
              <a:t> region, otherwise known as New England, including </a:t>
            </a:r>
            <a:r>
              <a:rPr lang="en-US" dirty="0" smtClean="0"/>
              <a:t>the Abenaki</a:t>
            </a:r>
            <a:r>
              <a:rPr lang="en-US" dirty="0"/>
              <a:t>, Micmac, Maliseet, Narragansett, Nipmuc, Passamaquoddy, Pawtucket, </a:t>
            </a:r>
            <a:r>
              <a:rPr lang="en-US" dirty="0" err="1"/>
              <a:t>Pennacook</a:t>
            </a:r>
            <a:r>
              <a:rPr lang="en-US" dirty="0"/>
              <a:t>, Penobscot, Pequot, Wampanoag, and those we have omitted either due to colonial erasure or our own ignorance.</a:t>
            </a:r>
            <a:endParaRPr lang="en-US" sz="2800" dirty="0"/>
          </a:p>
          <a:p>
            <a:r>
              <a:rPr lang="en-US" dirty="0" smtClean="0"/>
              <a:t>The </a:t>
            </a:r>
            <a:r>
              <a:rPr lang="en-US" dirty="0"/>
              <a:t>North American Indian Center of Boston has served the </a:t>
            </a:r>
            <a:r>
              <a:rPr lang="en-US" dirty="0" smtClean="0"/>
              <a:t>indigenous </a:t>
            </a:r>
            <a:r>
              <a:rPr lang="en-US" dirty="0"/>
              <a:t>community since 1969. Among other activities, the NAICB organizes performances, exhibits, lectures, and school supply and toy drives. While we are in Boston, I encourage you to take a moment and learn about the NAICB and the ongoing struggle for </a:t>
            </a:r>
            <a:r>
              <a:rPr lang="en-US" dirty="0" smtClean="0"/>
              <a:t>indigenous </a:t>
            </a:r>
            <a:r>
              <a:rPr lang="en-US" dirty="0"/>
              <a:t>rights here, </a:t>
            </a:r>
            <a:r>
              <a:rPr lang="en-US" dirty="0" smtClean="0"/>
              <a:t>as well as in </a:t>
            </a:r>
            <a:r>
              <a:rPr lang="en-US" dirty="0"/>
              <a:t>your own community.</a:t>
            </a:r>
            <a:endParaRPr lang="en-US" sz="2800" dirty="0"/>
          </a:p>
          <a:p>
            <a:r>
              <a:rPr lang="en-US" i="1" dirty="0" smtClean="0"/>
              <a:t>Adapted from the SAA Boston land acknowledgment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60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</a:t>
            </a:r>
            <a:r>
              <a:rPr lang="en-US" dirty="0"/>
              <a:t>Metadata Standards subgroup of the </a:t>
            </a:r>
            <a:r>
              <a:rPr lang="en-US" dirty="0" err="1"/>
              <a:t>ArchivesSpace</a:t>
            </a:r>
            <a:r>
              <a:rPr lang="en-US" dirty="0"/>
              <a:t> </a:t>
            </a:r>
            <a:r>
              <a:rPr lang="en-US" dirty="0" smtClean="0"/>
              <a:t>TAC?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Metadata Standards subgroup of the </a:t>
            </a:r>
            <a:r>
              <a:rPr lang="en-US" sz="2800" dirty="0" err="1"/>
              <a:t>ArchivesSpace</a:t>
            </a:r>
            <a:r>
              <a:rPr lang="en-US" sz="2800" dirty="0"/>
              <a:t> Technical Advisory Committee (TAC) "supports the </a:t>
            </a:r>
            <a:r>
              <a:rPr lang="en-US" sz="2800" dirty="0" err="1"/>
              <a:t>ArchivesSpace</a:t>
            </a:r>
            <a:r>
              <a:rPr lang="en-US" sz="2800" dirty="0"/>
              <a:t> community by taking a transparent and proactive approach to documenting the metadata standards used by the </a:t>
            </a:r>
            <a:r>
              <a:rPr lang="en-US" sz="2800" dirty="0" err="1"/>
              <a:t>ArchivesSpace</a:t>
            </a:r>
            <a:r>
              <a:rPr lang="en-US" sz="2800" dirty="0"/>
              <a:t> application and monitoring the standards landscape."</a:t>
            </a:r>
          </a:p>
        </p:txBody>
      </p:sp>
    </p:spTree>
    <p:extLst>
      <p:ext uri="{BB962C8B-B14F-4D97-AF65-F5344CB8AC3E}">
        <p14:creationId xmlns:p14="http://schemas.microsoft.com/office/powerpoint/2010/main" val="20951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is Metadata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70861" y="2061275"/>
            <a:ext cx="97561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Valerie </a:t>
            </a:r>
            <a:r>
              <a:rPr lang="en-US" sz="2400" dirty="0" err="1" smtClean="0"/>
              <a:t>Addonizio</a:t>
            </a:r>
            <a:r>
              <a:rPr lang="en-US" sz="2400" dirty="0" smtClean="0"/>
              <a:t> </a:t>
            </a:r>
            <a:r>
              <a:rPr lang="en-US" sz="2400" dirty="0"/>
              <a:t>(Atlas Systems) </a:t>
            </a:r>
            <a:r>
              <a:rPr lang="en-US" sz="2400" i="1" dirty="0"/>
              <a:t>Lead, 2021-2022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Kate Bowers (Harvard University) </a:t>
            </a:r>
            <a:r>
              <a:rPr lang="en-US" sz="2400" i="1" dirty="0"/>
              <a:t>2022-2023 term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Kevin Clair (Penn State University) </a:t>
            </a:r>
            <a:r>
              <a:rPr lang="en-US" sz="2400" i="1" dirty="0"/>
              <a:t>2022-2023 term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Jared Campbell (University of </a:t>
            </a:r>
            <a:r>
              <a:rPr lang="en-US" sz="2400" dirty="0" smtClean="0"/>
              <a:t>California-Davis</a:t>
            </a:r>
            <a:r>
              <a:rPr lang="en-US" sz="2400" dirty="0"/>
              <a:t>) </a:t>
            </a:r>
            <a:r>
              <a:rPr lang="en-US" sz="2400" i="1" dirty="0"/>
              <a:t>2021-2022 term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Regine</a:t>
            </a:r>
            <a:r>
              <a:rPr lang="en-US" sz="2400" dirty="0"/>
              <a:t> </a:t>
            </a:r>
            <a:r>
              <a:rPr lang="en-US" sz="2400" dirty="0" err="1"/>
              <a:t>Heberlein</a:t>
            </a:r>
            <a:r>
              <a:rPr lang="en-US" sz="2400" dirty="0"/>
              <a:t> (Princeton University) </a:t>
            </a:r>
            <a:r>
              <a:rPr lang="en-US" sz="2400" i="1" dirty="0"/>
              <a:t>Lead, 2022-2023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Elizabeth </a:t>
            </a:r>
            <a:r>
              <a:rPr lang="en-US" sz="2400" dirty="0" err="1"/>
              <a:t>Roke</a:t>
            </a:r>
            <a:r>
              <a:rPr lang="en-US" sz="2400" dirty="0"/>
              <a:t> (Emory University)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Kevin Schlottmann (Columbia University, Rare Book and Manuscript Library)</a:t>
            </a:r>
          </a:p>
        </p:txBody>
      </p:sp>
    </p:spTree>
    <p:extLst>
      <p:ext uri="{BB962C8B-B14F-4D97-AF65-F5344CB8AC3E}">
        <p14:creationId xmlns:p14="http://schemas.microsoft.com/office/powerpoint/2010/main" val="7597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Metadata </a:t>
            </a:r>
            <a:r>
              <a:rPr lang="en-US" dirty="0"/>
              <a:t>Standards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Ongoing </a:t>
            </a:r>
            <a:r>
              <a:rPr lang="en-US" sz="2800" dirty="0">
                <a:hlinkClick r:id="rId2" tooltip="https://archivesspace.atlassian.net/jira/software/c/projects/ANW/issues"/>
              </a:rPr>
              <a:t>ticket review</a:t>
            </a:r>
            <a:r>
              <a:rPr lang="en-US" sz="2800" dirty="0"/>
              <a:t> and communication with </a:t>
            </a:r>
            <a:r>
              <a:rPr lang="en-US" sz="2800" dirty="0" err="1"/>
              <a:t>devs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Ongoing </a:t>
            </a:r>
            <a:r>
              <a:rPr lang="en-US" sz="2800" dirty="0"/>
              <a:t>review of import/export mappings and the evolving landscape of pertinent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Support </a:t>
            </a:r>
            <a:r>
              <a:rPr lang="en-US" sz="2800" dirty="0"/>
              <a:t>user communities by responding to tickets and/or soliciting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Special projects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All reflected in a </a:t>
            </a:r>
            <a:r>
              <a:rPr lang="en-US" sz="2800" dirty="0" smtClean="0">
                <a:hlinkClick r:id="rId3"/>
              </a:rPr>
              <a:t>work plan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16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Metadata </a:t>
            </a:r>
            <a:r>
              <a:rPr lang="en-US" dirty="0"/>
              <a:t>Standards </a:t>
            </a:r>
            <a:r>
              <a:rPr lang="en-US" dirty="0" smtClean="0"/>
              <a:t>do in 2021-2022?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Completed an update to the </a:t>
            </a:r>
            <a:r>
              <a:rPr lang="en-US" sz="2800" dirty="0" smtClean="0"/>
              <a:t>spreadsheet that documents the AS MARC importer, </a:t>
            </a:r>
            <a:r>
              <a:rPr lang="en-US" sz="2800" dirty="0"/>
              <a:t>with significant improvements</a:t>
            </a:r>
            <a:r>
              <a:rPr lang="en-US" sz="28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Mapped MARC elements to DACS elements and prioritized DACS mappings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Documented missing behaviors and created </a:t>
            </a:r>
            <a:r>
              <a:rPr lang="en-US" sz="2800" dirty="0" smtClean="0"/>
              <a:t>10 tickets </a:t>
            </a:r>
            <a:r>
              <a:rPr lang="en-US" sz="2800" dirty="0"/>
              <a:t>for </a:t>
            </a:r>
            <a:r>
              <a:rPr lang="en-US" sz="2800" dirty="0" smtClean="0"/>
              <a:t>same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Identified behaviors that can be removed and simplified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04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Metadata </a:t>
            </a:r>
            <a:r>
              <a:rPr lang="en-US" dirty="0"/>
              <a:t>Standards </a:t>
            </a:r>
            <a:r>
              <a:rPr lang="en-US" dirty="0" smtClean="0"/>
              <a:t>do in 2021-2022?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Link</a:t>
            </a:r>
            <a:r>
              <a:rPr lang="en-US" sz="2800" dirty="0" smtClean="0"/>
              <a:t> to spreadsheet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043112"/>
            <a:ext cx="9791700" cy="2771775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5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69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Metadata </a:t>
            </a:r>
            <a:r>
              <a:rPr lang="en-US" dirty="0"/>
              <a:t>Standards </a:t>
            </a:r>
            <a:r>
              <a:rPr lang="en-US" dirty="0" smtClean="0"/>
              <a:t>do in 2022-2023?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3500" dirty="0" smtClean="0"/>
              <a:t>Start the EAD import mappings review</a:t>
            </a:r>
            <a:endParaRPr lang="en-US" sz="3500" dirty="0"/>
          </a:p>
          <a:p>
            <a:pPr>
              <a:buFont typeface="Arial" panose="020B0604020202020204" pitchFamily="34" charset="0"/>
              <a:buChar char="•"/>
            </a:pPr>
            <a:endParaRPr lang="en-US" sz="3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500" dirty="0" smtClean="0"/>
              <a:t> Discuss “Tiers </a:t>
            </a:r>
            <a:r>
              <a:rPr lang="en-US" sz="3500" dirty="0"/>
              <a:t>of </a:t>
            </a:r>
            <a:r>
              <a:rPr lang="en-US" sz="3500" dirty="0" smtClean="0"/>
              <a:t>Support” as a principle for guiding our work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500" dirty="0" smtClean="0"/>
              <a:t> Help </a:t>
            </a:r>
            <a:r>
              <a:rPr lang="en-US" sz="3500" dirty="0"/>
              <a:t>form a TAC task force to document the </a:t>
            </a:r>
            <a:r>
              <a:rPr lang="en-US" sz="3500" dirty="0" err="1"/>
              <a:t>ArchivesSpace</a:t>
            </a:r>
            <a:r>
              <a:rPr lang="en-US" sz="3500" dirty="0"/>
              <a:t> data </a:t>
            </a:r>
            <a:r>
              <a:rPr lang="en-US" sz="3500" dirty="0" smtClean="0"/>
              <a:t>model</a:t>
            </a:r>
            <a:endParaRPr lang="en-US" sz="3500" dirty="0"/>
          </a:p>
          <a:p>
            <a:pPr>
              <a:buFont typeface="Arial" panose="020B0604020202020204" pitchFamily="34" charset="0"/>
              <a:buChar char="•"/>
            </a:pPr>
            <a:endParaRPr lang="en-US" sz="35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500" dirty="0" smtClean="0"/>
              <a:t> Examine recent standards </a:t>
            </a:r>
            <a:r>
              <a:rPr lang="en-US" sz="3500" dirty="0"/>
              <a:t>changes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 engage with Metadata </a:t>
            </a:r>
            <a:r>
              <a:rPr lang="en-US" dirty="0"/>
              <a:t>Standards </a:t>
            </a:r>
            <a:r>
              <a:rPr lang="en-US" dirty="0" smtClean="0"/>
              <a:t>in 2022-2023?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Write or comment on </a:t>
            </a:r>
            <a:r>
              <a:rPr lang="en-US" sz="2800" dirty="0" smtClean="0">
                <a:hlinkClick r:id="rId2"/>
              </a:rPr>
              <a:t>Jira tickets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Provide </a:t>
            </a:r>
            <a:r>
              <a:rPr lang="en-US" sz="2800" dirty="0"/>
              <a:t>feedback on our </a:t>
            </a:r>
            <a:r>
              <a:rPr lang="en-US" sz="2800" dirty="0" smtClean="0"/>
              <a:t>mappings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Tell us about standards </a:t>
            </a:r>
            <a:r>
              <a:rPr lang="en-US" sz="2800" dirty="0"/>
              <a:t>the application needs to support (and why</a:t>
            </a:r>
            <a:r>
              <a:rPr lang="en-US" sz="2800" dirty="0" smtClean="0"/>
              <a:t>!)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Consider serving on </a:t>
            </a:r>
            <a:r>
              <a:rPr lang="en-US" sz="2800" dirty="0" smtClean="0"/>
              <a:t>TAC (or UAC)</a:t>
            </a:r>
            <a:endParaRPr lang="en-US" sz="28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093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</TotalTime>
  <Words>535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Metadata Standards Year-in-Review 2021-2022</vt:lpstr>
      <vt:lpstr>Land Acknowledgment</vt:lpstr>
      <vt:lpstr>What is the Metadata Standards subgroup of the ArchivesSpace TAC?</vt:lpstr>
      <vt:lpstr>Who is Metadata Standards?</vt:lpstr>
      <vt:lpstr>What does Metadata Standards do?</vt:lpstr>
      <vt:lpstr>What did Metadata Standards do in 2021-2022?</vt:lpstr>
      <vt:lpstr>What did Metadata Standards do in 2021-2022?</vt:lpstr>
      <vt:lpstr>What will Metadata Standards do in 2022-2023?</vt:lpstr>
      <vt:lpstr>How can you engage with Metadata Standards in 2022-2023?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Standards Year-in-Review 2021-2022</dc:title>
  <dc:creator>kevin</dc:creator>
  <cp:lastModifiedBy>kevin</cp:lastModifiedBy>
  <cp:revision>27</cp:revision>
  <dcterms:created xsi:type="dcterms:W3CDTF">2022-08-21T19:56:38Z</dcterms:created>
  <dcterms:modified xsi:type="dcterms:W3CDTF">2022-08-24T12:32:00Z</dcterms:modified>
</cp:coreProperties>
</file>