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notesMasterIdLst>
    <p:notesMasterId r:id="rId16"/>
  </p:notesMasterIdLst>
  <p:sldIdLst>
    <p:sldId id="262" r:id="rId2"/>
    <p:sldId id="257" r:id="rId3"/>
    <p:sldId id="263" r:id="rId4"/>
    <p:sldId id="258" r:id="rId5"/>
    <p:sldId id="259" r:id="rId6"/>
    <p:sldId id="260" r:id="rId7"/>
    <p:sldId id="265" r:id="rId8"/>
    <p:sldId id="266" r:id="rId9"/>
    <p:sldId id="264" r:id="rId10"/>
    <p:sldId id="267" r:id="rId11"/>
    <p:sldId id="268" r:id="rId12"/>
    <p:sldId id="269" r:id="rId13"/>
    <p:sldId id="27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35D33F-D110-4212-9B8E-92832EA4047F}" v="9149" dt="2023-07-17T17:17:27.7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4" autoAdjust="0"/>
    <p:restoredTop sz="86370" autoAdjust="0"/>
  </p:normalViewPr>
  <p:slideViewPr>
    <p:cSldViewPr snapToGrid="0">
      <p:cViewPr varScale="1">
        <p:scale>
          <a:sx n="50" d="100"/>
          <a:sy n="50" d="100"/>
        </p:scale>
        <p:origin x="32" y="20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Allen" userId="d3b9841b-8c2b-4bd5-9ee4-c6c59d6be793" providerId="ADAL" clId="{6035D33F-D110-4212-9B8E-92832EA4047F}"/>
    <pc:docChg chg="addSld delSld modSld sldOrd">
      <pc:chgData name="Emily Allen" userId="d3b9841b-8c2b-4bd5-9ee4-c6c59d6be793" providerId="ADAL" clId="{6035D33F-D110-4212-9B8E-92832EA4047F}" dt="2023-07-17T17:26:58.077" v="2606" actId="962"/>
      <pc:docMkLst>
        <pc:docMk/>
      </pc:docMkLst>
      <pc:sldChg chg="modSp">
        <pc:chgData name="Emily Allen" userId="d3b9841b-8c2b-4bd5-9ee4-c6c59d6be793" providerId="ADAL" clId="{6035D33F-D110-4212-9B8E-92832EA4047F}" dt="2023-07-14T20:02:52.447" v="655" actId="20577"/>
        <pc:sldMkLst>
          <pc:docMk/>
          <pc:sldMk cId="3337394009" sldId="257"/>
        </pc:sldMkLst>
        <pc:spChg chg="mod">
          <ac:chgData name="Emily Allen" userId="d3b9841b-8c2b-4bd5-9ee4-c6c59d6be793" providerId="ADAL" clId="{6035D33F-D110-4212-9B8E-92832EA4047F}" dt="2023-07-14T20:02:52.447" v="655" actId="20577"/>
          <ac:spMkLst>
            <pc:docMk/>
            <pc:sldMk cId="3337394009" sldId="257"/>
            <ac:spMk id="3" creationId="{29CA4C06-6EFA-694D-99F4-C849F6483526}"/>
          </ac:spMkLst>
        </pc:spChg>
      </pc:sldChg>
      <pc:sldChg chg="modSp mod">
        <pc:chgData name="Emily Allen" userId="d3b9841b-8c2b-4bd5-9ee4-c6c59d6be793" providerId="ADAL" clId="{6035D33F-D110-4212-9B8E-92832EA4047F}" dt="2023-07-17T11:27:07.397" v="660" actId="20577"/>
        <pc:sldMkLst>
          <pc:docMk/>
          <pc:sldMk cId="100353276" sldId="258"/>
        </pc:sldMkLst>
        <pc:spChg chg="mod">
          <ac:chgData name="Emily Allen" userId="d3b9841b-8c2b-4bd5-9ee4-c6c59d6be793" providerId="ADAL" clId="{6035D33F-D110-4212-9B8E-92832EA4047F}" dt="2023-07-14T19:39:55.771" v="72" actId="255"/>
          <ac:spMkLst>
            <pc:docMk/>
            <pc:sldMk cId="100353276" sldId="258"/>
            <ac:spMk id="2" creationId="{61752BDE-D273-DAE8-DC1E-F5F3B66BF7C3}"/>
          </ac:spMkLst>
        </pc:spChg>
        <pc:spChg chg="mod">
          <ac:chgData name="Emily Allen" userId="d3b9841b-8c2b-4bd5-9ee4-c6c59d6be793" providerId="ADAL" clId="{6035D33F-D110-4212-9B8E-92832EA4047F}" dt="2023-07-17T11:27:07.397" v="660" actId="20577"/>
          <ac:spMkLst>
            <pc:docMk/>
            <pc:sldMk cId="100353276" sldId="258"/>
            <ac:spMk id="3" creationId="{B8E1D976-0D38-8DAA-BDC8-E21FBE115D50}"/>
          </ac:spMkLst>
        </pc:spChg>
      </pc:sldChg>
      <pc:sldChg chg="modSp">
        <pc:chgData name="Emily Allen" userId="d3b9841b-8c2b-4bd5-9ee4-c6c59d6be793" providerId="ADAL" clId="{6035D33F-D110-4212-9B8E-92832EA4047F}" dt="2023-07-14T19:55:45.093" v="610" actId="20577"/>
        <pc:sldMkLst>
          <pc:docMk/>
          <pc:sldMk cId="3546669834" sldId="259"/>
        </pc:sldMkLst>
        <pc:spChg chg="mod">
          <ac:chgData name="Emily Allen" userId="d3b9841b-8c2b-4bd5-9ee4-c6c59d6be793" providerId="ADAL" clId="{6035D33F-D110-4212-9B8E-92832EA4047F}" dt="2023-07-14T19:55:45.093" v="610" actId="20577"/>
          <ac:spMkLst>
            <pc:docMk/>
            <pc:sldMk cId="3546669834" sldId="259"/>
            <ac:spMk id="2" creationId="{4926B68C-D97B-D13B-7307-BE3F8EBA14CC}"/>
          </ac:spMkLst>
        </pc:spChg>
        <pc:spChg chg="mod">
          <ac:chgData name="Emily Allen" userId="d3b9841b-8c2b-4bd5-9ee4-c6c59d6be793" providerId="ADAL" clId="{6035D33F-D110-4212-9B8E-92832EA4047F}" dt="2023-07-14T19:54:30.024" v="482" actId="20578"/>
          <ac:spMkLst>
            <pc:docMk/>
            <pc:sldMk cId="3546669834" sldId="259"/>
            <ac:spMk id="3" creationId="{5380F3A9-CBE0-9185-4076-2966D33FD850}"/>
          </ac:spMkLst>
        </pc:spChg>
      </pc:sldChg>
      <pc:sldChg chg="modSp">
        <pc:chgData name="Emily Allen" userId="d3b9841b-8c2b-4bd5-9ee4-c6c59d6be793" providerId="ADAL" clId="{6035D33F-D110-4212-9B8E-92832EA4047F}" dt="2023-07-14T19:55:39.927" v="609" actId="20577"/>
        <pc:sldMkLst>
          <pc:docMk/>
          <pc:sldMk cId="4007175451" sldId="260"/>
        </pc:sldMkLst>
        <pc:spChg chg="mod">
          <ac:chgData name="Emily Allen" userId="d3b9841b-8c2b-4bd5-9ee4-c6c59d6be793" providerId="ADAL" clId="{6035D33F-D110-4212-9B8E-92832EA4047F}" dt="2023-07-14T19:55:39.927" v="609" actId="20577"/>
          <ac:spMkLst>
            <pc:docMk/>
            <pc:sldMk cId="4007175451" sldId="260"/>
            <ac:spMk id="2" creationId="{6FA1DC29-EED8-C61B-4AE8-0F699E2E94D0}"/>
          </ac:spMkLst>
        </pc:spChg>
        <pc:spChg chg="mod">
          <ac:chgData name="Emily Allen" userId="d3b9841b-8c2b-4bd5-9ee4-c6c59d6be793" providerId="ADAL" clId="{6035D33F-D110-4212-9B8E-92832EA4047F}" dt="2023-07-14T19:55:33.402" v="608" actId="20577"/>
          <ac:spMkLst>
            <pc:docMk/>
            <pc:sldMk cId="4007175451" sldId="260"/>
            <ac:spMk id="3" creationId="{1BC0E328-3C8C-EE21-FE36-9AEA133370B4}"/>
          </ac:spMkLst>
        </pc:spChg>
      </pc:sldChg>
      <pc:sldChg chg="del">
        <pc:chgData name="Emily Allen" userId="d3b9841b-8c2b-4bd5-9ee4-c6c59d6be793" providerId="ADAL" clId="{6035D33F-D110-4212-9B8E-92832EA4047F}" dt="2023-07-17T14:26:56.035" v="1589" actId="2696"/>
        <pc:sldMkLst>
          <pc:docMk/>
          <pc:sldMk cId="1047704873" sldId="261"/>
        </pc:sldMkLst>
      </pc:sldChg>
      <pc:sldChg chg="ord">
        <pc:chgData name="Emily Allen" userId="d3b9841b-8c2b-4bd5-9ee4-c6c59d6be793" providerId="ADAL" clId="{6035D33F-D110-4212-9B8E-92832EA4047F}" dt="2023-07-17T14:33:14.130" v="1591"/>
        <pc:sldMkLst>
          <pc:docMk/>
          <pc:sldMk cId="748061354" sldId="263"/>
        </pc:sldMkLst>
      </pc:sldChg>
      <pc:sldChg chg="modSp">
        <pc:chgData name="Emily Allen" userId="d3b9841b-8c2b-4bd5-9ee4-c6c59d6be793" providerId="ADAL" clId="{6035D33F-D110-4212-9B8E-92832EA4047F}" dt="2023-07-17T16:54:45.627" v="1594" actId="20577"/>
        <pc:sldMkLst>
          <pc:docMk/>
          <pc:sldMk cId="2185994771" sldId="264"/>
        </pc:sldMkLst>
        <pc:spChg chg="mod">
          <ac:chgData name="Emily Allen" userId="d3b9841b-8c2b-4bd5-9ee4-c6c59d6be793" providerId="ADAL" clId="{6035D33F-D110-4212-9B8E-92832EA4047F}" dt="2023-07-17T12:23:07.642" v="867" actId="20577"/>
          <ac:spMkLst>
            <pc:docMk/>
            <pc:sldMk cId="2185994771" sldId="264"/>
            <ac:spMk id="2" creationId="{7F7CD4BB-BD00-E405-24BD-F1CA2CC5CBCA}"/>
          </ac:spMkLst>
        </pc:spChg>
        <pc:spChg chg="mod">
          <ac:chgData name="Emily Allen" userId="d3b9841b-8c2b-4bd5-9ee4-c6c59d6be793" providerId="ADAL" clId="{6035D33F-D110-4212-9B8E-92832EA4047F}" dt="2023-07-17T16:54:45.627" v="1594" actId="20577"/>
          <ac:spMkLst>
            <pc:docMk/>
            <pc:sldMk cId="2185994771" sldId="264"/>
            <ac:spMk id="3" creationId="{9CDB2F44-FB22-CD4E-689B-B7FA0BE7D418}"/>
          </ac:spMkLst>
        </pc:spChg>
      </pc:sldChg>
      <pc:sldChg chg="modSp new">
        <pc:chgData name="Emily Allen" userId="d3b9841b-8c2b-4bd5-9ee4-c6c59d6be793" providerId="ADAL" clId="{6035D33F-D110-4212-9B8E-92832EA4047F}" dt="2023-07-17T11:43:09.469" v="795" actId="255"/>
        <pc:sldMkLst>
          <pc:docMk/>
          <pc:sldMk cId="2264531785" sldId="265"/>
        </pc:sldMkLst>
        <pc:spChg chg="mod">
          <ac:chgData name="Emily Allen" userId="d3b9841b-8c2b-4bd5-9ee4-c6c59d6be793" providerId="ADAL" clId="{6035D33F-D110-4212-9B8E-92832EA4047F}" dt="2023-07-17T11:41:57.697" v="698" actId="20577"/>
          <ac:spMkLst>
            <pc:docMk/>
            <pc:sldMk cId="2264531785" sldId="265"/>
            <ac:spMk id="2" creationId="{D1C448F6-2751-13D1-CA9D-B14AFCD9E6A9}"/>
          </ac:spMkLst>
        </pc:spChg>
        <pc:spChg chg="mod">
          <ac:chgData name="Emily Allen" userId="d3b9841b-8c2b-4bd5-9ee4-c6c59d6be793" providerId="ADAL" clId="{6035D33F-D110-4212-9B8E-92832EA4047F}" dt="2023-07-17T11:43:09.469" v="795" actId="255"/>
          <ac:spMkLst>
            <pc:docMk/>
            <pc:sldMk cId="2264531785" sldId="265"/>
            <ac:spMk id="3" creationId="{1D2DF255-A07C-B9BD-7CFD-9480E42F9C83}"/>
          </ac:spMkLst>
        </pc:spChg>
      </pc:sldChg>
      <pc:sldChg chg="addSp delSp modSp new mod">
        <pc:chgData name="Emily Allen" userId="d3b9841b-8c2b-4bd5-9ee4-c6c59d6be793" providerId="ADAL" clId="{6035D33F-D110-4212-9B8E-92832EA4047F}" dt="2023-07-17T17:26:58.077" v="2606" actId="962"/>
        <pc:sldMkLst>
          <pc:docMk/>
          <pc:sldMk cId="4134325825" sldId="266"/>
        </pc:sldMkLst>
        <pc:spChg chg="mod">
          <ac:chgData name="Emily Allen" userId="d3b9841b-8c2b-4bd5-9ee4-c6c59d6be793" providerId="ADAL" clId="{6035D33F-D110-4212-9B8E-92832EA4047F}" dt="2023-07-17T14:00:54.662" v="1368" actId="20577"/>
          <ac:spMkLst>
            <pc:docMk/>
            <pc:sldMk cId="4134325825" sldId="266"/>
            <ac:spMk id="2" creationId="{25AEC4E2-48F5-8BE5-4509-6095544AA853}"/>
          </ac:spMkLst>
        </pc:spChg>
        <pc:spChg chg="del">
          <ac:chgData name="Emily Allen" userId="d3b9841b-8c2b-4bd5-9ee4-c6c59d6be793" providerId="ADAL" clId="{6035D33F-D110-4212-9B8E-92832EA4047F}" dt="2023-07-17T11:48:49.780" v="816" actId="22"/>
          <ac:spMkLst>
            <pc:docMk/>
            <pc:sldMk cId="4134325825" sldId="266"/>
            <ac:spMk id="3" creationId="{12ABA0BE-1AF9-1AB7-130E-1C1D5380BC82}"/>
          </ac:spMkLst>
        </pc:spChg>
        <pc:picChg chg="add mod ord">
          <ac:chgData name="Emily Allen" userId="d3b9841b-8c2b-4bd5-9ee4-c6c59d6be793" providerId="ADAL" clId="{6035D33F-D110-4212-9B8E-92832EA4047F}" dt="2023-07-17T17:26:58.077" v="2606" actId="962"/>
          <ac:picMkLst>
            <pc:docMk/>
            <pc:sldMk cId="4134325825" sldId="266"/>
            <ac:picMk id="5" creationId="{ACFD9199-5D44-0251-1080-3C70D9948367}"/>
          </ac:picMkLst>
        </pc:picChg>
      </pc:sldChg>
      <pc:sldChg chg="addSp delSp modSp new">
        <pc:chgData name="Emily Allen" userId="d3b9841b-8c2b-4bd5-9ee4-c6c59d6be793" providerId="ADAL" clId="{6035D33F-D110-4212-9B8E-92832EA4047F}" dt="2023-07-17T17:16:01.784" v="1862" actId="962"/>
        <pc:sldMkLst>
          <pc:docMk/>
          <pc:sldMk cId="1592018375" sldId="267"/>
        </pc:sldMkLst>
        <pc:spChg chg="mod">
          <ac:chgData name="Emily Allen" userId="d3b9841b-8c2b-4bd5-9ee4-c6c59d6be793" providerId="ADAL" clId="{6035D33F-D110-4212-9B8E-92832EA4047F}" dt="2023-07-17T13:28:54.623" v="1118" actId="20577"/>
          <ac:spMkLst>
            <pc:docMk/>
            <pc:sldMk cId="1592018375" sldId="267"/>
            <ac:spMk id="2" creationId="{6E02E766-D1A2-1B5B-F2FA-EB1F5A27BDB8}"/>
          </ac:spMkLst>
        </pc:spChg>
        <pc:spChg chg="del">
          <ac:chgData name="Emily Allen" userId="d3b9841b-8c2b-4bd5-9ee4-c6c59d6be793" providerId="ADAL" clId="{6035D33F-D110-4212-9B8E-92832EA4047F}" dt="2023-07-17T13:29:11.853" v="1119"/>
          <ac:spMkLst>
            <pc:docMk/>
            <pc:sldMk cId="1592018375" sldId="267"/>
            <ac:spMk id="3" creationId="{2B760E08-0CBE-6008-7BDE-4E6DD0805893}"/>
          </ac:spMkLst>
        </pc:spChg>
        <pc:picChg chg="add mod">
          <ac:chgData name="Emily Allen" userId="d3b9841b-8c2b-4bd5-9ee4-c6c59d6be793" providerId="ADAL" clId="{6035D33F-D110-4212-9B8E-92832EA4047F}" dt="2023-07-17T17:16:01.784" v="1862" actId="962"/>
          <ac:picMkLst>
            <pc:docMk/>
            <pc:sldMk cId="1592018375" sldId="267"/>
            <ac:picMk id="4" creationId="{1D4326F2-7E6D-31D6-7A6C-ABB39D142A59}"/>
          </ac:picMkLst>
        </pc:picChg>
      </pc:sldChg>
      <pc:sldChg chg="modSp new">
        <pc:chgData name="Emily Allen" userId="d3b9841b-8c2b-4bd5-9ee4-c6c59d6be793" providerId="ADAL" clId="{6035D33F-D110-4212-9B8E-92832EA4047F}" dt="2023-07-17T14:06:51.364" v="1372" actId="20577"/>
        <pc:sldMkLst>
          <pc:docMk/>
          <pc:sldMk cId="1256877237" sldId="268"/>
        </pc:sldMkLst>
        <pc:spChg chg="mod">
          <ac:chgData name="Emily Allen" userId="d3b9841b-8c2b-4bd5-9ee4-c6c59d6be793" providerId="ADAL" clId="{6035D33F-D110-4212-9B8E-92832EA4047F}" dt="2023-07-17T13:37:31.997" v="1169" actId="20577"/>
          <ac:spMkLst>
            <pc:docMk/>
            <pc:sldMk cId="1256877237" sldId="268"/>
            <ac:spMk id="2" creationId="{A1A67DC3-2C92-1A42-63DE-C360201357D7}"/>
          </ac:spMkLst>
        </pc:spChg>
        <pc:spChg chg="mod">
          <ac:chgData name="Emily Allen" userId="d3b9841b-8c2b-4bd5-9ee4-c6c59d6be793" providerId="ADAL" clId="{6035D33F-D110-4212-9B8E-92832EA4047F}" dt="2023-07-17T14:06:51.364" v="1372" actId="20577"/>
          <ac:spMkLst>
            <pc:docMk/>
            <pc:sldMk cId="1256877237" sldId="268"/>
            <ac:spMk id="3" creationId="{F0EEE77A-3B2E-E93A-65C7-76591414D3D2}"/>
          </ac:spMkLst>
        </pc:spChg>
      </pc:sldChg>
      <pc:sldChg chg="addSp delSp modSp new">
        <pc:chgData name="Emily Allen" userId="d3b9841b-8c2b-4bd5-9ee4-c6c59d6be793" providerId="ADAL" clId="{6035D33F-D110-4212-9B8E-92832EA4047F}" dt="2023-07-17T17:16:44.640" v="2078" actId="962"/>
        <pc:sldMkLst>
          <pc:docMk/>
          <pc:sldMk cId="3628220411" sldId="269"/>
        </pc:sldMkLst>
        <pc:spChg chg="mod">
          <ac:chgData name="Emily Allen" userId="d3b9841b-8c2b-4bd5-9ee4-c6c59d6be793" providerId="ADAL" clId="{6035D33F-D110-4212-9B8E-92832EA4047F}" dt="2023-07-17T14:13:06.308" v="1411" actId="20577"/>
          <ac:spMkLst>
            <pc:docMk/>
            <pc:sldMk cId="3628220411" sldId="269"/>
            <ac:spMk id="2" creationId="{19A63097-571E-C05B-ABE1-36FD266A5F81}"/>
          </ac:spMkLst>
        </pc:spChg>
        <pc:spChg chg="del">
          <ac:chgData name="Emily Allen" userId="d3b9841b-8c2b-4bd5-9ee4-c6c59d6be793" providerId="ADAL" clId="{6035D33F-D110-4212-9B8E-92832EA4047F}" dt="2023-07-17T14:20:11.646" v="1412"/>
          <ac:spMkLst>
            <pc:docMk/>
            <pc:sldMk cId="3628220411" sldId="269"/>
            <ac:spMk id="3" creationId="{8653F0FA-EF3B-1EBC-7373-7D65E55FA928}"/>
          </ac:spMkLst>
        </pc:spChg>
        <pc:picChg chg="add mod">
          <ac:chgData name="Emily Allen" userId="d3b9841b-8c2b-4bd5-9ee4-c6c59d6be793" providerId="ADAL" clId="{6035D33F-D110-4212-9B8E-92832EA4047F}" dt="2023-07-17T17:16:44.640" v="2078" actId="962"/>
          <ac:picMkLst>
            <pc:docMk/>
            <pc:sldMk cId="3628220411" sldId="269"/>
            <ac:picMk id="4" creationId="{66B601B1-8593-C018-A60E-7481FFCC0D1A}"/>
          </ac:picMkLst>
        </pc:picChg>
      </pc:sldChg>
      <pc:sldChg chg="addSp delSp modSp new mod">
        <pc:chgData name="Emily Allen" userId="d3b9841b-8c2b-4bd5-9ee4-c6c59d6be793" providerId="ADAL" clId="{6035D33F-D110-4212-9B8E-92832EA4047F}" dt="2023-07-17T17:17:27.763" v="2344" actId="962"/>
        <pc:sldMkLst>
          <pc:docMk/>
          <pc:sldMk cId="3738056037" sldId="270"/>
        </pc:sldMkLst>
        <pc:spChg chg="mod">
          <ac:chgData name="Emily Allen" userId="d3b9841b-8c2b-4bd5-9ee4-c6c59d6be793" providerId="ADAL" clId="{6035D33F-D110-4212-9B8E-92832EA4047F}" dt="2023-07-17T14:23:49.693" v="1488" actId="14100"/>
          <ac:spMkLst>
            <pc:docMk/>
            <pc:sldMk cId="3738056037" sldId="270"/>
            <ac:spMk id="2" creationId="{32303785-4AF6-B74D-9A19-33B3B24CB8B9}"/>
          </ac:spMkLst>
        </pc:spChg>
        <pc:spChg chg="del">
          <ac:chgData name="Emily Allen" userId="d3b9841b-8c2b-4bd5-9ee4-c6c59d6be793" providerId="ADAL" clId="{6035D33F-D110-4212-9B8E-92832EA4047F}" dt="2023-07-17T14:24:27.202" v="1489" actId="22"/>
          <ac:spMkLst>
            <pc:docMk/>
            <pc:sldMk cId="3738056037" sldId="270"/>
            <ac:spMk id="3" creationId="{B8982A6B-E2F8-4628-F21D-91559F132DE3}"/>
          </ac:spMkLst>
        </pc:spChg>
        <pc:picChg chg="add mod ord">
          <ac:chgData name="Emily Allen" userId="d3b9841b-8c2b-4bd5-9ee4-c6c59d6be793" providerId="ADAL" clId="{6035D33F-D110-4212-9B8E-92832EA4047F}" dt="2023-07-17T17:17:27.763" v="2344" actId="962"/>
          <ac:picMkLst>
            <pc:docMk/>
            <pc:sldMk cId="3738056037" sldId="270"/>
            <ac:picMk id="5" creationId="{82B323DC-607E-16C6-482C-178B5F23F054}"/>
          </ac:picMkLst>
        </pc:picChg>
      </pc:sldChg>
      <pc:sldChg chg="modSp new">
        <pc:chgData name="Emily Allen" userId="d3b9841b-8c2b-4bd5-9ee4-c6c59d6be793" providerId="ADAL" clId="{6035D33F-D110-4212-9B8E-92832EA4047F}" dt="2023-07-17T14:26:12.030" v="1588" actId="20577"/>
        <pc:sldMkLst>
          <pc:docMk/>
          <pc:sldMk cId="1173447336" sldId="271"/>
        </pc:sldMkLst>
        <pc:spChg chg="mod">
          <ac:chgData name="Emily Allen" userId="d3b9841b-8c2b-4bd5-9ee4-c6c59d6be793" providerId="ADAL" clId="{6035D33F-D110-4212-9B8E-92832EA4047F}" dt="2023-07-17T14:25:33.349" v="1510" actId="20577"/>
          <ac:spMkLst>
            <pc:docMk/>
            <pc:sldMk cId="1173447336" sldId="271"/>
            <ac:spMk id="2" creationId="{43DB5EC9-C9B7-2E43-22EA-4AE9C78E4038}"/>
          </ac:spMkLst>
        </pc:spChg>
        <pc:spChg chg="mod">
          <ac:chgData name="Emily Allen" userId="d3b9841b-8c2b-4bd5-9ee4-c6c59d6be793" providerId="ADAL" clId="{6035D33F-D110-4212-9B8E-92832EA4047F}" dt="2023-07-17T14:26:12.030" v="1588" actId="20577"/>
          <ac:spMkLst>
            <pc:docMk/>
            <pc:sldMk cId="1173447336" sldId="271"/>
            <ac:spMk id="3" creationId="{57F476AA-52F0-1518-E75D-E6ABACE9073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045CE9-2EBB-47ED-8DF4-52B917D4245D}" type="datetimeFigureOut">
              <a:rPr lang="en-US" smtClean="0"/>
              <a:t>7/17/2023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E42B41-958B-4A32-9AA5-1135CD63B220}" type="slidenum">
              <a:rPr lang="en-US" smtClean="0"/>
              <a:t>‹#›</a:t>
            </a:fld>
            <a:endParaRPr lang="en-US"/>
          </a:p>
        </p:txBody>
      </p:sp>
    </p:spTree>
    <p:extLst>
      <p:ext uri="{BB962C8B-B14F-4D97-AF65-F5344CB8AC3E}">
        <p14:creationId xmlns:p14="http://schemas.microsoft.com/office/powerpoint/2010/main" val="34052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New York State</a:t>
            </a:r>
            <a:r>
              <a:rPr lang="en-US" sz="1200" kern="1200" baseline="0" dirty="0">
                <a:solidFill>
                  <a:schemeClr val="tx1"/>
                </a:solidFill>
                <a:effectLst/>
                <a:latin typeface="+mn-lt"/>
                <a:ea typeface="+mn-ea"/>
                <a:cs typeface="+mn-cs"/>
              </a:rPr>
              <a:t> Archives implemented </a:t>
            </a:r>
            <a:r>
              <a:rPr lang="en-US" sz="1200" kern="1200" baseline="0" dirty="0" err="1">
                <a:solidFill>
                  <a:schemeClr val="tx1"/>
                </a:solidFill>
                <a:effectLst/>
                <a:latin typeface="+mn-lt"/>
                <a:ea typeface="+mn-ea"/>
                <a:cs typeface="+mn-cs"/>
              </a:rPr>
              <a:t>ArchivesSpace</a:t>
            </a:r>
            <a:r>
              <a:rPr lang="en-US" sz="1200" kern="1200" baseline="0" dirty="0">
                <a:solidFill>
                  <a:schemeClr val="tx1"/>
                </a:solidFill>
                <a:effectLst/>
                <a:latin typeface="+mn-lt"/>
                <a:ea typeface="+mn-ea"/>
                <a:cs typeface="+mn-cs"/>
              </a:rPr>
              <a:t> in September 2021. </a:t>
            </a:r>
            <a:r>
              <a:rPr lang="en-US" sz="1200" kern="1200" dirty="0">
                <a:solidFill>
                  <a:schemeClr val="tx1"/>
                </a:solidFill>
                <a:effectLst/>
                <a:latin typeface="+mn-lt"/>
                <a:ea typeface="+mn-ea"/>
                <a:cs typeface="+mn-cs"/>
              </a:rPr>
              <a:t>The resource and accessions module were in production as of September 2021. And</a:t>
            </a:r>
            <a:r>
              <a:rPr lang="en-US" sz="1200" kern="1200" baseline="0" dirty="0">
                <a:solidFill>
                  <a:schemeClr val="tx1"/>
                </a:solidFill>
                <a:effectLst/>
                <a:latin typeface="+mn-lt"/>
                <a:ea typeface="+mn-ea"/>
                <a:cs typeface="+mn-cs"/>
              </a:rPr>
              <a:t> we began to roll out the Events Modules and Assessment modules throughout the year in 2022.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bulk published finding aids from </a:t>
            </a:r>
            <a:r>
              <a:rPr lang="en-US" sz="1200" kern="1200" dirty="0" err="1">
                <a:solidFill>
                  <a:schemeClr val="tx1"/>
                </a:solidFill>
                <a:effectLst/>
                <a:latin typeface="+mn-lt"/>
                <a:ea typeface="+mn-ea"/>
                <a:cs typeface="+mn-cs"/>
              </a:rPr>
              <a:t>ArchivesSpace</a:t>
            </a:r>
            <a:r>
              <a:rPr lang="en-US" sz="1200" kern="1200" dirty="0">
                <a:solidFill>
                  <a:schemeClr val="tx1"/>
                </a:solidFill>
                <a:effectLst/>
                <a:latin typeface="+mn-lt"/>
                <a:ea typeface="+mn-ea"/>
                <a:cs typeface="+mn-cs"/>
              </a:rPr>
              <a:t> to XTF in October 2022.</a:t>
            </a:r>
          </a:p>
          <a:p>
            <a:endParaRPr lang="en-US" dirty="0"/>
          </a:p>
        </p:txBody>
      </p:sp>
      <p:sp>
        <p:nvSpPr>
          <p:cNvPr id="4" name="Slide Number Placeholder 3"/>
          <p:cNvSpPr>
            <a:spLocks noGrp="1"/>
          </p:cNvSpPr>
          <p:nvPr>
            <p:ph type="sldNum" sz="quarter" idx="5"/>
          </p:nvPr>
        </p:nvSpPr>
        <p:spPr/>
        <p:txBody>
          <a:bodyPr/>
          <a:lstStyle/>
          <a:p>
            <a:fld id="{8BE42B41-958B-4A32-9AA5-1135CD63B220}" type="slidenum">
              <a:rPr lang="en-US" smtClean="0"/>
              <a:t>2</a:t>
            </a:fld>
            <a:endParaRPr lang="en-US"/>
          </a:p>
        </p:txBody>
      </p:sp>
    </p:spTree>
    <p:extLst>
      <p:ext uri="{BB962C8B-B14F-4D97-AF65-F5344CB8AC3E}">
        <p14:creationId xmlns:p14="http://schemas.microsoft.com/office/powerpoint/2010/main" val="3426092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description archivist is responsible for creating or updating the resource record for the series or collection information. This is the descriptive information that gets published in the finding aid.</a:t>
            </a:r>
          </a:p>
          <a:p>
            <a:endParaRPr lang="en-US" baseline="0" dirty="0"/>
          </a:p>
          <a:p>
            <a:r>
              <a:rPr lang="en-US" baseline="0" dirty="0"/>
              <a:t>The Archival Object is used to create the subcomponent description. This is where the description of the website, provided by the accessioning archivist, is put into </a:t>
            </a:r>
            <a:r>
              <a:rPr lang="en-US" baseline="0" dirty="0" err="1"/>
              <a:t>ArchivesSpace</a:t>
            </a:r>
            <a:r>
              <a:rPr lang="en-US" baseline="0" dirty="0"/>
              <a:t>. The title, accession number, level of description, dates, quantity, custodial history, and material specific details fields are filled out in this section.</a:t>
            </a:r>
          </a:p>
          <a:p>
            <a:endParaRPr lang="en-US" baseline="0" dirty="0"/>
          </a:p>
        </p:txBody>
      </p:sp>
      <p:sp>
        <p:nvSpPr>
          <p:cNvPr id="4" name="Slide Number Placeholder 3"/>
          <p:cNvSpPr>
            <a:spLocks noGrp="1"/>
          </p:cNvSpPr>
          <p:nvPr>
            <p:ph type="sldNum" sz="quarter" idx="5"/>
          </p:nvPr>
        </p:nvSpPr>
        <p:spPr/>
        <p:txBody>
          <a:bodyPr/>
          <a:lstStyle/>
          <a:p>
            <a:fld id="{8BE42B41-958B-4A32-9AA5-1135CD63B220}" type="slidenum">
              <a:rPr lang="en-US" smtClean="0"/>
              <a:t>11</a:t>
            </a:fld>
            <a:endParaRPr lang="en-US"/>
          </a:p>
        </p:txBody>
      </p:sp>
    </p:spTree>
    <p:extLst>
      <p:ext uri="{BB962C8B-B14F-4D97-AF65-F5344CB8AC3E}">
        <p14:creationId xmlns:p14="http://schemas.microsoft.com/office/powerpoint/2010/main" val="3828217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Under Containers, the description archivist connects the Digital Object to the Archival Object record. Here is how the connection would look. </a:t>
            </a:r>
            <a:endParaRPr lang="en-US" dirty="0"/>
          </a:p>
          <a:p>
            <a:endParaRPr lang="en-US" dirty="0"/>
          </a:p>
          <a:p>
            <a:r>
              <a:rPr lang="en-US" dirty="0"/>
              <a:t>Once the</a:t>
            </a:r>
            <a:r>
              <a:rPr lang="en-US" baseline="0" dirty="0"/>
              <a:t> Digital Object is connected to the Archival Object, click save Archival Object.  The finding aid is ready for publication to the website.  XTF formats the information to appear in the published finding aid, making it easy to view the descriptions of archived websites and link to the archived websites in The </a:t>
            </a:r>
            <a:r>
              <a:rPr lang="en-US" baseline="0" dirty="0" err="1"/>
              <a:t>Wayback</a:t>
            </a:r>
            <a:r>
              <a:rPr lang="en-US" baseline="0" dirty="0"/>
              <a:t> Machine.</a:t>
            </a:r>
            <a:endParaRPr lang="en-US" dirty="0"/>
          </a:p>
        </p:txBody>
      </p:sp>
      <p:sp>
        <p:nvSpPr>
          <p:cNvPr id="4" name="Slide Number Placeholder 3"/>
          <p:cNvSpPr>
            <a:spLocks noGrp="1"/>
          </p:cNvSpPr>
          <p:nvPr>
            <p:ph type="sldNum" sz="quarter" idx="5"/>
          </p:nvPr>
        </p:nvSpPr>
        <p:spPr/>
        <p:txBody>
          <a:bodyPr/>
          <a:lstStyle/>
          <a:p>
            <a:fld id="{8BE42B41-958B-4A32-9AA5-1135CD63B220}" type="slidenum">
              <a:rPr lang="en-US" smtClean="0"/>
              <a:t>12</a:t>
            </a:fld>
            <a:endParaRPr lang="en-US"/>
          </a:p>
        </p:txBody>
      </p:sp>
    </p:spTree>
    <p:extLst>
      <p:ext uri="{BB962C8B-B14F-4D97-AF65-F5344CB8AC3E}">
        <p14:creationId xmlns:p14="http://schemas.microsoft.com/office/powerpoint/2010/main" val="768036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E42B41-958B-4A32-9AA5-1135CD63B220}" type="slidenum">
              <a:rPr lang="en-US" smtClean="0"/>
              <a:t>13</a:t>
            </a:fld>
            <a:endParaRPr lang="en-US"/>
          </a:p>
        </p:txBody>
      </p:sp>
    </p:spTree>
    <p:extLst>
      <p:ext uri="{BB962C8B-B14F-4D97-AF65-F5344CB8AC3E}">
        <p14:creationId xmlns:p14="http://schemas.microsoft.com/office/powerpoint/2010/main" val="8851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the implementation</a:t>
            </a:r>
            <a:r>
              <a:rPr lang="en-US" baseline="0" dirty="0"/>
              <a:t> of </a:t>
            </a:r>
            <a:r>
              <a:rPr lang="en-US" baseline="0" dirty="0" err="1"/>
              <a:t>ArchivesSpace</a:t>
            </a:r>
            <a:r>
              <a:rPr lang="en-US" baseline="0" dirty="0"/>
              <a:t>, we had the opportunity to look at how to easily provide access to some of our electronic records, starting with archived websites. Our management made it clear they wanted concise descriptions and make it easy for our users to find and access the websites in Archive-It. </a:t>
            </a:r>
            <a:r>
              <a:rPr lang="en-US" baseline="0" dirty="0" err="1"/>
              <a:t>ArchivesSpace</a:t>
            </a:r>
            <a:r>
              <a:rPr lang="en-US" baseline="0" dirty="0"/>
              <a:t> made it possible for us to streamline the workflow for their accessioning and description.</a:t>
            </a:r>
            <a:endParaRPr lang="en-US" dirty="0"/>
          </a:p>
        </p:txBody>
      </p:sp>
      <p:sp>
        <p:nvSpPr>
          <p:cNvPr id="4" name="Slide Number Placeholder 3"/>
          <p:cNvSpPr>
            <a:spLocks noGrp="1"/>
          </p:cNvSpPr>
          <p:nvPr>
            <p:ph type="sldNum" sz="quarter" idx="5"/>
          </p:nvPr>
        </p:nvSpPr>
        <p:spPr/>
        <p:txBody>
          <a:bodyPr/>
          <a:lstStyle/>
          <a:p>
            <a:fld id="{8BE42B41-958B-4A32-9AA5-1135CD63B220}" type="slidenum">
              <a:rPr lang="en-US" smtClean="0"/>
              <a:t>3</a:t>
            </a:fld>
            <a:endParaRPr lang="en-US"/>
          </a:p>
        </p:txBody>
      </p:sp>
    </p:spTree>
    <p:extLst>
      <p:ext uri="{BB962C8B-B14F-4D97-AF65-F5344CB8AC3E}">
        <p14:creationId xmlns:p14="http://schemas.microsoft.com/office/powerpoint/2010/main" val="3584747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New York State Archives</a:t>
            </a:r>
            <a:r>
              <a:rPr lang="en-US" baseline="0" dirty="0"/>
              <a:t> crawls and preserves websites through Archive-It. As we are a state government archives, we are responsible for crawling state government websites, including state agencies, commissions, committees, legislative and judicial branches of government and authorities.</a:t>
            </a:r>
          </a:p>
          <a:p>
            <a:endParaRPr lang="en-US" baseline="0" dirty="0"/>
          </a:p>
          <a:p>
            <a:r>
              <a:rPr lang="en-US" baseline="0" dirty="0"/>
              <a:t>NYSA policy is to crawl websites at the conclusion of each gubernatorial term, so every four years. We will also complete crawls when a major event is occurring, such as documenting governmental responses to covid; and if a state leader leaves or resigns their position.</a:t>
            </a:r>
            <a:endParaRPr lang="en-US" dirty="0"/>
          </a:p>
        </p:txBody>
      </p:sp>
      <p:sp>
        <p:nvSpPr>
          <p:cNvPr id="4" name="Slide Number Placeholder 3"/>
          <p:cNvSpPr>
            <a:spLocks noGrp="1"/>
          </p:cNvSpPr>
          <p:nvPr>
            <p:ph type="sldNum" sz="quarter" idx="5"/>
          </p:nvPr>
        </p:nvSpPr>
        <p:spPr/>
        <p:txBody>
          <a:bodyPr/>
          <a:lstStyle/>
          <a:p>
            <a:fld id="{8BE42B41-958B-4A32-9AA5-1135CD63B220}" type="slidenum">
              <a:rPr lang="en-US" smtClean="0"/>
              <a:t>4</a:t>
            </a:fld>
            <a:endParaRPr lang="en-US"/>
          </a:p>
        </p:txBody>
      </p:sp>
    </p:spTree>
    <p:extLst>
      <p:ext uri="{BB962C8B-B14F-4D97-AF65-F5344CB8AC3E}">
        <p14:creationId xmlns:p14="http://schemas.microsoft.com/office/powerpoint/2010/main" val="1682312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look</a:t>
            </a:r>
            <a:r>
              <a:rPr lang="en-US" baseline="0" dirty="0"/>
              <a:t> at the New York State Archives’ archived website series before we started to implement Digital Archival Objects.</a:t>
            </a:r>
            <a:endParaRPr lang="en-US" dirty="0"/>
          </a:p>
        </p:txBody>
      </p:sp>
      <p:sp>
        <p:nvSpPr>
          <p:cNvPr id="4" name="Slide Number Placeholder 3"/>
          <p:cNvSpPr>
            <a:spLocks noGrp="1"/>
          </p:cNvSpPr>
          <p:nvPr>
            <p:ph type="sldNum" sz="quarter" idx="5"/>
          </p:nvPr>
        </p:nvSpPr>
        <p:spPr/>
        <p:txBody>
          <a:bodyPr/>
          <a:lstStyle/>
          <a:p>
            <a:fld id="{8BE42B41-958B-4A32-9AA5-1135CD63B220}" type="slidenum">
              <a:rPr lang="en-US" smtClean="0"/>
              <a:t>5</a:t>
            </a:fld>
            <a:endParaRPr lang="en-US"/>
          </a:p>
        </p:txBody>
      </p:sp>
    </p:spTree>
    <p:extLst>
      <p:ext uri="{BB962C8B-B14F-4D97-AF65-F5344CB8AC3E}">
        <p14:creationId xmlns:p14="http://schemas.microsoft.com/office/powerpoint/2010/main" val="4098752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here is a look at the State Education Department’s Office of Professions archived website</a:t>
            </a:r>
            <a:r>
              <a:rPr lang="en-US" baseline="0" dirty="0"/>
              <a:t> after we implemented Digital Archival Objects.</a:t>
            </a:r>
            <a:endParaRPr lang="en-US" dirty="0"/>
          </a:p>
        </p:txBody>
      </p:sp>
      <p:sp>
        <p:nvSpPr>
          <p:cNvPr id="4" name="Slide Number Placeholder 3"/>
          <p:cNvSpPr>
            <a:spLocks noGrp="1"/>
          </p:cNvSpPr>
          <p:nvPr>
            <p:ph type="sldNum" sz="quarter" idx="5"/>
          </p:nvPr>
        </p:nvSpPr>
        <p:spPr/>
        <p:txBody>
          <a:bodyPr/>
          <a:lstStyle/>
          <a:p>
            <a:fld id="{8BE42B41-958B-4A32-9AA5-1135CD63B220}" type="slidenum">
              <a:rPr lang="en-US" smtClean="0"/>
              <a:t>6</a:t>
            </a:fld>
            <a:endParaRPr lang="en-US"/>
          </a:p>
        </p:txBody>
      </p:sp>
    </p:spTree>
    <p:extLst>
      <p:ext uri="{BB962C8B-B14F-4D97-AF65-F5344CB8AC3E}">
        <p14:creationId xmlns:p14="http://schemas.microsoft.com/office/powerpoint/2010/main" val="1354998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Accessioning archivist and the Description archivist</a:t>
            </a:r>
            <a:r>
              <a:rPr lang="en-US" baseline="0" dirty="0"/>
              <a:t> both play roles in the process. It begins with the Accessioning archivist.</a:t>
            </a:r>
            <a:endParaRPr lang="en-US" dirty="0"/>
          </a:p>
          <a:p>
            <a:endParaRPr lang="en-US" dirty="0"/>
          </a:p>
          <a:p>
            <a:r>
              <a:rPr lang="en-US" dirty="0"/>
              <a:t>We had to ensure consistency between </a:t>
            </a:r>
            <a:r>
              <a:rPr lang="en-US" baseline="0" dirty="0"/>
              <a:t>the metadata in Archive-It and the information in </a:t>
            </a:r>
            <a:r>
              <a:rPr lang="en-US" baseline="0" dirty="0" err="1"/>
              <a:t>ArchivesSpace</a:t>
            </a:r>
            <a:r>
              <a:rPr lang="en-US" baseline="0" dirty="0"/>
              <a:t>. </a:t>
            </a:r>
            <a:r>
              <a:rPr lang="en-US" baseline="0" dirty="0" err="1"/>
              <a:t>Statring</a:t>
            </a:r>
            <a:r>
              <a:rPr lang="en-US" baseline="0" dirty="0"/>
              <a:t> with Archive-It, the accessioning archivist is responsible for ensuring the website title matched the title of the archival object and DAO records in </a:t>
            </a:r>
            <a:r>
              <a:rPr lang="en-US" baseline="0" dirty="0" err="1"/>
              <a:t>ArchivesSpace</a:t>
            </a:r>
            <a:r>
              <a:rPr lang="en-US" baseline="0" dirty="0"/>
              <a:t>. The creator, language, series and series number had to match the information in the resource record of </a:t>
            </a:r>
            <a:r>
              <a:rPr lang="en-US" baseline="0" dirty="0" err="1"/>
              <a:t>ArchivesSpace</a:t>
            </a:r>
            <a:r>
              <a:rPr lang="en-US" baseline="0" dirty="0"/>
              <a:t>. We included the URL for the finding aid published in XTF. And the Digital Object URL that would take users to the archived website in the </a:t>
            </a:r>
            <a:r>
              <a:rPr lang="en-US" baseline="0" dirty="0" err="1"/>
              <a:t>Wayback</a:t>
            </a:r>
            <a:r>
              <a:rPr lang="en-US" baseline="0" dirty="0"/>
              <a:t> Machine.</a:t>
            </a:r>
            <a:endParaRPr lang="en-US" dirty="0"/>
          </a:p>
        </p:txBody>
      </p:sp>
      <p:sp>
        <p:nvSpPr>
          <p:cNvPr id="4" name="Slide Number Placeholder 3"/>
          <p:cNvSpPr>
            <a:spLocks noGrp="1"/>
          </p:cNvSpPr>
          <p:nvPr>
            <p:ph type="sldNum" sz="quarter" idx="5"/>
          </p:nvPr>
        </p:nvSpPr>
        <p:spPr/>
        <p:txBody>
          <a:bodyPr/>
          <a:lstStyle/>
          <a:p>
            <a:fld id="{8BE42B41-958B-4A32-9AA5-1135CD63B220}" type="slidenum">
              <a:rPr lang="en-US" smtClean="0"/>
              <a:t>7</a:t>
            </a:fld>
            <a:endParaRPr lang="en-US"/>
          </a:p>
        </p:txBody>
      </p:sp>
    </p:spTree>
    <p:extLst>
      <p:ext uri="{BB962C8B-B14F-4D97-AF65-F5344CB8AC3E}">
        <p14:creationId xmlns:p14="http://schemas.microsoft.com/office/powerpoint/2010/main" val="2135648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snapshot</a:t>
            </a:r>
            <a:r>
              <a:rPr lang="en-US" baseline="0" dirty="0"/>
              <a:t> of how the information would look in Archive-It.</a:t>
            </a:r>
            <a:endParaRPr lang="en-US" dirty="0"/>
          </a:p>
        </p:txBody>
      </p:sp>
      <p:sp>
        <p:nvSpPr>
          <p:cNvPr id="4" name="Slide Number Placeholder 3"/>
          <p:cNvSpPr>
            <a:spLocks noGrp="1"/>
          </p:cNvSpPr>
          <p:nvPr>
            <p:ph type="sldNum" sz="quarter" idx="5"/>
          </p:nvPr>
        </p:nvSpPr>
        <p:spPr/>
        <p:txBody>
          <a:bodyPr/>
          <a:lstStyle/>
          <a:p>
            <a:fld id="{8BE42B41-958B-4A32-9AA5-1135CD63B220}" type="slidenum">
              <a:rPr lang="en-US" smtClean="0"/>
              <a:t>8</a:t>
            </a:fld>
            <a:endParaRPr lang="en-US"/>
          </a:p>
        </p:txBody>
      </p:sp>
    </p:spTree>
    <p:extLst>
      <p:ext uri="{BB962C8B-B14F-4D97-AF65-F5344CB8AC3E}">
        <p14:creationId xmlns:p14="http://schemas.microsoft.com/office/powerpoint/2010/main" val="3450406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Accessioning archivist is responsible for adding information in </a:t>
            </a:r>
            <a:r>
              <a:rPr lang="en-US" baseline="0" dirty="0" err="1"/>
              <a:t>ArchivesSpace</a:t>
            </a:r>
            <a:r>
              <a:rPr lang="en-US" baseline="0" dirty="0"/>
              <a:t> for the new accretion in the Accession module, the Events module and the Assessments module.  The Accession module includes the basic information about the archived website including the date, the Crawl ID from Archive-It, designates the acquisition type as “Crawl,” and number of individual websites, not captures, in the accession.</a:t>
            </a:r>
          </a:p>
          <a:p>
            <a:endParaRPr lang="en-US" baseline="0" dirty="0"/>
          </a:p>
          <a:p>
            <a:r>
              <a:rPr lang="en-US" baseline="0" dirty="0"/>
              <a:t>In the Events module, the accessioning archivist documents who accessioned the record, and who captured the website in Archive-It, meaning, who set the crawl in motion.</a:t>
            </a:r>
          </a:p>
          <a:p>
            <a:endParaRPr lang="en-US" baseline="0" dirty="0"/>
          </a:p>
          <a:p>
            <a:r>
              <a:rPr lang="en-US" baseline="0" dirty="0"/>
              <a:t>The Assessment module needs to be filled out for each accretion. It documents the types of records in the accretion, along with any descriptive or physical needs of the records. With the crawled website preserved in Archive-It, the housing quality is as good as it can be. The record type is documented as a website and there are no conservation issues to be noted or addressed.</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Digital Archival Object (DAO) is an EAD-linking element used to connect the finding aid information to access copies of the described electronic record(s). In this context, the DAO creates a link from the website description to a copy of the archived website, currently preserved in Archive-It.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a:t>
            </a:r>
            <a:r>
              <a:rPr lang="en-US" sz="1200" kern="1200" baseline="0" dirty="0">
                <a:solidFill>
                  <a:schemeClr val="tx1"/>
                </a:solidFill>
                <a:effectLst/>
                <a:latin typeface="+mn-lt"/>
                <a:ea typeface="+mn-ea"/>
                <a:cs typeface="+mn-cs"/>
              </a:rPr>
              <a:t> do this, the accessioning archivist creates the DAO using the Digital Object function. And then document the corresponding item level information to the Digital Object record.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The accessioning archivist creates a scope and content note to describe the archived website. The description archivist will add this to the Archival Object.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8BE42B41-958B-4A32-9AA5-1135CD63B220}" type="slidenum">
              <a:rPr lang="en-US" smtClean="0"/>
              <a:t>9</a:t>
            </a:fld>
            <a:endParaRPr lang="en-US"/>
          </a:p>
        </p:txBody>
      </p:sp>
    </p:spTree>
    <p:extLst>
      <p:ext uri="{BB962C8B-B14F-4D97-AF65-F5344CB8AC3E}">
        <p14:creationId xmlns:p14="http://schemas.microsoft.com/office/powerpoint/2010/main" val="1892433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the Digital Object record, the title is the same as the title in Archive-It. The identifier includes 3 pieces of information: the DAO type, the series number and the seed URL. So, AW for Archived Website, the series number and the seed URL. The Digital Object level will always be item and the Digital Object type is Born Digital; both are in pull-down menus in </a:t>
            </a:r>
            <a:r>
              <a:rPr lang="en-US" baseline="0" dirty="0" err="1"/>
              <a:t>ArchivesSpace</a:t>
            </a:r>
            <a:r>
              <a:rPr lang="en-US" baseline="0" dirty="0"/>
              <a:t>.</a:t>
            </a:r>
          </a:p>
          <a:p>
            <a:endParaRPr lang="en-US" baseline="0" dirty="0"/>
          </a:p>
          <a:p>
            <a:r>
              <a:rPr lang="en-US" baseline="0" dirty="0"/>
              <a:t>Under the File Versions section is the URL for the archived website landing page in The </a:t>
            </a:r>
            <a:r>
              <a:rPr lang="en-US" baseline="0" dirty="0" err="1"/>
              <a:t>Wayback</a:t>
            </a:r>
            <a:r>
              <a:rPr lang="en-US" baseline="0" dirty="0"/>
              <a:t> Machine. The publish box gets checked and Archived Website is selected from the pull-down menu for the Use Statement field.</a:t>
            </a:r>
          </a:p>
        </p:txBody>
      </p:sp>
      <p:sp>
        <p:nvSpPr>
          <p:cNvPr id="4" name="Slide Number Placeholder 3"/>
          <p:cNvSpPr>
            <a:spLocks noGrp="1"/>
          </p:cNvSpPr>
          <p:nvPr>
            <p:ph type="sldNum" sz="quarter" idx="5"/>
          </p:nvPr>
        </p:nvSpPr>
        <p:spPr/>
        <p:txBody>
          <a:bodyPr/>
          <a:lstStyle/>
          <a:p>
            <a:fld id="{8BE42B41-958B-4A32-9AA5-1135CD63B220}" type="slidenum">
              <a:rPr lang="en-US" smtClean="0"/>
              <a:t>10</a:t>
            </a:fld>
            <a:endParaRPr lang="en-US"/>
          </a:p>
        </p:txBody>
      </p:sp>
    </p:spTree>
    <p:extLst>
      <p:ext uri="{BB962C8B-B14F-4D97-AF65-F5344CB8AC3E}">
        <p14:creationId xmlns:p14="http://schemas.microsoft.com/office/powerpoint/2010/main" val="1139152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532416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ADBD16-5BFB-4D9F-9646-C75D1B53BBB6}" type="datetimeFigureOut">
              <a:rPr lang="en-US" smtClean="0"/>
              <a:pPr/>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1133042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ADBD16-5BFB-4D9F-9646-C75D1B53BBB6}" type="datetimeFigureOut">
              <a:rPr lang="en-US" smtClean="0"/>
              <a:pPr/>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0722274-0FAA-4649-AA4E-4210F4F32167}"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40873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CADBD16-5BFB-4D9F-9646-C75D1B53BBB6}" type="datetimeFigureOut">
              <a:rPr lang="en-US" smtClean="0"/>
              <a:pPr/>
              <a:t>7/17/2023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2901097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CADBD16-5BFB-4D9F-9646-C75D1B53BBB6}" type="datetimeFigureOut">
              <a:rPr lang="en-US" smtClean="0"/>
              <a:pPr/>
              <a:t>7/17/2023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722274-0FAA-4649-AA4E-4210F4F32167}"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99341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CADBD16-5BFB-4D9F-9646-C75D1B53BBB6}" type="datetimeFigureOut">
              <a:rPr lang="en-US" smtClean="0"/>
              <a:pPr/>
              <a:t>7/17/2023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2871315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578321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542928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565818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ADBD16-5BFB-4D9F-9646-C75D1B53BBB6}"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554100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ADBD16-5BFB-4D9F-9646-C75D1B53BBB6}"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773900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ADBD16-5BFB-4D9F-9646-C75D1B53BBB6}" type="datetimeFigureOut">
              <a:rPr lang="en-US" smtClean="0"/>
              <a:t>7/17/2023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984445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ADBD16-5BFB-4D9F-9646-C75D1B53BBB6}" type="datetimeFigureOut">
              <a:rPr lang="en-US" smtClean="0"/>
              <a:t>7/17/2023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234116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DBD16-5BFB-4D9F-9646-C75D1B53BBB6}" type="datetimeFigureOut">
              <a:rPr lang="en-US" smtClean="0"/>
              <a:t>7/17/2023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820438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ADBD16-5BFB-4D9F-9646-C75D1B53BBB6}"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137461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ADBD16-5BFB-4D9F-9646-C75D1B53BBB6}"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50385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ADBD16-5BFB-4D9F-9646-C75D1B53BBB6}" type="datetimeFigureOut">
              <a:rPr lang="en-US" smtClean="0"/>
              <a:pPr/>
              <a:t>7/17/2023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2169208107"/>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Emily.Allen@nysed.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archives.nysed.gov/xtf/view?docId=ead/findingaids/B2169.xml;chunk.id=fullfalink;brand=default#to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archives.nysed.gov/xtf/view?docId=ead/findingaids/B2176.xml;quer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35FC6-BDBD-333A-5EF9-EFABB7273891}"/>
              </a:ext>
            </a:extLst>
          </p:cNvPr>
          <p:cNvSpPr>
            <a:spLocks noGrp="1"/>
          </p:cNvSpPr>
          <p:nvPr>
            <p:ph type="ctrTitle"/>
          </p:nvPr>
        </p:nvSpPr>
        <p:spPr/>
        <p:txBody>
          <a:bodyPr>
            <a:normAutofit/>
          </a:bodyPr>
          <a:lstStyle/>
          <a:p>
            <a:r>
              <a:rPr lang="en-US" sz="4000" dirty="0">
                <a:latin typeface="Calibri" panose="020F0502020204030204" pitchFamily="34" charset="0"/>
                <a:cs typeface="Calibri" panose="020F0502020204030204" pitchFamily="34" charset="0"/>
              </a:rPr>
              <a:t>Using</a:t>
            </a:r>
            <a:r>
              <a:rPr lang="en-US" sz="4000" baseline="0" dirty="0">
                <a:latin typeface="Calibri" panose="020F0502020204030204" pitchFamily="34" charset="0"/>
                <a:cs typeface="Calibri" panose="020F0502020204030204" pitchFamily="34" charset="0"/>
              </a:rPr>
              <a:t> Archival and Digital Objects for Archived</a:t>
            </a:r>
            <a:r>
              <a:rPr lang="en-US" sz="4000" dirty="0">
                <a:latin typeface="Calibri" panose="020F0502020204030204" pitchFamily="34" charset="0"/>
                <a:cs typeface="Calibri" panose="020F0502020204030204" pitchFamily="34" charset="0"/>
              </a:rPr>
              <a:t> Websites</a:t>
            </a:r>
          </a:p>
        </p:txBody>
      </p:sp>
      <p:sp>
        <p:nvSpPr>
          <p:cNvPr id="3" name="Subtitle 2">
            <a:extLst>
              <a:ext uri="{FF2B5EF4-FFF2-40B4-BE49-F238E27FC236}">
                <a16:creationId xmlns:a16="http://schemas.microsoft.com/office/drawing/2014/main" id="{D20E5113-ECDC-C1EE-E5D6-D872DDF8933B}"/>
              </a:ext>
            </a:extLst>
          </p:cNvPr>
          <p:cNvSpPr>
            <a:spLocks noGrp="1"/>
          </p:cNvSpPr>
          <p:nvPr>
            <p:ph type="subTitle" idx="1"/>
          </p:nvPr>
        </p:nvSpPr>
        <p:spPr>
          <a:xfrm>
            <a:off x="1143000" y="5274527"/>
            <a:ext cx="10008220" cy="1248936"/>
          </a:xfrm>
        </p:spPr>
        <p:txBody>
          <a:bodyPr>
            <a:noAutofit/>
          </a:bodyPr>
          <a:lstStyle/>
          <a:p>
            <a:r>
              <a:rPr lang="en-US" sz="2400" dirty="0">
                <a:latin typeface="Calibri" panose="020F0502020204030204" pitchFamily="34" charset="0"/>
                <a:cs typeface="Calibri" panose="020F0502020204030204" pitchFamily="34" charset="0"/>
              </a:rPr>
              <a:t>Emily Allen with assistance from Laura Montgomery, Andrew Arpey and Michelle Arpey</a:t>
            </a:r>
          </a:p>
          <a:p>
            <a:r>
              <a:rPr lang="en-US" sz="2400" dirty="0">
                <a:latin typeface="Calibri" panose="020F0502020204030204" pitchFamily="34" charset="0"/>
                <a:cs typeface="Calibri" panose="020F0502020204030204" pitchFamily="34" charset="0"/>
              </a:rPr>
              <a:t>New York State Archives</a:t>
            </a:r>
          </a:p>
        </p:txBody>
      </p:sp>
    </p:spTree>
    <p:extLst>
      <p:ext uri="{BB962C8B-B14F-4D97-AF65-F5344CB8AC3E}">
        <p14:creationId xmlns:p14="http://schemas.microsoft.com/office/powerpoint/2010/main" val="2461055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2E766-D1A2-1B5B-F2FA-EB1F5A27BDB8}"/>
              </a:ext>
            </a:extLst>
          </p:cNvPr>
          <p:cNvSpPr>
            <a:spLocks noGrp="1"/>
          </p:cNvSpPr>
          <p:nvPr>
            <p:ph type="title"/>
          </p:nvPr>
        </p:nvSpPr>
        <p:spPr/>
        <p:txBody>
          <a:bodyPr/>
          <a:lstStyle/>
          <a:p>
            <a:r>
              <a:rPr lang="en-US" dirty="0"/>
              <a:t>Digital Object screenshot</a:t>
            </a:r>
          </a:p>
        </p:txBody>
      </p:sp>
      <p:pic>
        <p:nvPicPr>
          <p:cNvPr id="4" name="Content Placeholder 3" descr="Digital Object record with the title, identifier, Digital Object level and Type and the archived website URL in The Wayback Machine.">
            <a:extLst>
              <a:ext uri="{FF2B5EF4-FFF2-40B4-BE49-F238E27FC236}">
                <a16:creationId xmlns:a16="http://schemas.microsoft.com/office/drawing/2014/main" id="{1D4326F2-7E6D-31D6-7A6C-ABB39D142A59}"/>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1166" t="458" r="29104" b="-3808"/>
          <a:stretch/>
        </p:blipFill>
        <p:spPr>
          <a:xfrm>
            <a:off x="1791519" y="1552755"/>
            <a:ext cx="6972919" cy="4485735"/>
          </a:xfrm>
          <a:prstGeom prst="rect">
            <a:avLst/>
          </a:prstGeom>
        </p:spPr>
      </p:pic>
    </p:spTree>
    <p:extLst>
      <p:ext uri="{BB962C8B-B14F-4D97-AF65-F5344CB8AC3E}">
        <p14:creationId xmlns:p14="http://schemas.microsoft.com/office/powerpoint/2010/main" val="1592018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67DC3-2C92-1A42-63DE-C360201357D7}"/>
              </a:ext>
            </a:extLst>
          </p:cNvPr>
          <p:cNvSpPr>
            <a:spLocks noGrp="1"/>
          </p:cNvSpPr>
          <p:nvPr>
            <p:ph type="title"/>
          </p:nvPr>
        </p:nvSpPr>
        <p:spPr/>
        <p:txBody>
          <a:bodyPr/>
          <a:lstStyle/>
          <a:p>
            <a:r>
              <a:rPr lang="en-US" dirty="0"/>
              <a:t>Descriptive Archivist: </a:t>
            </a:r>
            <a:r>
              <a:rPr lang="en-US" dirty="0" err="1"/>
              <a:t>ArchivesSpace</a:t>
            </a:r>
            <a:endParaRPr lang="en-US" dirty="0"/>
          </a:p>
        </p:txBody>
      </p:sp>
      <p:sp>
        <p:nvSpPr>
          <p:cNvPr id="3" name="Content Placeholder 2">
            <a:extLst>
              <a:ext uri="{FF2B5EF4-FFF2-40B4-BE49-F238E27FC236}">
                <a16:creationId xmlns:a16="http://schemas.microsoft.com/office/drawing/2014/main" id="{F0EEE77A-3B2E-E93A-65C7-76591414D3D2}"/>
              </a:ext>
            </a:extLst>
          </p:cNvPr>
          <p:cNvSpPr>
            <a:spLocks noGrp="1"/>
          </p:cNvSpPr>
          <p:nvPr>
            <p:ph idx="1"/>
          </p:nvPr>
        </p:nvSpPr>
        <p:spPr/>
        <p:txBody>
          <a:bodyPr>
            <a:normAutofit/>
          </a:bodyPr>
          <a:lstStyle/>
          <a:p>
            <a:r>
              <a:rPr lang="en-US" sz="2400" dirty="0"/>
              <a:t>Create or update Resource record</a:t>
            </a:r>
          </a:p>
          <a:p>
            <a:r>
              <a:rPr lang="en-US" sz="2400" dirty="0"/>
              <a:t>Create the Archival Object</a:t>
            </a:r>
          </a:p>
          <a:p>
            <a:r>
              <a:rPr lang="en-US" sz="2400" dirty="0"/>
              <a:t>Connect Digital Object to Archival Object</a:t>
            </a:r>
          </a:p>
          <a:p>
            <a:r>
              <a:rPr lang="en-US" sz="2400" dirty="0"/>
              <a:t>Publish finding aid</a:t>
            </a:r>
          </a:p>
        </p:txBody>
      </p:sp>
    </p:spTree>
    <p:extLst>
      <p:ext uri="{BB962C8B-B14F-4D97-AF65-F5344CB8AC3E}">
        <p14:creationId xmlns:p14="http://schemas.microsoft.com/office/powerpoint/2010/main" val="1256877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63097-571E-C05B-ABE1-36FD266A5F81}"/>
              </a:ext>
            </a:extLst>
          </p:cNvPr>
          <p:cNvSpPr>
            <a:spLocks noGrp="1"/>
          </p:cNvSpPr>
          <p:nvPr>
            <p:ph type="title"/>
          </p:nvPr>
        </p:nvSpPr>
        <p:spPr/>
        <p:txBody>
          <a:bodyPr/>
          <a:lstStyle/>
          <a:p>
            <a:r>
              <a:rPr lang="en-US" dirty="0"/>
              <a:t>Archival Object screenshot</a:t>
            </a:r>
          </a:p>
        </p:txBody>
      </p:sp>
      <p:pic>
        <p:nvPicPr>
          <p:cNvPr id="4" name="Content Placeholder 3" descr="Archival Object screenshot showing how the Digital Object is connected to the Archival Object.">
            <a:extLst>
              <a:ext uri="{FF2B5EF4-FFF2-40B4-BE49-F238E27FC236}">
                <a16:creationId xmlns:a16="http://schemas.microsoft.com/office/drawing/2014/main" id="{66B601B1-8593-C018-A60E-7481FFCC0D1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73252" y="2743200"/>
            <a:ext cx="10031361" cy="2302863"/>
          </a:xfrm>
          <a:prstGeom prst="rect">
            <a:avLst/>
          </a:prstGeom>
        </p:spPr>
      </p:pic>
    </p:spTree>
    <p:extLst>
      <p:ext uri="{BB962C8B-B14F-4D97-AF65-F5344CB8AC3E}">
        <p14:creationId xmlns:p14="http://schemas.microsoft.com/office/powerpoint/2010/main" val="3628220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03785-4AF6-B74D-9A19-33B3B24CB8B9}"/>
              </a:ext>
            </a:extLst>
          </p:cNvPr>
          <p:cNvSpPr>
            <a:spLocks noGrp="1"/>
          </p:cNvSpPr>
          <p:nvPr>
            <p:ph type="title"/>
          </p:nvPr>
        </p:nvSpPr>
        <p:spPr>
          <a:xfrm>
            <a:off x="2446317" y="624110"/>
            <a:ext cx="9058295" cy="1280890"/>
          </a:xfrm>
        </p:spPr>
        <p:txBody>
          <a:bodyPr/>
          <a:lstStyle/>
          <a:p>
            <a:r>
              <a:rPr lang="en-US" dirty="0"/>
              <a:t>Finding Aid with Digital Archival Objects</a:t>
            </a:r>
          </a:p>
        </p:txBody>
      </p:sp>
      <p:pic>
        <p:nvPicPr>
          <p:cNvPr id="5" name="Content Placeholder 4" descr="Excerpt of the finding aid with the URLs for the archived websites, associated dates and description.">
            <a:extLst>
              <a:ext uri="{FF2B5EF4-FFF2-40B4-BE49-F238E27FC236}">
                <a16:creationId xmlns:a16="http://schemas.microsoft.com/office/drawing/2014/main" id="{82B323DC-607E-16C6-482C-178B5F23F054}"/>
              </a:ext>
            </a:extLst>
          </p:cNvPr>
          <p:cNvPicPr>
            <a:picLocks noGrp="1" noChangeAspect="1"/>
          </p:cNvPicPr>
          <p:nvPr>
            <p:ph idx="1"/>
          </p:nvPr>
        </p:nvPicPr>
        <p:blipFill rotWithShape="1">
          <a:blip r:embed="rId3"/>
          <a:srcRect l="24227" t="15743" r="13121" b="10001"/>
          <a:stretch/>
        </p:blipFill>
        <p:spPr>
          <a:xfrm>
            <a:off x="3277591" y="1674421"/>
            <a:ext cx="6839132" cy="4559468"/>
          </a:xfrm>
        </p:spPr>
      </p:pic>
    </p:spTree>
    <p:extLst>
      <p:ext uri="{BB962C8B-B14F-4D97-AF65-F5344CB8AC3E}">
        <p14:creationId xmlns:p14="http://schemas.microsoft.com/office/powerpoint/2010/main" val="3738056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B5EC9-C9B7-2E43-22EA-4AE9C78E4038}"/>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57F476AA-52F0-1518-E75D-E6ABACE90734}"/>
              </a:ext>
            </a:extLst>
          </p:cNvPr>
          <p:cNvSpPr>
            <a:spLocks noGrp="1"/>
          </p:cNvSpPr>
          <p:nvPr>
            <p:ph idx="1"/>
          </p:nvPr>
        </p:nvSpPr>
        <p:spPr/>
        <p:txBody>
          <a:bodyPr>
            <a:normAutofit/>
          </a:bodyPr>
          <a:lstStyle/>
          <a:p>
            <a:pPr marL="0" indent="0">
              <a:buNone/>
            </a:pPr>
            <a:r>
              <a:rPr lang="en-US" sz="2400" dirty="0"/>
              <a:t>Emily Allen</a:t>
            </a:r>
          </a:p>
          <a:p>
            <a:pPr marL="0" indent="0">
              <a:buNone/>
            </a:pPr>
            <a:r>
              <a:rPr lang="en-US" sz="2400" dirty="0"/>
              <a:t>New York State Archives</a:t>
            </a:r>
          </a:p>
          <a:p>
            <a:pPr marL="0" indent="0">
              <a:buNone/>
            </a:pPr>
            <a:r>
              <a:rPr lang="en-US" sz="2400" dirty="0">
                <a:hlinkClick r:id="rId2"/>
              </a:rPr>
              <a:t>Emily.Allen@nysed.gov</a:t>
            </a:r>
            <a:endParaRPr lang="en-US" sz="2400" dirty="0"/>
          </a:p>
          <a:p>
            <a:pPr marL="0" indent="0">
              <a:buNone/>
            </a:pPr>
            <a:r>
              <a:rPr lang="en-US" sz="2400" dirty="0"/>
              <a:t>518-473-0130</a:t>
            </a:r>
          </a:p>
        </p:txBody>
      </p:sp>
    </p:spTree>
    <p:extLst>
      <p:ext uri="{BB962C8B-B14F-4D97-AF65-F5344CB8AC3E}">
        <p14:creationId xmlns:p14="http://schemas.microsoft.com/office/powerpoint/2010/main" val="1173447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F6AFD-F5ED-089F-EBC3-C4E7FEB270B3}"/>
              </a:ext>
            </a:extLst>
          </p:cNvPr>
          <p:cNvSpPr>
            <a:spLocks noGrp="1"/>
          </p:cNvSpPr>
          <p:nvPr>
            <p:ph type="title"/>
          </p:nvPr>
        </p:nvSpPr>
        <p:spPr/>
        <p:txBody>
          <a:bodyPr>
            <a:normAutofit/>
          </a:bodyPr>
          <a:lstStyle/>
          <a:p>
            <a:r>
              <a:rPr lang="en-US" dirty="0">
                <a:latin typeface="Calibri" panose="020F0502020204030204" pitchFamily="34" charset="0"/>
                <a:cs typeface="Calibri" panose="020F0502020204030204" pitchFamily="34" charset="0"/>
              </a:rPr>
              <a:t>Recent Implementation of </a:t>
            </a:r>
            <a:r>
              <a:rPr lang="en-US" dirty="0" err="1">
                <a:latin typeface="Calibri" panose="020F0502020204030204" pitchFamily="34" charset="0"/>
                <a:cs typeface="Calibri" panose="020F0502020204030204" pitchFamily="34" charset="0"/>
              </a:rPr>
              <a:t>ArchivesSpace</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29CA4C06-6EFA-694D-99F4-C849F6483526}"/>
              </a:ext>
            </a:extLst>
          </p:cNvPr>
          <p:cNvSpPr>
            <a:spLocks noGrp="1"/>
          </p:cNvSpPr>
          <p:nvPr>
            <p:ph idx="1"/>
          </p:nvPr>
        </p:nvSpPr>
        <p:spPr/>
        <p:txBody>
          <a:bodyPr>
            <a:normAutofit/>
          </a:bodyPr>
          <a:lstStyle/>
          <a:p>
            <a:r>
              <a:rPr lang="en-US" sz="2400" dirty="0"/>
              <a:t>Rolled out in September 2021</a:t>
            </a:r>
          </a:p>
          <a:p>
            <a:r>
              <a:rPr lang="en-US" sz="2400" dirty="0"/>
              <a:t>Used following modules:</a:t>
            </a:r>
          </a:p>
          <a:p>
            <a:pPr lvl="1"/>
            <a:r>
              <a:rPr lang="en-US" sz="2200" dirty="0"/>
              <a:t>Resource</a:t>
            </a:r>
          </a:p>
          <a:p>
            <a:pPr lvl="1"/>
            <a:r>
              <a:rPr lang="en-US" sz="2200" dirty="0"/>
              <a:t>Accession</a:t>
            </a:r>
          </a:p>
          <a:p>
            <a:pPr lvl="1"/>
            <a:r>
              <a:rPr lang="en-US" sz="2200" dirty="0"/>
              <a:t>Events</a:t>
            </a:r>
          </a:p>
          <a:p>
            <a:pPr lvl="1"/>
            <a:r>
              <a:rPr lang="en-US" sz="2200" dirty="0"/>
              <a:t>Assessment</a:t>
            </a:r>
          </a:p>
          <a:p>
            <a:r>
              <a:rPr lang="en-US" sz="2400" dirty="0"/>
              <a:t>Published finding aids in XTF </a:t>
            </a:r>
            <a:r>
              <a:rPr lang="en-US" sz="2400"/>
              <a:t>in October 2022</a:t>
            </a:r>
            <a:endParaRPr lang="en-US" sz="2400" dirty="0"/>
          </a:p>
        </p:txBody>
      </p:sp>
    </p:spTree>
    <p:extLst>
      <p:ext uri="{BB962C8B-B14F-4D97-AF65-F5344CB8AC3E}">
        <p14:creationId xmlns:p14="http://schemas.microsoft.com/office/powerpoint/2010/main" val="3337394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0D308-E644-3181-D2A4-8E39B74750C7}"/>
              </a:ext>
            </a:extLst>
          </p:cNvPr>
          <p:cNvSpPr>
            <a:spLocks noGrp="1"/>
          </p:cNvSpPr>
          <p:nvPr>
            <p:ph type="title"/>
          </p:nvPr>
        </p:nvSpPr>
        <p:spPr/>
        <p:txBody>
          <a:bodyPr>
            <a:normAutofit/>
          </a:bodyPr>
          <a:lstStyle/>
          <a:p>
            <a:r>
              <a:rPr lang="en-US" dirty="0">
                <a:latin typeface="Calibri" panose="020F0502020204030204" pitchFamily="34" charset="0"/>
                <a:cs typeface="Calibri" panose="020F0502020204030204" pitchFamily="34" charset="0"/>
              </a:rPr>
              <a:t>What was</a:t>
            </a:r>
            <a:r>
              <a:rPr lang="en-US" baseline="0" dirty="0">
                <a:latin typeface="Calibri" panose="020F0502020204030204" pitchFamily="34" charset="0"/>
                <a:cs typeface="Calibri" panose="020F0502020204030204" pitchFamily="34" charset="0"/>
              </a:rPr>
              <a:t> the goal</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15776492-A0E1-AAF7-0C95-0527FE4343BD}"/>
              </a:ext>
            </a:extLst>
          </p:cNvPr>
          <p:cNvSpPr>
            <a:spLocks noGrp="1"/>
          </p:cNvSpPr>
          <p:nvPr>
            <p:ph idx="1"/>
          </p:nvPr>
        </p:nvSpPr>
        <p:spPr/>
        <p:txBody>
          <a:bodyPr>
            <a:normAutofit/>
          </a:bodyPr>
          <a:lstStyle/>
          <a:p>
            <a:r>
              <a:rPr lang="en-US" sz="2400" dirty="0">
                <a:latin typeface="Calibri" panose="020F0502020204030204" pitchFamily="34" charset="0"/>
                <a:cs typeface="Calibri" panose="020F0502020204030204" pitchFamily="34" charset="0"/>
              </a:rPr>
              <a:t>Improve access to archived websites</a:t>
            </a:r>
          </a:p>
          <a:p>
            <a:r>
              <a:rPr lang="en-US" sz="2400" dirty="0">
                <a:latin typeface="Calibri" panose="020F0502020204030204" pitchFamily="34" charset="0"/>
                <a:cs typeface="Calibri" panose="020F0502020204030204" pitchFamily="34" charset="0"/>
              </a:rPr>
              <a:t>Create concise description</a:t>
            </a:r>
          </a:p>
          <a:p>
            <a:r>
              <a:rPr lang="en-US" sz="2400" dirty="0">
                <a:latin typeface="Calibri" panose="020F0502020204030204" pitchFamily="34" charset="0"/>
                <a:cs typeface="Calibri" panose="020F0502020204030204" pitchFamily="34" charset="0"/>
              </a:rPr>
              <a:t>Easy workflow for accessioning and description</a:t>
            </a:r>
          </a:p>
        </p:txBody>
      </p:sp>
    </p:spTree>
    <p:extLst>
      <p:ext uri="{BB962C8B-B14F-4D97-AF65-F5344CB8AC3E}">
        <p14:creationId xmlns:p14="http://schemas.microsoft.com/office/powerpoint/2010/main" val="748061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52BDE-D273-DAE8-DC1E-F5F3B66BF7C3}"/>
              </a:ext>
            </a:extLst>
          </p:cNvPr>
          <p:cNvSpPr>
            <a:spLocks noGrp="1"/>
          </p:cNvSpPr>
          <p:nvPr>
            <p:ph type="title"/>
          </p:nvPr>
        </p:nvSpPr>
        <p:spPr/>
        <p:txBody>
          <a:bodyPr>
            <a:normAutofit/>
          </a:bodyPr>
          <a:lstStyle/>
          <a:p>
            <a:r>
              <a:rPr lang="en-US" dirty="0">
                <a:latin typeface="Calibri" panose="020F0502020204030204" pitchFamily="34" charset="0"/>
                <a:cs typeface="Calibri" panose="020F0502020204030204" pitchFamily="34" charset="0"/>
              </a:rPr>
              <a:t>Web Crawl Work at NYSA</a:t>
            </a:r>
          </a:p>
        </p:txBody>
      </p:sp>
      <p:sp>
        <p:nvSpPr>
          <p:cNvPr id="3" name="Content Placeholder 2">
            <a:extLst>
              <a:ext uri="{FF2B5EF4-FFF2-40B4-BE49-F238E27FC236}">
                <a16:creationId xmlns:a16="http://schemas.microsoft.com/office/drawing/2014/main" id="{B8E1D976-0D38-8DAA-BDC8-E21FBE115D50}"/>
              </a:ext>
            </a:extLst>
          </p:cNvPr>
          <p:cNvSpPr>
            <a:spLocks noGrp="1"/>
          </p:cNvSpPr>
          <p:nvPr>
            <p:ph idx="1"/>
          </p:nvPr>
        </p:nvSpPr>
        <p:spPr/>
        <p:txBody>
          <a:bodyPr>
            <a:normAutofit/>
          </a:bodyPr>
          <a:lstStyle/>
          <a:p>
            <a:r>
              <a:rPr lang="en-US" sz="2400" dirty="0"/>
              <a:t>Crawl and preserve websites through Archive-It</a:t>
            </a:r>
          </a:p>
          <a:p>
            <a:r>
              <a:rPr lang="en-US" sz="2400" dirty="0"/>
              <a:t>Crawls of state government websites</a:t>
            </a:r>
          </a:p>
          <a:p>
            <a:r>
              <a:rPr lang="en-US" sz="2400" dirty="0"/>
              <a:t>Completed at end of gubernatorial terms</a:t>
            </a:r>
          </a:p>
        </p:txBody>
      </p:sp>
    </p:spTree>
    <p:extLst>
      <p:ext uri="{BB962C8B-B14F-4D97-AF65-F5344CB8AC3E}">
        <p14:creationId xmlns:p14="http://schemas.microsoft.com/office/powerpoint/2010/main" val="100353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6B68C-D97B-D13B-7307-BE3F8EBA14CC}"/>
              </a:ext>
            </a:extLst>
          </p:cNvPr>
          <p:cNvSpPr>
            <a:spLocks noGrp="1"/>
          </p:cNvSpPr>
          <p:nvPr>
            <p:ph type="title"/>
          </p:nvPr>
        </p:nvSpPr>
        <p:spPr/>
        <p:txBody>
          <a:bodyPr>
            <a:normAutofit/>
          </a:bodyPr>
          <a:lstStyle/>
          <a:p>
            <a:r>
              <a:rPr lang="en-US" dirty="0">
                <a:latin typeface="Calibri" panose="020F0502020204030204" pitchFamily="34" charset="0"/>
                <a:cs typeface="Calibri" panose="020F0502020204030204" pitchFamily="34" charset="0"/>
              </a:rPr>
              <a:t>Finding Aid before DAOs</a:t>
            </a:r>
          </a:p>
        </p:txBody>
      </p:sp>
      <p:sp>
        <p:nvSpPr>
          <p:cNvPr id="3" name="Content Placeholder 2">
            <a:extLst>
              <a:ext uri="{FF2B5EF4-FFF2-40B4-BE49-F238E27FC236}">
                <a16:creationId xmlns:a16="http://schemas.microsoft.com/office/drawing/2014/main" id="{5380F3A9-CBE0-9185-4076-2966D33FD850}"/>
              </a:ext>
            </a:extLst>
          </p:cNvPr>
          <p:cNvSpPr>
            <a:spLocks noGrp="1"/>
          </p:cNvSpPr>
          <p:nvPr>
            <p:ph idx="1"/>
          </p:nvPr>
        </p:nvSpPr>
        <p:spPr/>
        <p:txBody>
          <a:bodyPr>
            <a:normAutofit/>
          </a:bodyPr>
          <a:lstStyle/>
          <a:p>
            <a:r>
              <a:rPr lang="en-US" sz="2400" dirty="0"/>
              <a:t>New York State Archives archived website</a:t>
            </a:r>
          </a:p>
          <a:p>
            <a:r>
              <a:rPr lang="en-US" sz="2400" dirty="0">
                <a:hlinkClick r:id="rId3"/>
              </a:rPr>
              <a:t>https://iarchives.nysed.gov/xtf/view?docId=ead/findingaids/B2169.xml;chunk.id=fullfalink;brand=default#top</a:t>
            </a:r>
            <a:endParaRPr lang="en-US" sz="2400" dirty="0"/>
          </a:p>
        </p:txBody>
      </p:sp>
    </p:spTree>
    <p:extLst>
      <p:ext uri="{BB962C8B-B14F-4D97-AF65-F5344CB8AC3E}">
        <p14:creationId xmlns:p14="http://schemas.microsoft.com/office/powerpoint/2010/main" val="3546669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1DC29-EED8-C61B-4AE8-0F699E2E94D0}"/>
              </a:ext>
            </a:extLst>
          </p:cNvPr>
          <p:cNvSpPr>
            <a:spLocks noGrp="1"/>
          </p:cNvSpPr>
          <p:nvPr>
            <p:ph type="title"/>
          </p:nvPr>
        </p:nvSpPr>
        <p:spPr/>
        <p:txBody>
          <a:bodyPr>
            <a:normAutofit/>
          </a:bodyPr>
          <a:lstStyle/>
          <a:p>
            <a:r>
              <a:rPr lang="en-US" dirty="0">
                <a:latin typeface="Calibri" panose="020F0502020204030204" pitchFamily="34" charset="0"/>
                <a:cs typeface="Calibri" panose="020F0502020204030204" pitchFamily="34" charset="0"/>
              </a:rPr>
              <a:t>Finding Aid after DAOs</a:t>
            </a:r>
          </a:p>
        </p:txBody>
      </p:sp>
      <p:sp>
        <p:nvSpPr>
          <p:cNvPr id="3" name="Content Placeholder 2">
            <a:extLst>
              <a:ext uri="{FF2B5EF4-FFF2-40B4-BE49-F238E27FC236}">
                <a16:creationId xmlns:a16="http://schemas.microsoft.com/office/drawing/2014/main" id="{1BC0E328-3C8C-EE21-FE36-9AEA133370B4}"/>
              </a:ext>
            </a:extLst>
          </p:cNvPr>
          <p:cNvSpPr>
            <a:spLocks noGrp="1"/>
          </p:cNvSpPr>
          <p:nvPr>
            <p:ph idx="1"/>
          </p:nvPr>
        </p:nvSpPr>
        <p:spPr/>
        <p:txBody>
          <a:bodyPr>
            <a:normAutofit/>
          </a:bodyPr>
          <a:lstStyle/>
          <a:p>
            <a:r>
              <a:rPr lang="en-US" sz="2400" dirty="0"/>
              <a:t>NYS Education Department Office of Professions archived websites</a:t>
            </a:r>
          </a:p>
          <a:p>
            <a:r>
              <a:rPr lang="en-US" sz="2400" dirty="0">
                <a:hlinkClick r:id="rId3"/>
              </a:rPr>
              <a:t>https://iarchives.nysed.gov/xtf/view?docId=ead/findingaids/B2176.xml;query=</a:t>
            </a:r>
            <a:r>
              <a:rPr lang="en-US" sz="2400" dirty="0"/>
              <a:t> </a:t>
            </a:r>
          </a:p>
        </p:txBody>
      </p:sp>
    </p:spTree>
    <p:extLst>
      <p:ext uri="{BB962C8B-B14F-4D97-AF65-F5344CB8AC3E}">
        <p14:creationId xmlns:p14="http://schemas.microsoft.com/office/powerpoint/2010/main" val="4007175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448F6-2751-13D1-CA9D-B14AFCD9E6A9}"/>
              </a:ext>
            </a:extLst>
          </p:cNvPr>
          <p:cNvSpPr>
            <a:spLocks noGrp="1"/>
          </p:cNvSpPr>
          <p:nvPr>
            <p:ph type="title"/>
          </p:nvPr>
        </p:nvSpPr>
        <p:spPr/>
        <p:txBody>
          <a:bodyPr/>
          <a:lstStyle/>
          <a:p>
            <a:r>
              <a:rPr lang="en-US" dirty="0"/>
              <a:t>Process: Archive-It Information</a:t>
            </a:r>
          </a:p>
        </p:txBody>
      </p:sp>
      <p:sp>
        <p:nvSpPr>
          <p:cNvPr id="3" name="Content Placeholder 2">
            <a:extLst>
              <a:ext uri="{FF2B5EF4-FFF2-40B4-BE49-F238E27FC236}">
                <a16:creationId xmlns:a16="http://schemas.microsoft.com/office/drawing/2014/main" id="{1D2DF255-A07C-B9BD-7CFD-9480E42F9C83}"/>
              </a:ext>
            </a:extLst>
          </p:cNvPr>
          <p:cNvSpPr>
            <a:spLocks noGrp="1"/>
          </p:cNvSpPr>
          <p:nvPr>
            <p:ph idx="1"/>
          </p:nvPr>
        </p:nvSpPr>
        <p:spPr/>
        <p:txBody>
          <a:bodyPr>
            <a:normAutofit/>
          </a:bodyPr>
          <a:lstStyle/>
          <a:p>
            <a:r>
              <a:rPr lang="en-US" sz="2400" dirty="0"/>
              <a:t>Website title</a:t>
            </a:r>
          </a:p>
          <a:p>
            <a:r>
              <a:rPr lang="en-US" sz="2400" dirty="0"/>
              <a:t>Creator </a:t>
            </a:r>
          </a:p>
          <a:p>
            <a:r>
              <a:rPr lang="en-US" sz="2400" dirty="0"/>
              <a:t>Language</a:t>
            </a:r>
          </a:p>
          <a:p>
            <a:r>
              <a:rPr lang="en-US" sz="2400" dirty="0"/>
              <a:t>Series</a:t>
            </a:r>
          </a:p>
          <a:p>
            <a:r>
              <a:rPr lang="en-US" sz="2400" dirty="0"/>
              <a:t>Series number</a:t>
            </a:r>
          </a:p>
          <a:p>
            <a:r>
              <a:rPr lang="en-US" sz="2400" dirty="0"/>
              <a:t>Finding Aid link</a:t>
            </a:r>
          </a:p>
          <a:p>
            <a:r>
              <a:rPr lang="en-US" sz="2400" dirty="0"/>
              <a:t>Digital Object URL</a:t>
            </a:r>
          </a:p>
        </p:txBody>
      </p:sp>
    </p:spTree>
    <p:extLst>
      <p:ext uri="{BB962C8B-B14F-4D97-AF65-F5344CB8AC3E}">
        <p14:creationId xmlns:p14="http://schemas.microsoft.com/office/powerpoint/2010/main" val="2264531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EC4E2-48F5-8BE5-4509-6095544AA853}"/>
              </a:ext>
            </a:extLst>
          </p:cNvPr>
          <p:cNvSpPr>
            <a:spLocks noGrp="1"/>
          </p:cNvSpPr>
          <p:nvPr>
            <p:ph type="title"/>
          </p:nvPr>
        </p:nvSpPr>
        <p:spPr/>
        <p:txBody>
          <a:bodyPr/>
          <a:lstStyle/>
          <a:p>
            <a:r>
              <a:rPr lang="en-US" dirty="0"/>
              <a:t>Archive-It metadata screenshot</a:t>
            </a:r>
          </a:p>
        </p:txBody>
      </p:sp>
      <p:pic>
        <p:nvPicPr>
          <p:cNvPr id="5" name="Content Placeholder 4" descr="Screenshot of the metadata when aligning information from ArchivesSpace and Archive-It.">
            <a:extLst>
              <a:ext uri="{FF2B5EF4-FFF2-40B4-BE49-F238E27FC236}">
                <a16:creationId xmlns:a16="http://schemas.microsoft.com/office/drawing/2014/main" id="{ACFD9199-5D44-0251-1080-3C70D9948367}"/>
              </a:ext>
            </a:extLst>
          </p:cNvPr>
          <p:cNvPicPr>
            <a:picLocks noGrp="1" noChangeAspect="1"/>
          </p:cNvPicPr>
          <p:nvPr>
            <p:ph idx="1"/>
          </p:nvPr>
        </p:nvPicPr>
        <p:blipFill rotWithShape="1">
          <a:blip r:embed="rId3"/>
          <a:srcRect l="1367" t="14954" r="10312" b="8899"/>
          <a:stretch/>
        </p:blipFill>
        <p:spPr>
          <a:xfrm>
            <a:off x="1825775" y="1750741"/>
            <a:ext cx="8422196" cy="4084450"/>
          </a:xfrm>
        </p:spPr>
      </p:pic>
    </p:spTree>
    <p:extLst>
      <p:ext uri="{BB962C8B-B14F-4D97-AF65-F5344CB8AC3E}">
        <p14:creationId xmlns:p14="http://schemas.microsoft.com/office/powerpoint/2010/main" val="4134325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CD4BB-BD00-E405-24BD-F1CA2CC5CBCA}"/>
              </a:ext>
            </a:extLst>
          </p:cNvPr>
          <p:cNvSpPr>
            <a:spLocks noGrp="1"/>
          </p:cNvSpPr>
          <p:nvPr>
            <p:ph type="title"/>
          </p:nvPr>
        </p:nvSpPr>
        <p:spPr/>
        <p:txBody>
          <a:bodyPr/>
          <a:lstStyle/>
          <a:p>
            <a:r>
              <a:rPr lang="en-US" dirty="0"/>
              <a:t>Accessioning</a:t>
            </a:r>
            <a:r>
              <a:rPr lang="en-US" baseline="0" dirty="0"/>
              <a:t> archivist: </a:t>
            </a:r>
            <a:r>
              <a:rPr lang="en-US" baseline="0" dirty="0" err="1"/>
              <a:t>ArchivesSpace</a:t>
            </a:r>
            <a:endParaRPr lang="en-US" dirty="0"/>
          </a:p>
        </p:txBody>
      </p:sp>
      <p:sp>
        <p:nvSpPr>
          <p:cNvPr id="3" name="Content Placeholder 2">
            <a:extLst>
              <a:ext uri="{FF2B5EF4-FFF2-40B4-BE49-F238E27FC236}">
                <a16:creationId xmlns:a16="http://schemas.microsoft.com/office/drawing/2014/main" id="{9CDB2F44-FB22-CD4E-689B-B7FA0BE7D418}"/>
              </a:ext>
            </a:extLst>
          </p:cNvPr>
          <p:cNvSpPr>
            <a:spLocks noGrp="1"/>
          </p:cNvSpPr>
          <p:nvPr>
            <p:ph idx="1"/>
          </p:nvPr>
        </p:nvSpPr>
        <p:spPr/>
        <p:txBody>
          <a:bodyPr>
            <a:normAutofit/>
          </a:bodyPr>
          <a:lstStyle/>
          <a:p>
            <a:r>
              <a:rPr lang="en-US" sz="2600" dirty="0"/>
              <a:t>Completes information in the:</a:t>
            </a:r>
          </a:p>
          <a:p>
            <a:pPr lvl="1"/>
            <a:r>
              <a:rPr lang="en-US" sz="2400" dirty="0"/>
              <a:t>Accessions module</a:t>
            </a:r>
          </a:p>
          <a:p>
            <a:pPr lvl="1"/>
            <a:r>
              <a:rPr lang="en-US" sz="2400" dirty="0"/>
              <a:t>Events module</a:t>
            </a:r>
          </a:p>
          <a:p>
            <a:pPr lvl="1"/>
            <a:r>
              <a:rPr lang="en-US" sz="2400" dirty="0"/>
              <a:t>Assessments module</a:t>
            </a:r>
          </a:p>
          <a:p>
            <a:r>
              <a:rPr lang="en-US" sz="2400" dirty="0"/>
              <a:t>Creates </a:t>
            </a:r>
            <a:r>
              <a:rPr lang="en-US" sz="2600" dirty="0"/>
              <a:t>Digital</a:t>
            </a:r>
            <a:r>
              <a:rPr lang="en-US" sz="2400" dirty="0"/>
              <a:t> Object record</a:t>
            </a:r>
          </a:p>
        </p:txBody>
      </p:sp>
    </p:spTree>
    <p:extLst>
      <p:ext uri="{BB962C8B-B14F-4D97-AF65-F5344CB8AC3E}">
        <p14:creationId xmlns:p14="http://schemas.microsoft.com/office/powerpoint/2010/main" val="218599477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467</TotalTime>
  <Words>1241</Words>
  <Application>Microsoft Office PowerPoint</Application>
  <PresentationFormat>Widescreen</PresentationFormat>
  <Paragraphs>97</Paragraphs>
  <Slides>14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Wisp</vt:lpstr>
      <vt:lpstr>Using Archival and Digital Objects for Archived Websites</vt:lpstr>
      <vt:lpstr>Recent Implementation of ArchivesSpace</vt:lpstr>
      <vt:lpstr>What was the goal</vt:lpstr>
      <vt:lpstr>Web Crawl Work at NYSA</vt:lpstr>
      <vt:lpstr>Finding Aid before DAOs</vt:lpstr>
      <vt:lpstr>Finding Aid after DAOs</vt:lpstr>
      <vt:lpstr>Process: Archive-It Information</vt:lpstr>
      <vt:lpstr>Archive-It metadata screenshot</vt:lpstr>
      <vt:lpstr>Accessioning archivist: ArchivesSpace</vt:lpstr>
      <vt:lpstr>Digital Object screenshot</vt:lpstr>
      <vt:lpstr>Descriptive Archivist: ArchivesSpace</vt:lpstr>
      <vt:lpstr>Archival Object screenshot</vt:lpstr>
      <vt:lpstr>Finding Aid with Digital Archival Objects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Archival and Digital Objects for Archived Websites</dc:title>
  <dc:creator>Emily Allen</dc:creator>
  <cp:lastModifiedBy>Emily Allen</cp:lastModifiedBy>
  <cp:revision>1</cp:revision>
  <dcterms:created xsi:type="dcterms:W3CDTF">2023-07-14T18:16:06Z</dcterms:created>
  <dcterms:modified xsi:type="dcterms:W3CDTF">2023-07-17T17:27:05Z</dcterms:modified>
</cp:coreProperties>
</file>