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256" r:id="rId2"/>
    <p:sldId id="257" r:id="rId3"/>
    <p:sldId id="258" r:id="rId4"/>
    <p:sldId id="259" r:id="rId5"/>
    <p:sldId id="260" r:id="rId6"/>
    <p:sldId id="261" r:id="rId7"/>
    <p:sldId id="264" r:id="rId8"/>
    <p:sldId id="262" r:id="rId9"/>
    <p:sldId id="263" r:id="rId10"/>
    <p:sldId id="265" r:id="rId11"/>
    <p:sldId id="270" r:id="rId12"/>
    <p:sldId id="267" r:id="rId13"/>
    <p:sldId id="26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EA36B-C676-45E8-B214-B0FF57B624EF}" v="14" dt="2023-07-12T18:37:34.473"/>
    <p1510:client id="{9330729D-4336-49D6-BF92-D1D12C990037}" v="9" dt="2023-07-13T18:33:06.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75206" autoAdjust="0"/>
  </p:normalViewPr>
  <p:slideViewPr>
    <p:cSldViewPr snapToGrid="0">
      <p:cViewPr varScale="1">
        <p:scale>
          <a:sx n="124" d="100"/>
          <a:sy n="124" d="100"/>
        </p:scale>
        <p:origin x="13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sa Bischoff" userId="J2FPCPn7qMh7d90XoVVRNNJ/CpP48V/UYB68zTcjCT0=" providerId="None" clId="Web-{9330729D-4336-49D6-BF92-D1D12C990037}"/>
    <pc:docChg chg="modSld">
      <pc:chgData name="Marissa Bischoff" userId="J2FPCPn7qMh7d90XoVVRNNJ/CpP48V/UYB68zTcjCT0=" providerId="None" clId="Web-{9330729D-4336-49D6-BF92-D1D12C990037}" dt="2023-07-13T18:33:01.935" v="49"/>
      <pc:docMkLst>
        <pc:docMk/>
      </pc:docMkLst>
      <pc:sldChg chg="modSp">
        <pc:chgData name="Marissa Bischoff" userId="J2FPCPn7qMh7d90XoVVRNNJ/CpP48V/UYB68zTcjCT0=" providerId="None" clId="Web-{9330729D-4336-49D6-BF92-D1D12C990037}" dt="2023-07-13T18:29:45.744" v="2" actId="20577"/>
        <pc:sldMkLst>
          <pc:docMk/>
          <pc:sldMk cId="629270007" sldId="257"/>
        </pc:sldMkLst>
        <pc:spChg chg="mod">
          <ac:chgData name="Marissa Bischoff" userId="J2FPCPn7qMh7d90XoVVRNNJ/CpP48V/UYB68zTcjCT0=" providerId="None" clId="Web-{9330729D-4336-49D6-BF92-D1D12C990037}" dt="2023-07-13T18:29:45.744" v="2" actId="20577"/>
          <ac:spMkLst>
            <pc:docMk/>
            <pc:sldMk cId="629270007" sldId="257"/>
            <ac:spMk id="3" creationId="{0C4ACE8A-D91C-78B0-E4CD-15E5CFE5D769}"/>
          </ac:spMkLst>
        </pc:spChg>
      </pc:sldChg>
      <pc:sldChg chg="modNotes">
        <pc:chgData name="Marissa Bischoff" userId="J2FPCPn7qMh7d90XoVVRNNJ/CpP48V/UYB68zTcjCT0=" providerId="None" clId="Web-{9330729D-4336-49D6-BF92-D1D12C990037}" dt="2023-07-13T18:30:04.713" v="4"/>
        <pc:sldMkLst>
          <pc:docMk/>
          <pc:sldMk cId="2137707704" sldId="260"/>
        </pc:sldMkLst>
      </pc:sldChg>
      <pc:sldChg chg="modNotes">
        <pc:chgData name="Marissa Bischoff" userId="J2FPCPn7qMh7d90XoVVRNNJ/CpP48V/UYB68zTcjCT0=" providerId="None" clId="Web-{9330729D-4336-49D6-BF92-D1D12C990037}" dt="2023-07-13T18:30:32.214" v="18"/>
        <pc:sldMkLst>
          <pc:docMk/>
          <pc:sldMk cId="1537819177" sldId="262"/>
        </pc:sldMkLst>
      </pc:sldChg>
      <pc:sldChg chg="modNotes">
        <pc:chgData name="Marissa Bischoff" userId="J2FPCPn7qMh7d90XoVVRNNJ/CpP48V/UYB68zTcjCT0=" providerId="None" clId="Web-{9330729D-4336-49D6-BF92-D1D12C990037}" dt="2023-07-13T18:30:15.573" v="9"/>
        <pc:sldMkLst>
          <pc:docMk/>
          <pc:sldMk cId="3695583192" sldId="264"/>
        </pc:sldMkLst>
      </pc:sldChg>
      <pc:sldChg chg="modNotes">
        <pc:chgData name="Marissa Bischoff" userId="J2FPCPn7qMh7d90XoVVRNNJ/CpP48V/UYB68zTcjCT0=" providerId="None" clId="Web-{9330729D-4336-49D6-BF92-D1D12C990037}" dt="2023-07-13T18:31:25.074" v="23"/>
        <pc:sldMkLst>
          <pc:docMk/>
          <pc:sldMk cId="2457793958" sldId="265"/>
        </pc:sldMkLst>
      </pc:sldChg>
      <pc:sldChg chg="modNotes">
        <pc:chgData name="Marissa Bischoff" userId="J2FPCPn7qMh7d90XoVVRNNJ/CpP48V/UYB68zTcjCT0=" providerId="None" clId="Web-{9330729D-4336-49D6-BF92-D1D12C990037}" dt="2023-07-13T18:33:01.935" v="49"/>
        <pc:sldMkLst>
          <pc:docMk/>
          <pc:sldMk cId="1393280298" sldId="266"/>
        </pc:sldMkLst>
      </pc:sldChg>
      <pc:sldChg chg="modNotes">
        <pc:chgData name="Marissa Bischoff" userId="J2FPCPn7qMh7d90XoVVRNNJ/CpP48V/UYB68zTcjCT0=" providerId="None" clId="Web-{9330729D-4336-49D6-BF92-D1D12C990037}" dt="2023-07-13T18:31:36.528" v="27"/>
        <pc:sldMkLst>
          <pc:docMk/>
          <pc:sldMk cId="3013562807" sldId="267"/>
        </pc:sldMkLst>
      </pc:sldChg>
      <pc:sldChg chg="modNotes">
        <pc:chgData name="Marissa Bischoff" userId="J2FPCPn7qMh7d90XoVVRNNJ/CpP48V/UYB68zTcjCT0=" providerId="None" clId="Web-{9330729D-4336-49D6-BF92-D1D12C990037}" dt="2023-07-13T18:31:31.012" v="25"/>
        <pc:sldMkLst>
          <pc:docMk/>
          <pc:sldMk cId="3759307348" sldId="270"/>
        </pc:sldMkLst>
      </pc:sldChg>
    </pc:docChg>
  </pc:docChgLst>
  <pc:docChgLst>
    <pc:chgData name="Marissa Bischoff" userId="J2FPCPn7qMh7d90XoVVRNNJ/CpP48V/UYB68zTcjCT0=" providerId="None" clId="Web-{455EA36B-C676-45E8-B214-B0FF57B624EF}"/>
    <pc:docChg chg="modSld">
      <pc:chgData name="Marissa Bischoff" userId="J2FPCPn7qMh7d90XoVVRNNJ/CpP48V/UYB68zTcjCT0=" providerId="None" clId="Web-{455EA36B-C676-45E8-B214-B0FF57B624EF}" dt="2023-07-12T18:37:34.473" v="13"/>
      <pc:docMkLst>
        <pc:docMk/>
      </pc:docMkLst>
      <pc:sldChg chg="modSp">
        <pc:chgData name="Marissa Bischoff" userId="J2FPCPn7qMh7d90XoVVRNNJ/CpP48V/UYB68zTcjCT0=" providerId="None" clId="Web-{455EA36B-C676-45E8-B214-B0FF57B624EF}" dt="2023-07-12T18:35:02.565" v="1" actId="1076"/>
        <pc:sldMkLst>
          <pc:docMk/>
          <pc:sldMk cId="629270007" sldId="257"/>
        </pc:sldMkLst>
        <pc:picChg chg="mod">
          <ac:chgData name="Marissa Bischoff" userId="J2FPCPn7qMh7d90XoVVRNNJ/CpP48V/UYB68zTcjCT0=" providerId="None" clId="Web-{455EA36B-C676-45E8-B214-B0FF57B624EF}" dt="2023-07-12T18:35:02.565" v="1" actId="1076"/>
          <ac:picMkLst>
            <pc:docMk/>
            <pc:sldMk cId="629270007" sldId="257"/>
            <ac:picMk id="4" creationId="{9119DABE-D4FE-85B5-A55B-5B4ACE559B2F}"/>
          </ac:picMkLst>
        </pc:picChg>
      </pc:sldChg>
      <pc:sldChg chg="addSp delSp modSp">
        <pc:chgData name="Marissa Bischoff" userId="J2FPCPn7qMh7d90XoVVRNNJ/CpP48V/UYB68zTcjCT0=" providerId="None" clId="Web-{455EA36B-C676-45E8-B214-B0FF57B624EF}" dt="2023-07-12T18:37:20.473" v="12" actId="20577"/>
        <pc:sldMkLst>
          <pc:docMk/>
          <pc:sldMk cId="3360851155" sldId="258"/>
        </pc:sldMkLst>
        <pc:spChg chg="mod">
          <ac:chgData name="Marissa Bischoff" userId="J2FPCPn7qMh7d90XoVVRNNJ/CpP48V/UYB68zTcjCT0=" providerId="None" clId="Web-{455EA36B-C676-45E8-B214-B0FF57B624EF}" dt="2023-07-12T18:37:20.473" v="12" actId="20577"/>
          <ac:spMkLst>
            <pc:docMk/>
            <pc:sldMk cId="3360851155" sldId="258"/>
            <ac:spMk id="3" creationId="{0C4ACE8A-D91C-78B0-E4CD-15E5CFE5D769}"/>
          </ac:spMkLst>
        </pc:spChg>
        <pc:picChg chg="add mod">
          <ac:chgData name="Marissa Bischoff" userId="J2FPCPn7qMh7d90XoVVRNNJ/CpP48V/UYB68zTcjCT0=" providerId="None" clId="Web-{455EA36B-C676-45E8-B214-B0FF57B624EF}" dt="2023-07-12T18:36:42.535" v="9" actId="1076"/>
          <ac:picMkLst>
            <pc:docMk/>
            <pc:sldMk cId="3360851155" sldId="258"/>
            <ac:picMk id="4" creationId="{7FB5E8D0-F4A0-95B2-9B70-7274A1E86291}"/>
          </ac:picMkLst>
        </pc:picChg>
        <pc:picChg chg="del">
          <ac:chgData name="Marissa Bischoff" userId="J2FPCPn7qMh7d90XoVVRNNJ/CpP48V/UYB68zTcjCT0=" providerId="None" clId="Web-{455EA36B-C676-45E8-B214-B0FF57B624EF}" dt="2023-07-12T18:36:16.269" v="2"/>
          <ac:picMkLst>
            <pc:docMk/>
            <pc:sldMk cId="3360851155" sldId="258"/>
            <ac:picMk id="8194" creationId="{09602298-4CD0-AD2C-1E5B-14042F869976}"/>
          </ac:picMkLst>
        </pc:picChg>
      </pc:sldChg>
      <pc:sldChg chg="delSp">
        <pc:chgData name="Marissa Bischoff" userId="J2FPCPn7qMh7d90XoVVRNNJ/CpP48V/UYB68zTcjCT0=" providerId="None" clId="Web-{455EA36B-C676-45E8-B214-B0FF57B624EF}" dt="2023-07-12T18:37:34.473" v="13"/>
        <pc:sldMkLst>
          <pc:docMk/>
          <pc:sldMk cId="1735524560" sldId="259"/>
        </pc:sldMkLst>
        <pc:picChg chg="del">
          <ac:chgData name="Marissa Bischoff" userId="J2FPCPn7qMh7d90XoVVRNNJ/CpP48V/UYB68zTcjCT0=" providerId="None" clId="Web-{455EA36B-C676-45E8-B214-B0FF57B624EF}" dt="2023-07-12T18:37:34.473" v="13"/>
          <ac:picMkLst>
            <pc:docMk/>
            <pc:sldMk cId="1735524560" sldId="259"/>
            <ac:picMk id="9218" creationId="{C037A5A7-8DC0-90C6-227F-84AE5A2B5D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02B18-15B8-44BA-A6FB-25813EB466AA}"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BF57A-7BDC-4E05-8C40-F14FE8141CF1}" type="slidenum">
              <a:rPr lang="en-US" smtClean="0"/>
              <a:t>‹#›</a:t>
            </a:fld>
            <a:endParaRPr lang="en-US"/>
          </a:p>
        </p:txBody>
      </p:sp>
    </p:spTree>
    <p:extLst>
      <p:ext uri="{BB962C8B-B14F-4D97-AF65-F5344CB8AC3E}">
        <p14:creationId xmlns:p14="http://schemas.microsoft.com/office/powerpoint/2010/main" val="147931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Marissa- Digital Initiatives 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Lindsey- Digital Initiatives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Nicole- Digital Metadata Librarian</a:t>
            </a:r>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a:t>
            </a:fld>
            <a:endParaRPr lang="en-US"/>
          </a:p>
        </p:txBody>
      </p:sp>
    </p:spTree>
    <p:extLst>
      <p:ext uri="{BB962C8B-B14F-4D97-AF65-F5344CB8AC3E}">
        <p14:creationId xmlns:p14="http://schemas.microsoft.com/office/powerpoint/2010/main" val="25506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EZMA is written using Ruby to work with </a:t>
            </a:r>
            <a:r>
              <a:rPr lang="en-US" dirty="0" err="1"/>
              <a:t>ArchivesSpace</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rPr>
              <a:t>Developer- 1 IT person for “Get metadata” script, 1 IT person for the 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Times New Roman" panose="02020603050405020304" pitchFamily="18" charset="0"/>
              </a:rPr>
              <a:t>EZMA development, Spring 2019-May 2020, about a year of development work (pandemic, maternity leave, working on other things)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speaking it copies information from certain </a:t>
            </a:r>
            <a:r>
              <a:rPr lang="en-US" dirty="0" err="1"/>
              <a:t>ArchivesSpace</a:t>
            </a:r>
            <a:r>
              <a:rPr lang="en-US" dirty="0"/>
              <a:t> fields and maps them into the corresponding </a:t>
            </a:r>
            <a:r>
              <a:rPr lang="en-US" dirty="0" err="1"/>
              <a:t>CONTENTdm</a:t>
            </a:r>
            <a:r>
              <a:rPr lang="en-US" dirty="0"/>
              <a:t> fields. Some </a:t>
            </a:r>
            <a:r>
              <a:rPr lang="en-US" dirty="0" err="1"/>
              <a:t>ArchivesSpace</a:t>
            </a:r>
            <a:r>
              <a:rPr lang="en-US" dirty="0"/>
              <a:t> fields will get combined or split. The top section of this code snippet will combine different elements of the Extents section into the </a:t>
            </a:r>
            <a:r>
              <a:rPr lang="en-US" dirty="0" err="1"/>
              <a:t>CONTENTdm</a:t>
            </a:r>
            <a:r>
              <a:rPr lang="en-US" dirty="0"/>
              <a:t> physical description field.</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10</a:t>
            </a:fld>
            <a:endParaRPr lang="en-US"/>
          </a:p>
        </p:txBody>
      </p:sp>
    </p:spTree>
    <p:extLst>
      <p:ext uri="{BB962C8B-B14F-4D97-AF65-F5344CB8AC3E}">
        <p14:creationId xmlns:p14="http://schemas.microsoft.com/office/powerpoint/2010/main" val="221267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1. Programmed it to create the identifier by creating a call number. You can see it grabbing the Series, sub-series, box, folder, item </a:t>
            </a:r>
            <a:r>
              <a:rPr lang="en-US" sz="1800" b="0" i="0" dirty="0" err="1">
                <a:solidFill>
                  <a:srgbClr val="000000"/>
                </a:solidFill>
                <a:effectLst/>
                <a:latin typeface="Times New Roman" panose="02020603050405020304" pitchFamily="18" charset="0"/>
              </a:rPr>
              <a:t>etc</a:t>
            </a:r>
            <a:r>
              <a:rPr lang="en-US" sz="1800" b="0" i="0" dirty="0">
                <a:solidFill>
                  <a:srgbClr val="000000"/>
                </a:solidFill>
                <a:effectLst/>
                <a:latin typeface="Times New Roman" panose="02020603050405020304" pitchFamily="18" charset="0"/>
              </a:rPr>
              <a:t> to concatenate it into a call number from which we truncate to form the digital identifier, which is the file name of the digital item.  </a:t>
            </a:r>
          </a:p>
          <a:p>
            <a:pPr fontAlgn="base">
              <a:buFont typeface="+mj-lt"/>
              <a:buAutoNum type="arabicPeriod" startAt="2"/>
            </a:pPr>
            <a:r>
              <a:rPr lang="en-US" sz="1800" dirty="0">
                <a:solidFill>
                  <a:srgbClr val="000000"/>
                </a:solidFill>
                <a:latin typeface="Times New Roman"/>
                <a:cs typeface="Times New Roman"/>
              </a:rPr>
              <a:t> </a:t>
            </a:r>
            <a:r>
              <a:rPr lang="en-US" sz="1800" b="0" i="0" dirty="0">
                <a:solidFill>
                  <a:srgbClr val="000000"/>
                </a:solidFill>
                <a:effectLst/>
                <a:latin typeface="Times New Roman"/>
                <a:cs typeface="Times New Roman"/>
              </a:rPr>
              <a:t>Uses this to do QC of our digital file names </a:t>
            </a:r>
          </a:p>
          <a:p>
            <a:pPr fontAlgn="base">
              <a:buFont typeface="+mj-lt"/>
              <a:buAutoNum type="arabicPeriod" startAt="3"/>
            </a:pPr>
            <a:r>
              <a:rPr lang="en-US" sz="1800" dirty="0">
                <a:solidFill>
                  <a:srgbClr val="000000"/>
                </a:solidFill>
                <a:latin typeface="Times New Roman"/>
                <a:cs typeface="Times New Roman"/>
              </a:rPr>
              <a:t> </a:t>
            </a:r>
            <a:r>
              <a:rPr lang="en-US" sz="1800" b="0" i="0" dirty="0">
                <a:solidFill>
                  <a:srgbClr val="000000"/>
                </a:solidFill>
                <a:effectLst/>
                <a:latin typeface="Times New Roman"/>
                <a:cs typeface="Times New Roman"/>
              </a:rPr>
              <a:t>It compiles all of this into a tab-delimited text file for import into CDM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11</a:t>
            </a:fld>
            <a:endParaRPr lang="en-US"/>
          </a:p>
        </p:txBody>
      </p:sp>
    </p:spTree>
    <p:extLst>
      <p:ext uri="{BB962C8B-B14F-4D97-AF65-F5344CB8AC3E}">
        <p14:creationId xmlns:p14="http://schemas.microsoft.com/office/powerpoint/2010/main" val="95342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800" b="0" i="0" dirty="0">
                <a:solidFill>
                  <a:srgbClr val="000000"/>
                </a:solidFill>
                <a:effectLst/>
                <a:latin typeface="Times New Roman" panose="02020603050405020304" pitchFamily="18" charset="0"/>
              </a:rPr>
              <a:t>This plugin turns a manual copy-and-paste process that used to take 20 minutes into a 30-second automation. </a:t>
            </a:r>
          </a:p>
          <a:p>
            <a:pPr fontAlgn="base">
              <a:buFont typeface="+mj-lt"/>
              <a:buAutoNum type="arabicPeriod" startAt="2"/>
            </a:pPr>
            <a:r>
              <a:rPr lang="en-US" sz="1800" dirty="0">
                <a:solidFill>
                  <a:srgbClr val="000000"/>
                </a:solidFill>
                <a:latin typeface="Times New Roman"/>
                <a:cs typeface="Times New Roman"/>
              </a:rPr>
              <a:t> </a:t>
            </a:r>
            <a:r>
              <a:rPr lang="en-US" sz="1800" b="0" i="0" dirty="0">
                <a:solidFill>
                  <a:srgbClr val="000000"/>
                </a:solidFill>
                <a:effectLst/>
                <a:latin typeface="Times New Roman"/>
                <a:cs typeface="Times New Roman"/>
              </a:rPr>
              <a:t>It also performs a rudimentary QC in that it checks that our preservation and access copies match and are named correctly.  </a:t>
            </a:r>
          </a:p>
          <a:p>
            <a:pPr fontAlgn="base">
              <a:buFont typeface="+mj-lt"/>
              <a:buAutoNum type="arabicPeriod" startAt="3"/>
            </a:pPr>
            <a:r>
              <a:rPr lang="en-US" sz="1800" dirty="0">
                <a:solidFill>
                  <a:srgbClr val="000000"/>
                </a:solidFill>
                <a:latin typeface="Times New Roman"/>
                <a:cs typeface="Times New Roman"/>
              </a:rPr>
              <a:t> </a:t>
            </a:r>
            <a:r>
              <a:rPr lang="en-US" sz="1800" b="0" i="0" dirty="0">
                <a:solidFill>
                  <a:srgbClr val="000000"/>
                </a:solidFill>
                <a:effectLst/>
                <a:latin typeface="Times New Roman"/>
                <a:cs typeface="Times New Roman"/>
              </a:rPr>
              <a:t>Fewer errors- Copy and paste problems.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12</a:t>
            </a:fld>
            <a:endParaRPr lang="en-US"/>
          </a:p>
        </p:txBody>
      </p:sp>
    </p:spTree>
    <p:extLst>
      <p:ext uri="{BB962C8B-B14F-4D97-AF65-F5344CB8AC3E}">
        <p14:creationId xmlns:p14="http://schemas.microsoft.com/office/powerpoint/2010/main" val="791947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Times New Roman" panose="02020603050405020304" pitchFamily="18" charset="0"/>
              </a:rPr>
              <a:t>We put EZMA through its paces with each collection in the beginning days. </a:t>
            </a:r>
          </a:p>
          <a:p>
            <a:pPr algn="l" rtl="0" fontAlgn="base">
              <a:buFont typeface="+mj-lt"/>
              <a:buNone/>
            </a:pPr>
            <a:endParaRPr lang="en-US" sz="1800" b="0" i="0" dirty="0">
              <a:solidFill>
                <a:srgbClr val="000000"/>
              </a:solidFill>
              <a:effectLst/>
              <a:latin typeface="Times New Roman" panose="02020603050405020304" pitchFamily="18" charset="0"/>
            </a:endParaRPr>
          </a:p>
          <a:p>
            <a:pPr algn="l" rtl="0" fontAlgn="base">
              <a:buFont typeface="+mj-lt"/>
              <a:buNone/>
            </a:pPr>
            <a:r>
              <a:rPr lang="en-US" sz="1800" b="0" i="0" dirty="0">
                <a:solidFill>
                  <a:srgbClr val="000000"/>
                </a:solidFill>
                <a:effectLst/>
                <a:latin typeface="Times New Roman" panose="02020603050405020304" pitchFamily="18" charset="0"/>
              </a:rPr>
              <a:t>Rewrite how it found the call number and pieced it together- had to make accommodations for different issues in call number. Series in different locations, Volumes, 1a, item level moved in a call number, had to give EZMA extra rules. If it finds a call number it doesn’t recognize, it just stops.  </a:t>
            </a:r>
          </a:p>
          <a:p>
            <a:pPr algn="l" rtl="0" fontAlgn="base">
              <a:buFont typeface="+mj-lt"/>
              <a:buNone/>
            </a:pPr>
            <a:endParaRPr lang="en-US" sz="1800" b="0" i="0" dirty="0">
              <a:solidFill>
                <a:srgbClr val="000000"/>
              </a:solidFill>
              <a:effectLst/>
              <a:latin typeface="Times New Roman" panose="02020603050405020304" pitchFamily="18" charset="0"/>
            </a:endParaRPr>
          </a:p>
          <a:p>
            <a:pPr algn="l" rtl="0" fontAlgn="base">
              <a:buFont typeface="+mj-lt"/>
              <a:buNone/>
            </a:pPr>
            <a:r>
              <a:rPr lang="en-US" sz="1800" b="0" i="0" dirty="0">
                <a:solidFill>
                  <a:srgbClr val="000000"/>
                </a:solidFill>
                <a:effectLst/>
                <a:latin typeface="Times New Roman" panose="02020603050405020304" pitchFamily="18" charset="0"/>
              </a:rPr>
              <a:t>Hierarchy and inheritance issues- Inheritance Rules are setup in our instance of </a:t>
            </a:r>
            <a:r>
              <a:rPr lang="en-US" sz="1800" b="0" i="0" dirty="0" err="1">
                <a:solidFill>
                  <a:srgbClr val="000000"/>
                </a:solidFill>
                <a:effectLst/>
                <a:latin typeface="Times New Roman" panose="02020603050405020304" pitchFamily="18" charset="0"/>
              </a:rPr>
              <a:t>ArchivesSpace</a:t>
            </a:r>
            <a:r>
              <a:rPr lang="en-US" sz="1800" b="0" i="0" dirty="0">
                <a:solidFill>
                  <a:srgbClr val="000000"/>
                </a:solidFill>
                <a:effectLst/>
                <a:latin typeface="Times New Roman" panose="02020603050405020304" pitchFamily="18" charset="0"/>
              </a:rPr>
              <a:t> so some metadata isn’t entered into the archival object. EZMA is supposed to look at upper levels for certain metadata but this doesn’t always work. Creators, for example, don’t always get copied into the EZMA file if it’s not entered into the archival object, so these have to be manually added into the </a:t>
            </a:r>
            <a:r>
              <a:rPr lang="en-US" sz="1800" b="0" i="0" dirty="0" err="1">
                <a:solidFill>
                  <a:srgbClr val="000000"/>
                </a:solidFill>
                <a:effectLst/>
                <a:latin typeface="Times New Roman" panose="02020603050405020304" pitchFamily="18" charset="0"/>
              </a:rPr>
              <a:t>CONTENTdm</a:t>
            </a:r>
            <a:r>
              <a:rPr lang="en-US" sz="1800" b="0" i="0" dirty="0">
                <a:solidFill>
                  <a:srgbClr val="000000"/>
                </a:solidFill>
                <a:effectLst/>
                <a:latin typeface="Times New Roman" panose="02020603050405020304" pitchFamily="18" charset="0"/>
              </a:rPr>
              <a:t> item manually after loading.</a:t>
            </a:r>
          </a:p>
          <a:p>
            <a:pPr algn="l" rtl="0" fontAlgn="base">
              <a:buFont typeface="+mj-lt"/>
              <a:buNone/>
            </a:pPr>
            <a:endParaRPr lang="en-US" sz="1800" b="0" i="0" dirty="0">
              <a:solidFill>
                <a:srgbClr val="000000"/>
              </a:solidFill>
              <a:effectLst/>
              <a:latin typeface="Times New Roman" panose="02020603050405020304" pitchFamily="18" charset="0"/>
            </a:endParaRPr>
          </a:p>
          <a:p>
            <a:pPr algn="l" rtl="0" fontAlgn="base">
              <a:buFont typeface="+mj-lt"/>
              <a:buNone/>
            </a:pPr>
            <a:r>
              <a:rPr lang="en-US" sz="1800" b="0" i="0" dirty="0">
                <a:solidFill>
                  <a:srgbClr val="000000"/>
                </a:solidFill>
                <a:effectLst/>
                <a:latin typeface="Times New Roman" panose="02020603050405020304" pitchFamily="18" charset="0"/>
              </a:rPr>
              <a:t>The Description field and Language field metadata were being added to the General Notes field erroneously. </a:t>
            </a:r>
          </a:p>
          <a:p>
            <a:pPr algn="l" rtl="0" fontAlgn="base">
              <a:buFont typeface="+mj-lt"/>
              <a:buNone/>
            </a:pPr>
            <a:endParaRPr lang="en-US" sz="1800" b="0" i="0" dirty="0">
              <a:solidFill>
                <a:srgbClr val="000000"/>
              </a:solidFill>
              <a:effectLst/>
              <a:latin typeface="Times New Roman" panose="02020603050405020304" pitchFamily="18" charset="0"/>
            </a:endParaRPr>
          </a:p>
          <a:p>
            <a:pPr algn="l" rtl="0" fontAlgn="base">
              <a:buFont typeface="+mj-lt"/>
              <a:buNone/>
            </a:pPr>
            <a:r>
              <a:rPr lang="en-US" sz="1800" b="0" i="0" dirty="0">
                <a:solidFill>
                  <a:srgbClr val="000000"/>
                </a:solidFill>
                <a:effectLst/>
                <a:latin typeface="Times New Roman" panose="02020603050405020304" pitchFamily="18" charset="0"/>
              </a:rPr>
              <a:t>When we made changes to our process for making access or derivative copies of our preservation files, the </a:t>
            </a:r>
            <a:r>
              <a:rPr lang="en-US" sz="1800" b="0" i="0" dirty="0" err="1">
                <a:solidFill>
                  <a:srgbClr val="000000"/>
                </a:solidFill>
                <a:effectLst/>
                <a:latin typeface="Times New Roman" panose="02020603050405020304" pitchFamily="18" charset="0"/>
              </a:rPr>
              <a:t>exif</a:t>
            </a:r>
            <a:r>
              <a:rPr lang="en-US" sz="1800" b="0" i="0" dirty="0">
                <a:solidFill>
                  <a:srgbClr val="000000"/>
                </a:solidFill>
                <a:effectLst/>
                <a:latin typeface="Times New Roman" panose="02020603050405020304" pitchFamily="18" charset="0"/>
              </a:rPr>
              <a:t> was not embedded through </a:t>
            </a:r>
            <a:r>
              <a:rPr lang="en-US" sz="1800" b="0" i="0" dirty="0" err="1">
                <a:solidFill>
                  <a:srgbClr val="000000"/>
                </a:solidFill>
                <a:effectLst/>
                <a:latin typeface="Times New Roman" panose="02020603050405020304" pitchFamily="18" charset="0"/>
              </a:rPr>
              <a:t>exif</a:t>
            </a:r>
            <a:r>
              <a:rPr lang="en-US" sz="1800" b="0" i="0" dirty="0">
                <a:solidFill>
                  <a:srgbClr val="000000"/>
                </a:solidFill>
                <a:effectLst/>
                <a:latin typeface="Times New Roman" panose="02020603050405020304" pitchFamily="18" charset="0"/>
              </a:rPr>
              <a:t>-R[</a:t>
            </a:r>
            <a:r>
              <a:rPr lang="en-US" sz="1800" b="0" i="0" dirty="0" err="1">
                <a:solidFill>
                  <a:srgbClr val="000000"/>
                </a:solidFill>
                <a:effectLst/>
                <a:latin typeface="Times New Roman" panose="02020603050405020304" pitchFamily="18" charset="0"/>
              </a:rPr>
              <a:t>uby</a:t>
            </a:r>
            <a:r>
              <a:rPr lang="en-US" sz="1800" b="0" i="0" dirty="0">
                <a:solidFill>
                  <a:srgbClr val="000000"/>
                </a:solidFill>
                <a:effectLst/>
                <a:latin typeface="Times New Roman" panose="02020603050405020304" pitchFamily="18" charset="0"/>
              </a:rPr>
              <a:t>] so it didn’t show up in EZMA. EZMA is written in Ruby, which all plugs in need to be. Had to change the script to find this </a:t>
            </a:r>
            <a:r>
              <a:rPr lang="en-US" sz="1800" b="0" i="0" dirty="0" err="1">
                <a:solidFill>
                  <a:srgbClr val="000000"/>
                </a:solidFill>
                <a:effectLst/>
                <a:latin typeface="Times New Roman" panose="02020603050405020304" pitchFamily="18" charset="0"/>
              </a:rPr>
              <a:t>exif</a:t>
            </a:r>
            <a:r>
              <a:rPr lang="en-US" sz="1800" b="0" i="0" dirty="0">
                <a:solidFill>
                  <a:srgbClr val="000000"/>
                </a:solidFill>
                <a:effectLst/>
                <a:latin typeface="Times New Roman" panose="02020603050405020304" pitchFamily="18" charset="0"/>
              </a:rPr>
              <a:t> data.  </a:t>
            </a:r>
          </a:p>
          <a:p>
            <a:pPr algn="l" rtl="0" fontAlgn="base">
              <a:buFont typeface="+mj-lt"/>
              <a:buNone/>
            </a:pPr>
            <a:endParaRPr lang="en-US" sz="1800" b="0" i="0" dirty="0">
              <a:solidFill>
                <a:srgbClr val="000000"/>
              </a:solidFill>
              <a:effectLst/>
              <a:latin typeface="Times New Roman" panose="02020603050405020304" pitchFamily="18" charset="0"/>
            </a:endParaRPr>
          </a:p>
          <a:p>
            <a:pPr fontAlgn="base"/>
            <a:r>
              <a:rPr lang="en-US" sz="1800" b="0" i="0" dirty="0">
                <a:solidFill>
                  <a:srgbClr val="000000"/>
                </a:solidFill>
                <a:effectLst/>
                <a:latin typeface="Times New Roman"/>
                <a:cs typeface="Times New Roman"/>
              </a:rPr>
              <a:t>Batch EZMA- Student employee </a:t>
            </a:r>
            <a:r>
              <a:rPr lang="en-US" sz="1800" dirty="0">
                <a:solidFill>
                  <a:srgbClr val="000000"/>
                </a:solidFill>
                <a:latin typeface="Times New Roman"/>
                <a:cs typeface="Times New Roman"/>
              </a:rPr>
              <a:t>made </a:t>
            </a:r>
            <a:r>
              <a:rPr lang="en-US" sz="1800" b="0" i="0" dirty="0">
                <a:solidFill>
                  <a:srgbClr val="000000"/>
                </a:solidFill>
                <a:effectLst/>
                <a:latin typeface="Times New Roman"/>
                <a:cs typeface="Times New Roman"/>
              </a:rPr>
              <a:t>code that would iteratively run EZMA for each compound object, so that has turned the </a:t>
            </a:r>
            <a:r>
              <a:rPr lang="en-US" sz="1800" dirty="0">
                <a:solidFill>
                  <a:srgbClr val="000000"/>
                </a:solidFill>
                <a:latin typeface="Times New Roman"/>
                <a:cs typeface="Times New Roman"/>
              </a:rPr>
              <a:t>20-seconds on</a:t>
            </a:r>
            <a:r>
              <a:rPr lang="en-US" sz="1800" b="0" i="0" dirty="0">
                <a:solidFill>
                  <a:srgbClr val="000000"/>
                </a:solidFill>
                <a:effectLst/>
                <a:latin typeface="Times New Roman"/>
                <a:cs typeface="Times New Roman"/>
              </a:rPr>
              <a:t> each item into </a:t>
            </a:r>
            <a:r>
              <a:rPr lang="en-US" sz="1800" dirty="0">
                <a:solidFill>
                  <a:srgbClr val="000000"/>
                </a:solidFill>
                <a:latin typeface="Times New Roman"/>
                <a:cs typeface="Times New Roman"/>
              </a:rPr>
              <a:t>a much fast process that can run while we do other things</a:t>
            </a:r>
            <a:r>
              <a:rPr lang="en-US" sz="1800" b="0" i="0" dirty="0">
                <a:solidFill>
                  <a:srgbClr val="000000"/>
                </a:solidFill>
                <a:effectLst/>
                <a:latin typeface="Times New Roman"/>
                <a:cs typeface="Times New Roman"/>
              </a:rPr>
              <a:t>. It automates the whole process</a:t>
            </a:r>
            <a:r>
              <a:rPr lang="en-US" sz="1800" dirty="0">
                <a:solidFill>
                  <a:srgbClr val="000000"/>
                </a:solidFill>
                <a:latin typeface="Times New Roman"/>
                <a:cs typeface="Times New Roman"/>
              </a:rPr>
              <a:t>. </a:t>
            </a:r>
            <a:endParaRPr lang="en-US" sz="1800" b="0" i="0" dirty="0">
              <a:solidFill>
                <a:srgbClr val="000000"/>
              </a:solidFill>
              <a:effectLst/>
              <a:latin typeface="Times New Roman" panose="02020603050405020304" pitchFamily="18" charset="0"/>
              <a:cs typeface="Times New Roman"/>
            </a:endParaRPr>
          </a:p>
          <a:p>
            <a:pPr algn="l" rtl="0" fontAlgn="base">
              <a:buFont typeface="+mj-lt"/>
              <a:buNone/>
            </a:pPr>
            <a:endParaRPr lang="en-US" sz="1800" b="0" i="0" dirty="0">
              <a:solidFill>
                <a:srgbClr val="000000"/>
              </a:solidFill>
              <a:effectLst/>
              <a:latin typeface="Times New Roman" panose="02020603050405020304" pitchFamily="18" charset="0"/>
            </a:endParaRPr>
          </a:p>
          <a:p>
            <a:pPr algn="l" rtl="0" fontAlgn="base">
              <a:buFont typeface="+mj-lt"/>
              <a:buNone/>
            </a:pPr>
            <a:r>
              <a:rPr lang="en-US" sz="1800" b="0" i="0" dirty="0">
                <a:solidFill>
                  <a:srgbClr val="000000"/>
                </a:solidFill>
                <a:effectLst/>
                <a:latin typeface="Times New Roman" panose="02020603050405020304" pitchFamily="18" charset="0"/>
              </a:rPr>
              <a:t>Future iteration will be needed when we migrate to a new DAM in the not-so-distant future.</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13</a:t>
            </a:fld>
            <a:endParaRPr lang="en-US"/>
          </a:p>
        </p:txBody>
      </p:sp>
    </p:spTree>
    <p:extLst>
      <p:ext uri="{BB962C8B-B14F-4D97-AF65-F5344CB8AC3E}">
        <p14:creationId xmlns:p14="http://schemas.microsoft.com/office/powerpoint/2010/main" val="24775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This might be a helpful tool at your institution. Consider talking to your digital managers who upload your digital content online. How are they capturing the metadata they display online? I’d love to hear from you about what you are doing.  </a:t>
            </a:r>
          </a:p>
          <a:p>
            <a:pPr algn="l" rtl="0" fontAlgn="base"/>
            <a:endParaRPr lang="en-US" sz="1800" b="0" i="0" dirty="0">
              <a:solidFill>
                <a:srgbClr val="000000"/>
              </a:solidFill>
              <a:effectLst/>
              <a:latin typeface="Times New Roman" panose="02020603050405020304" pitchFamily="18" charset="0"/>
            </a:endParaRPr>
          </a:p>
          <a:p>
            <a:pPr algn="l" rtl="0" fontAlgn="base"/>
            <a:r>
              <a:rPr lang="en-US" sz="1800" b="0" i="0" dirty="0">
                <a:solidFill>
                  <a:srgbClr val="000000"/>
                </a:solidFill>
                <a:effectLst/>
                <a:latin typeface="Times New Roman" panose="02020603050405020304" pitchFamily="18" charset="0"/>
              </a:rPr>
              <a:t>Anyone wanting to use this would need to build a get metadata script and then another script that would package the metadata and enhance it, and add QC. Not on </a:t>
            </a:r>
            <a:r>
              <a:rPr lang="en-US" sz="1800" b="0" i="0" dirty="0" err="1">
                <a:solidFill>
                  <a:srgbClr val="000000"/>
                </a:solidFill>
                <a:effectLst/>
                <a:latin typeface="Times New Roman" panose="02020603050405020304" pitchFamily="18" charset="0"/>
              </a:rPr>
              <a:t>github</a:t>
            </a:r>
            <a:r>
              <a:rPr lang="en-US" sz="1800" b="0" i="0" dirty="0">
                <a:solidFill>
                  <a:srgbClr val="000000"/>
                </a:solidFill>
                <a:effectLst/>
                <a:latin typeface="Times New Roman" panose="02020603050405020304" pitchFamily="18" charset="0"/>
              </a:rPr>
              <a:t> yet but I broached it with LIT and we’ll see.  </a:t>
            </a:r>
            <a:endParaRPr lang="en-US" b="0" i="0" dirty="0">
              <a:solidFill>
                <a:srgbClr val="000000"/>
              </a:solidFill>
              <a:effectLst/>
              <a:latin typeface="Times New Roman" panose="02020603050405020304" pitchFamily="18" charset="0"/>
            </a:endParaRPr>
          </a:p>
          <a:p>
            <a:pPr algn="l" rtl="0" fontAlgn="base"/>
            <a:r>
              <a:rPr lang="en-US" sz="1800" b="0" i="0" dirty="0">
                <a:solidFill>
                  <a:srgbClr val="000000"/>
                </a:solidFill>
                <a:effectLst/>
                <a:latin typeface="Times New Roman" panose="02020603050405020304" pitchFamily="18" charset="0"/>
              </a:rPr>
              <a:t>Very useful tool. Worth the headaches and issues to save countless hours on a repetitive task.  </a:t>
            </a: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14</a:t>
            </a:fld>
            <a:endParaRPr lang="en-US"/>
          </a:p>
        </p:txBody>
      </p:sp>
    </p:spTree>
    <p:extLst>
      <p:ext uri="{BB962C8B-B14F-4D97-AF65-F5344CB8AC3E}">
        <p14:creationId xmlns:p14="http://schemas.microsoft.com/office/powerpoint/2010/main" val="11130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The Digital Lab at the Brigham Young University Library uses a homegrown “proper” plugin in </a:t>
            </a:r>
            <a:r>
              <a:rPr lang="en-US" sz="1200" b="0" i="0" dirty="0" err="1">
                <a:solidFill>
                  <a:srgbClr val="000000"/>
                </a:solidFill>
                <a:effectLst/>
                <a:latin typeface="Times New Roman" panose="02020603050405020304" pitchFamily="18" charset="0"/>
              </a:rPr>
              <a:t>ArchivesSpace</a:t>
            </a:r>
            <a:r>
              <a:rPr lang="en-US" sz="1200" b="0" i="0" dirty="0">
                <a:solidFill>
                  <a:srgbClr val="000000"/>
                </a:solidFill>
                <a:effectLst/>
                <a:latin typeface="Times New Roman" panose="02020603050405020304" pitchFamily="18" charset="0"/>
              </a:rPr>
              <a:t> to capture and format finding aid metadata into Dublin Core to use in our loading text file that accompanies our uploads to our Digital Asset Management System, </a:t>
            </a:r>
            <a:r>
              <a:rPr lang="en-US" sz="1200" b="0" i="0" dirty="0" err="1">
                <a:solidFill>
                  <a:srgbClr val="000000"/>
                </a:solidFill>
                <a:effectLst/>
                <a:latin typeface="Times New Roman" panose="02020603050405020304" pitchFamily="18" charset="0"/>
              </a:rPr>
              <a:t>CONTENTdm</a:t>
            </a:r>
            <a:r>
              <a:rPr lang="en-US" sz="1200" b="0" i="0" dirty="0">
                <a:solidFill>
                  <a:srgbClr val="000000"/>
                </a:solidFill>
                <a:effectLst/>
                <a:latin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2</a:t>
            </a:fld>
            <a:endParaRPr lang="en-US"/>
          </a:p>
        </p:txBody>
      </p:sp>
    </p:spTree>
    <p:extLst>
      <p:ext uri="{BB962C8B-B14F-4D97-AF65-F5344CB8AC3E}">
        <p14:creationId xmlns:p14="http://schemas.microsoft.com/office/powerpoint/2010/main" val="332283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800" b="0" i="0" dirty="0">
                <a:solidFill>
                  <a:srgbClr val="000000"/>
                </a:solidFill>
                <a:effectLst/>
                <a:latin typeface="Times New Roman" panose="02020603050405020304" pitchFamily="18" charset="0"/>
              </a:rPr>
              <a:t> University and lab </a:t>
            </a:r>
          </a:p>
          <a:p>
            <a:pPr algn="l" rtl="0" fontAlgn="base">
              <a:buFont typeface="+mj-lt"/>
              <a:buAutoNum type="arabicPeriod"/>
            </a:pPr>
            <a:r>
              <a:rPr lang="en-US" sz="1800" b="0" i="0" dirty="0">
                <a:solidFill>
                  <a:srgbClr val="000000"/>
                </a:solidFill>
                <a:effectLst/>
                <a:latin typeface="Times New Roman" panose="02020603050405020304" pitchFamily="18" charset="0"/>
              </a:rPr>
              <a:t> 35,000 students, primarily undergraduate, 2 full time and 15-20 student employees</a:t>
            </a:r>
          </a:p>
          <a:p>
            <a:pPr algn="l" rtl="0" fontAlgn="base">
              <a:buFont typeface="+mj-lt"/>
              <a:buAutoNum type="arabicPeriod"/>
            </a:pPr>
            <a:r>
              <a:rPr lang="en-US" sz="1800" b="0" i="0" dirty="0">
                <a:solidFill>
                  <a:srgbClr val="000000"/>
                </a:solidFill>
                <a:effectLst/>
                <a:latin typeface="Times New Roman" panose="02020603050405020304" pitchFamily="18" charset="0"/>
              </a:rPr>
              <a:t> Lab setup- scan and upload, package metadata in lab</a:t>
            </a:r>
          </a:p>
          <a:p>
            <a:pPr algn="l" rtl="0" fontAlgn="base">
              <a:buFont typeface="+mj-lt"/>
              <a:buAutoNum type="arabicPeriod"/>
            </a:pPr>
            <a:r>
              <a:rPr lang="en-US" sz="1800" b="0" i="0" dirty="0">
                <a:solidFill>
                  <a:srgbClr val="000000"/>
                </a:solidFill>
                <a:effectLst/>
                <a:latin typeface="Times New Roman" panose="02020603050405020304" pitchFamily="18" charset="0"/>
              </a:rPr>
              <a:t> Scan rates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3</a:t>
            </a:fld>
            <a:endParaRPr lang="en-US"/>
          </a:p>
        </p:txBody>
      </p:sp>
    </p:spTree>
    <p:extLst>
      <p:ext uri="{BB962C8B-B14F-4D97-AF65-F5344CB8AC3E}">
        <p14:creationId xmlns:p14="http://schemas.microsoft.com/office/powerpoint/2010/main" val="276721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800" b="0" i="0" dirty="0">
                <a:solidFill>
                  <a:srgbClr val="000000"/>
                </a:solidFill>
                <a:effectLst/>
                <a:latin typeface="Times New Roman" panose="02020603050405020304" pitchFamily="18" charset="0"/>
              </a:rPr>
              <a:t>CDM for very long time (2002). Like most digital libraries, our methods have evolved over time. The metadata used to be very boutique, with painstaking hand metadata creation. Early on, each collection had different metadata fields. Then, we have pivoted to a larger production lab and metadata is still the pinch point, bottleneck that we are waiting for.  </a:t>
            </a:r>
          </a:p>
          <a:p>
            <a:pPr algn="l" rtl="0" fontAlgn="base">
              <a:buFont typeface="+mj-lt"/>
              <a:buAutoNum type="arabicPeriod" startAt="2"/>
            </a:pPr>
            <a:r>
              <a:rPr lang="en-US" sz="1800" b="0" i="0" dirty="0">
                <a:solidFill>
                  <a:srgbClr val="000000"/>
                </a:solidFill>
                <a:effectLst/>
                <a:latin typeface="Times New Roman" panose="02020603050405020304" pitchFamily="18" charset="0"/>
              </a:rPr>
              <a:t>Our process for metadata changed to be based off the Marc records and the finding aids, which had to be translated into Dublin core for CDM. We standardized the metadata profile for all collections so we could better utilize the existing metadata.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4</a:t>
            </a:fld>
            <a:endParaRPr lang="en-US"/>
          </a:p>
        </p:txBody>
      </p:sp>
    </p:spTree>
    <p:extLst>
      <p:ext uri="{BB962C8B-B14F-4D97-AF65-F5344CB8AC3E}">
        <p14:creationId xmlns:p14="http://schemas.microsoft.com/office/powerpoint/2010/main" val="413733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effectLst/>
                <a:latin typeface="Times New Roman" panose="02020603050405020304" pitchFamily="18" charset="0"/>
              </a:rPr>
              <a:t>We created a Reformatting committee that allowed all the stakeholders to talk.  </a:t>
            </a:r>
          </a:p>
          <a:p>
            <a:pPr algn="l" rtl="0" fontAlgn="base">
              <a:buFont typeface="+mj-lt"/>
              <a:buNone/>
            </a:pPr>
            <a:endParaRPr lang="en-US" sz="1800" b="0" i="0" dirty="0">
              <a:effectLst/>
              <a:latin typeface="Times New Roman" panose="02020603050405020304" pitchFamily="18" charset="0"/>
            </a:endParaRPr>
          </a:p>
          <a:p>
            <a:pPr algn="l" rtl="0" fontAlgn="base">
              <a:buFont typeface="+mj-lt"/>
              <a:buNone/>
            </a:pPr>
            <a:r>
              <a:rPr lang="en-US" sz="1800" b="0" i="0" dirty="0">
                <a:effectLst/>
                <a:latin typeface="Times New Roman" panose="02020603050405020304" pitchFamily="18" charset="0"/>
              </a:rPr>
              <a:t>One of the BEST things they did is set a standard that for archival collections, that the finding aid has to be done to the item or file level BEFORE we start digitization.  </a:t>
            </a:r>
          </a:p>
          <a:p>
            <a:pPr algn="l" rtl="0" fontAlgn="base">
              <a:buFont typeface="+mj-lt"/>
              <a:buNone/>
            </a:pPr>
            <a:endParaRPr lang="en-US" sz="1800" b="0" i="0" dirty="0">
              <a:effectLst/>
              <a:latin typeface="Times New Roman" panose="02020603050405020304" pitchFamily="18" charset="0"/>
            </a:endParaRPr>
          </a:p>
          <a:p>
            <a:pPr algn="l" rtl="0" fontAlgn="base">
              <a:buFont typeface="+mj-lt"/>
              <a:buAutoNum type="arabicPeriod"/>
            </a:pPr>
            <a:r>
              <a:rPr lang="en-US" sz="1800" b="0" i="0" dirty="0">
                <a:effectLst/>
                <a:latin typeface="Times New Roman" panose="02020603050405020304" pitchFamily="18" charset="0"/>
              </a:rPr>
              <a:t>It makes it so there is an up-front wait, but it clears the way so we’re not just picking a few items from a collection but are doing at least a series at a time, so it’s much more cohesive.  </a:t>
            </a:r>
          </a:p>
          <a:p>
            <a:pPr algn="l" rtl="0" fontAlgn="base">
              <a:buFont typeface="+mj-lt"/>
              <a:buAutoNum type="arabicPeriod" startAt="2"/>
            </a:pPr>
            <a:r>
              <a:rPr lang="en-US" sz="1800" b="0" i="0" dirty="0">
                <a:effectLst/>
                <a:latin typeface="Times New Roman"/>
                <a:cs typeface="Times New Roman"/>
              </a:rPr>
              <a:t>Digital file names, identifier titles were based on call number and any changes in metadata that necessitated a change in call number would create downstream problems for the digital lab. </a:t>
            </a:r>
          </a:p>
          <a:p>
            <a:pPr algn="l" rtl="0" fontAlgn="base">
              <a:buFont typeface="+mj-lt"/>
              <a:buAutoNum type="arabicPeriod" startAt="2"/>
            </a:pPr>
            <a:r>
              <a:rPr lang="en-US" sz="1800" b="0" i="0" dirty="0">
                <a:effectLst/>
                <a:latin typeface="Times New Roman" panose="02020603050405020304" pitchFamily="18" charset="0"/>
              </a:rPr>
              <a:t>This made it important to be able to translate that metadata from the finding aid into Dublin Core the digital objects.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5</a:t>
            </a:fld>
            <a:endParaRPr lang="en-US"/>
          </a:p>
        </p:txBody>
      </p:sp>
    </p:spTree>
    <p:extLst>
      <p:ext uri="{BB962C8B-B14F-4D97-AF65-F5344CB8AC3E}">
        <p14:creationId xmlns:p14="http://schemas.microsoft.com/office/powerpoint/2010/main" val="50551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800" b="0" i="0" dirty="0">
                <a:solidFill>
                  <a:srgbClr val="000000"/>
                </a:solidFill>
                <a:effectLst/>
                <a:latin typeface="Times New Roman" panose="02020603050405020304" pitchFamily="18" charset="0"/>
              </a:rPr>
              <a:t>We had a homegrown system for finding aids. Findingaids.lib.byu.edu. 2019? was the switch to </a:t>
            </a:r>
            <a:r>
              <a:rPr lang="en-US" sz="1800" b="0" i="0" dirty="0" err="1">
                <a:solidFill>
                  <a:srgbClr val="000000"/>
                </a:solidFill>
                <a:effectLst/>
                <a:latin typeface="Times New Roman" panose="02020603050405020304" pitchFamily="18" charset="0"/>
              </a:rPr>
              <a:t>ArchivesSpace</a:t>
            </a:r>
            <a:r>
              <a:rPr lang="en-US" sz="1800" b="0" i="0" dirty="0">
                <a:solidFill>
                  <a:srgbClr val="000000"/>
                </a:solidFill>
                <a:effectLst/>
                <a:latin typeface="Times New Roman" panose="02020603050405020304" pitchFamily="18" charset="0"/>
              </a:rPr>
              <a:t>.  </a:t>
            </a:r>
          </a:p>
          <a:p>
            <a:pPr algn="l" rtl="0" fontAlgn="base">
              <a:buFont typeface="+mj-lt"/>
              <a:buAutoNum type="arabicPeriod" startAt="2"/>
            </a:pPr>
            <a:r>
              <a:rPr lang="en-US" sz="1800" b="0" i="0" dirty="0">
                <a:solidFill>
                  <a:srgbClr val="000000"/>
                </a:solidFill>
                <a:effectLst/>
                <a:latin typeface="Times New Roman" panose="02020603050405020304" pitchFamily="18" charset="0"/>
              </a:rPr>
              <a:t>There was a lab-built command line tool to translate metadata from old finding aids into a text file. COMA.  Touchy, lots of errors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6</a:t>
            </a:fld>
            <a:endParaRPr lang="en-US"/>
          </a:p>
        </p:txBody>
      </p:sp>
    </p:spTree>
    <p:extLst>
      <p:ext uri="{BB962C8B-B14F-4D97-AF65-F5344CB8AC3E}">
        <p14:creationId xmlns:p14="http://schemas.microsoft.com/office/powerpoint/2010/main" val="417014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Error code screen with COMA</a:t>
            </a:r>
          </a:p>
        </p:txBody>
      </p:sp>
      <p:sp>
        <p:nvSpPr>
          <p:cNvPr id="4" name="Slide Number Placeholder 3"/>
          <p:cNvSpPr>
            <a:spLocks noGrp="1"/>
          </p:cNvSpPr>
          <p:nvPr>
            <p:ph type="sldNum" sz="quarter" idx="5"/>
          </p:nvPr>
        </p:nvSpPr>
        <p:spPr/>
        <p:txBody>
          <a:bodyPr/>
          <a:lstStyle/>
          <a:p>
            <a:fld id="{70EBF57A-7BDC-4E05-8C40-F14FE8141CF1}" type="slidenum">
              <a:rPr lang="en-US" smtClean="0"/>
              <a:t>7</a:t>
            </a:fld>
            <a:endParaRPr lang="en-US"/>
          </a:p>
        </p:txBody>
      </p:sp>
    </p:spTree>
    <p:extLst>
      <p:ext uri="{BB962C8B-B14F-4D97-AF65-F5344CB8AC3E}">
        <p14:creationId xmlns:p14="http://schemas.microsoft.com/office/powerpoint/2010/main" val="35933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Made them by hand once we switched to </a:t>
            </a:r>
            <a:r>
              <a:rPr lang="en-US" sz="1800" b="0" i="0" dirty="0" err="1">
                <a:solidFill>
                  <a:srgbClr val="000000"/>
                </a:solidFill>
                <a:effectLst/>
                <a:latin typeface="Times New Roman" panose="02020603050405020304" pitchFamily="18" charset="0"/>
              </a:rPr>
              <a:t>ArchivesSpace</a:t>
            </a:r>
            <a:r>
              <a:rPr lang="en-US" sz="1800" b="0" i="0" dirty="0">
                <a:solidFill>
                  <a:srgbClr val="000000"/>
                </a:solidFill>
                <a:effectLst/>
                <a:latin typeface="Times New Roman" panose="02020603050405020304" pitchFamily="18" charset="0"/>
              </a:rPr>
              <a:t>, so we needed a new program. </a:t>
            </a:r>
          </a:p>
          <a:p>
            <a:r>
              <a:rPr lang="en-US" sz="1800" b="0" i="0" dirty="0">
                <a:solidFill>
                  <a:srgbClr val="000000"/>
                </a:solidFill>
                <a:effectLst/>
                <a:latin typeface="Times New Roman"/>
                <a:cs typeface="Times New Roman"/>
              </a:rPr>
              <a:t>COMA Rewrite dreams document</a:t>
            </a:r>
            <a:r>
              <a:rPr lang="en-US" sz="1800" dirty="0">
                <a:solidFill>
                  <a:srgbClr val="000000"/>
                </a:solidFill>
                <a:latin typeface="Times New Roman"/>
                <a:cs typeface="Times New Roman"/>
              </a:rPr>
              <a:t> had our </a:t>
            </a:r>
            <a:r>
              <a:rPr lang="en-US" sz="1800" dirty="0" err="1">
                <a:solidFill>
                  <a:srgbClr val="000000"/>
                </a:solidFill>
                <a:latin typeface="Times New Roman"/>
                <a:cs typeface="Times New Roman"/>
              </a:rPr>
              <a:t>wishlist</a:t>
            </a:r>
            <a:r>
              <a:rPr lang="en-US" sz="1800" dirty="0">
                <a:solidFill>
                  <a:srgbClr val="000000"/>
                </a:solidFill>
                <a:latin typeface="Times New Roman"/>
                <a:cs typeface="Times New Roman"/>
              </a:rPr>
              <a:t> for a new program</a:t>
            </a:r>
            <a:endParaRPr lang="en-US" sz="1800" b="0" i="0" dirty="0">
              <a:solidFill>
                <a:srgbClr val="000000"/>
              </a:solidFill>
              <a:effectLst/>
              <a:latin typeface="Times New Roman" panose="02020603050405020304" pitchFamily="18" charset="0"/>
              <a:cs typeface="Times New Roman"/>
            </a:endParaRP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8</a:t>
            </a:fld>
            <a:endParaRPr lang="en-US"/>
          </a:p>
        </p:txBody>
      </p:sp>
    </p:spTree>
    <p:extLst>
      <p:ext uri="{BB962C8B-B14F-4D97-AF65-F5344CB8AC3E}">
        <p14:creationId xmlns:p14="http://schemas.microsoft.com/office/powerpoint/2010/main" val="377285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The plugin uses a large set of logical rules to convert various values in the finding aid into the 61 fields of Dublin Core metadata we use in our schema. Then, it utilizes the </a:t>
            </a:r>
            <a:r>
              <a:rPr lang="en-US" sz="1800" b="0" i="0" dirty="0" err="1">
                <a:solidFill>
                  <a:srgbClr val="000000"/>
                </a:solidFill>
                <a:effectLst/>
                <a:latin typeface="Times New Roman" panose="02020603050405020304" pitchFamily="18" charset="0"/>
              </a:rPr>
              <a:t>ExifTool</a:t>
            </a:r>
            <a:r>
              <a:rPr lang="en-US" sz="1800" b="0" i="0" dirty="0">
                <a:solidFill>
                  <a:srgbClr val="000000"/>
                </a:solidFill>
                <a:effectLst/>
                <a:latin typeface="Times New Roman" panose="02020603050405020304" pitchFamily="18" charset="0"/>
              </a:rPr>
              <a:t> and some scripts to gather item-level technical metadata for every image file for use in our loading text file. </a:t>
            </a:r>
          </a:p>
          <a:p>
            <a:pPr algn="l" rtl="0" fontAlgn="base">
              <a:buFont typeface="+mj-lt"/>
              <a:buNone/>
            </a:pPr>
            <a:r>
              <a:rPr lang="en-US" sz="1800" b="0" i="0" dirty="0">
                <a:solidFill>
                  <a:srgbClr val="000000"/>
                </a:solidFill>
                <a:effectLst/>
                <a:latin typeface="Times New Roman" panose="02020603050405020304" pitchFamily="18" charset="0"/>
              </a:rPr>
              <a:t>Conversion specs: pulling </a:t>
            </a:r>
            <a:r>
              <a:rPr lang="en-US" sz="1800" b="0" i="0" dirty="0" err="1">
                <a:solidFill>
                  <a:srgbClr val="000000"/>
                </a:solidFill>
                <a:effectLst/>
                <a:latin typeface="Times New Roman" panose="02020603050405020304" pitchFamily="18" charset="0"/>
              </a:rPr>
              <a:t>exif</a:t>
            </a:r>
            <a:r>
              <a:rPr lang="en-US" sz="1800" b="0" i="0" dirty="0">
                <a:solidFill>
                  <a:srgbClr val="000000"/>
                </a:solidFill>
                <a:effectLst/>
                <a:latin typeface="Times New Roman" panose="02020603050405020304" pitchFamily="18" charset="0"/>
              </a:rPr>
              <a:t> data from both Preservation and Access. Added </a:t>
            </a:r>
            <a:r>
              <a:rPr lang="en-US" sz="1800" b="0" i="0" dirty="0" err="1">
                <a:solidFill>
                  <a:srgbClr val="000000"/>
                </a:solidFill>
                <a:effectLst/>
                <a:latin typeface="Times New Roman" panose="02020603050405020304" pitchFamily="18" charset="0"/>
              </a:rPr>
              <a:t>exif</a:t>
            </a:r>
            <a:r>
              <a:rPr lang="en-US" sz="1800" b="0" i="0" dirty="0">
                <a:solidFill>
                  <a:srgbClr val="000000"/>
                </a:solidFill>
                <a:effectLst/>
                <a:latin typeface="Times New Roman" panose="02020603050405020304" pitchFamily="18" charset="0"/>
              </a:rPr>
              <a:t> data check through </a:t>
            </a:r>
            <a:r>
              <a:rPr lang="en-US" sz="1800" b="0" i="0" dirty="0" err="1">
                <a:solidFill>
                  <a:srgbClr val="000000"/>
                </a:solidFill>
                <a:effectLst/>
                <a:latin typeface="Times New Roman" panose="02020603050405020304" pitchFamily="18" charset="0"/>
              </a:rPr>
              <a:t>commandline</a:t>
            </a:r>
            <a:r>
              <a:rPr lang="en-US" sz="1800" b="0" i="0" dirty="0">
                <a:solidFill>
                  <a:srgbClr val="000000"/>
                </a:solidFill>
                <a:effectLst/>
                <a:latin typeface="Times New Roman" panose="02020603050405020304" pitchFamily="18" charset="0"/>
              </a:rPr>
              <a:t> to read the camera make, model and application and put in text file </a:t>
            </a:r>
          </a:p>
          <a:p>
            <a:pPr algn="l" rtl="0" fontAlgn="base">
              <a:buFont typeface="+mj-lt"/>
              <a:buNone/>
            </a:pPr>
            <a:r>
              <a:rPr lang="en-US" sz="1800" b="0" i="0" dirty="0">
                <a:solidFill>
                  <a:srgbClr val="000000"/>
                </a:solidFill>
                <a:effectLst/>
                <a:latin typeface="Times New Roman" panose="02020603050405020304" pitchFamily="18" charset="0"/>
              </a:rPr>
              <a:t>Looked at file names for identifier title.  </a:t>
            </a:r>
          </a:p>
          <a:p>
            <a:pPr algn="l" rtl="0" fontAlgn="base">
              <a:buFont typeface="+mj-lt"/>
              <a:buNone/>
            </a:pPr>
            <a:r>
              <a:rPr lang="en-US" sz="1800" b="0" i="0" dirty="0">
                <a:solidFill>
                  <a:srgbClr val="000000"/>
                </a:solidFill>
                <a:effectLst/>
                <a:latin typeface="Times New Roman" panose="02020603050405020304" pitchFamily="18" charset="0"/>
              </a:rPr>
              <a:t>Was able to deal with differing call number structures that matched what Archival Processing section called.- pulls from AS </a:t>
            </a:r>
          </a:p>
          <a:p>
            <a:endParaRPr lang="en-US" dirty="0"/>
          </a:p>
        </p:txBody>
      </p:sp>
      <p:sp>
        <p:nvSpPr>
          <p:cNvPr id="4" name="Slide Number Placeholder 3"/>
          <p:cNvSpPr>
            <a:spLocks noGrp="1"/>
          </p:cNvSpPr>
          <p:nvPr>
            <p:ph type="sldNum" sz="quarter" idx="5"/>
          </p:nvPr>
        </p:nvSpPr>
        <p:spPr/>
        <p:txBody>
          <a:bodyPr/>
          <a:lstStyle/>
          <a:p>
            <a:fld id="{70EBF57A-7BDC-4E05-8C40-F14FE8141CF1}" type="slidenum">
              <a:rPr lang="en-US" smtClean="0"/>
              <a:t>9</a:t>
            </a:fld>
            <a:endParaRPr lang="en-US"/>
          </a:p>
        </p:txBody>
      </p:sp>
    </p:spTree>
    <p:extLst>
      <p:ext uri="{BB962C8B-B14F-4D97-AF65-F5344CB8AC3E}">
        <p14:creationId xmlns:p14="http://schemas.microsoft.com/office/powerpoint/2010/main" val="110485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7/13/2023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7772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9094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7/13/2023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0413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0910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4060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6183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347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0623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4929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172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7/13/2023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252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7/13/2023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658941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7B3-11EA-8923-C0C0-2BF95ED4638D}"/>
              </a:ext>
            </a:extLst>
          </p:cNvPr>
          <p:cNvSpPr>
            <a:spLocks noGrp="1"/>
          </p:cNvSpPr>
          <p:nvPr>
            <p:ph type="ctrTitle"/>
          </p:nvPr>
        </p:nvSpPr>
        <p:spPr>
          <a:xfrm>
            <a:off x="5259993" y="1114424"/>
            <a:ext cx="5928018" cy="3046798"/>
          </a:xfrm>
        </p:spPr>
        <p:txBody>
          <a:bodyPr>
            <a:normAutofit/>
          </a:bodyPr>
          <a:lstStyle/>
          <a:p>
            <a:pPr algn="l"/>
            <a:r>
              <a:rPr lang="en-US" sz="6800" dirty="0">
                <a:solidFill>
                  <a:schemeClr val="bg1"/>
                </a:solidFill>
              </a:rPr>
              <a:t>The Digital Lab’s New Groove</a:t>
            </a:r>
          </a:p>
        </p:txBody>
      </p:sp>
      <p:sp>
        <p:nvSpPr>
          <p:cNvPr id="3" name="Subtitle 2">
            <a:extLst>
              <a:ext uri="{FF2B5EF4-FFF2-40B4-BE49-F238E27FC236}">
                <a16:creationId xmlns:a16="http://schemas.microsoft.com/office/drawing/2014/main" id="{3A03DA82-2DB1-1F08-D482-00C2904556E0}"/>
              </a:ext>
            </a:extLst>
          </p:cNvPr>
          <p:cNvSpPr>
            <a:spLocks noGrp="1"/>
          </p:cNvSpPr>
          <p:nvPr>
            <p:ph type="subTitle" idx="1"/>
          </p:nvPr>
        </p:nvSpPr>
        <p:spPr>
          <a:xfrm>
            <a:off x="5259993" y="4369184"/>
            <a:ext cx="5928018" cy="1057276"/>
          </a:xfrm>
        </p:spPr>
        <p:txBody>
          <a:bodyPr>
            <a:normAutofit/>
          </a:bodyPr>
          <a:lstStyle/>
          <a:p>
            <a:pPr algn="l"/>
            <a:r>
              <a:rPr lang="en-US" sz="2800" dirty="0">
                <a:solidFill>
                  <a:schemeClr val="accent4">
                    <a:lumMod val="60000"/>
                    <a:lumOff val="40000"/>
                  </a:schemeClr>
                </a:solidFill>
              </a:rPr>
              <a:t>EZMA plugin tool in </a:t>
            </a:r>
            <a:r>
              <a:rPr lang="en-US" sz="2800" dirty="0" err="1">
                <a:solidFill>
                  <a:schemeClr val="accent4">
                    <a:lumMod val="60000"/>
                    <a:lumOff val="40000"/>
                  </a:schemeClr>
                </a:solidFill>
              </a:rPr>
              <a:t>ArchivesSpace</a:t>
            </a:r>
            <a:endParaRPr lang="en-US" sz="2800"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E7C69D09-013F-2144-DC13-E2F57078059E}"/>
              </a:ext>
            </a:extLst>
          </p:cNvPr>
          <p:cNvPicPr>
            <a:picLocks noChangeAspect="1"/>
          </p:cNvPicPr>
          <p:nvPr/>
        </p:nvPicPr>
        <p:blipFill rotWithShape="1">
          <a:blip r:embed="rId3"/>
          <a:srcRect l="23161" r="16295" b="-2"/>
          <a:stretch/>
        </p:blipFill>
        <p:spPr>
          <a:xfrm>
            <a:off x="20" y="736600"/>
            <a:ext cx="4657328" cy="5384798"/>
          </a:xfrm>
          <a:prstGeom prst="rect">
            <a:avLst/>
          </a:prstGeom>
        </p:spPr>
      </p:pic>
      <p:sp>
        <p:nvSpPr>
          <p:cNvPr id="5" name="Subtitle 2">
            <a:extLst>
              <a:ext uri="{FF2B5EF4-FFF2-40B4-BE49-F238E27FC236}">
                <a16:creationId xmlns:a16="http://schemas.microsoft.com/office/drawing/2014/main" id="{95FD6BE6-E565-B5B6-AFC7-F2D4F70FFFA1}"/>
              </a:ext>
            </a:extLst>
          </p:cNvPr>
          <p:cNvSpPr txBox="1">
            <a:spLocks/>
          </p:cNvSpPr>
          <p:nvPr/>
        </p:nvSpPr>
        <p:spPr>
          <a:xfrm>
            <a:off x="5259993" y="5310108"/>
            <a:ext cx="5928018" cy="1057276"/>
          </a:xfrm>
          <a:prstGeom prst="rect">
            <a:avLst/>
          </a:prstGeom>
        </p:spPr>
        <p:txBody>
          <a:bodyPr vert="horz" lIns="91440" tIns="45720" rIns="91440" bIns="45720" rtlCol="0">
            <a:normAutofit/>
          </a:bodyPr>
          <a:lstStyle>
            <a:lvl1pPr marL="0" indent="0" algn="ctr" defTabSz="914400" rtl="0" eaLnBrk="1" latinLnBrk="0" hangingPunct="1">
              <a:lnSpc>
                <a:spcPct val="101000"/>
              </a:lnSpc>
              <a:spcBef>
                <a:spcPts val="700"/>
              </a:spcBef>
              <a:spcAft>
                <a:spcPts val="700"/>
              </a:spcAft>
              <a:buFont typeface="Arial" panose="020B0604020202020204" pitchFamily="34" charset="0"/>
              <a:buNone/>
              <a:defRPr sz="3600" kern="1200" spc="50" baseline="0">
                <a:solidFill>
                  <a:schemeClr val="bg1"/>
                </a:solidFill>
                <a:latin typeface="+mn-lt"/>
                <a:ea typeface="+mn-ea"/>
                <a:cs typeface="+mn-cs"/>
              </a:defRPr>
            </a:lvl1pPr>
            <a:lvl2pPr marL="457200" indent="0" algn="ctr" defTabSz="914400" rtl="0" eaLnBrk="1" latinLnBrk="0" hangingPunct="1">
              <a:lnSpc>
                <a:spcPct val="101000"/>
              </a:lnSpc>
              <a:spcBef>
                <a:spcPts val="400"/>
              </a:spcBef>
              <a:spcAft>
                <a:spcPts val="400"/>
              </a:spcAft>
              <a:buClrTx/>
              <a:buFont typeface="Wingdings" panose="05000000000000000000" pitchFamily="2" charset="2"/>
              <a:buNone/>
              <a:defRPr sz="2000" kern="1200" spc="50" baseline="0">
                <a:solidFill>
                  <a:schemeClr val="tx1"/>
                </a:solidFill>
                <a:latin typeface="+mn-lt"/>
                <a:ea typeface="+mn-ea"/>
                <a:cs typeface="+mn-cs"/>
              </a:defRPr>
            </a:lvl2pPr>
            <a:lvl3pPr marL="914400" indent="0" algn="ctr"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1371600" indent="0" algn="ctr" defTabSz="914400" rtl="0" eaLnBrk="1" latinLnBrk="0" hangingPunct="1">
              <a:lnSpc>
                <a:spcPct val="101000"/>
              </a:lnSpc>
              <a:spcBef>
                <a:spcPts val="400"/>
              </a:spcBef>
              <a:spcAft>
                <a:spcPts val="400"/>
              </a:spcAft>
              <a:buClrTx/>
              <a:buFont typeface="Wingdings" panose="05000000000000000000" pitchFamily="2" charset="2"/>
              <a:buNone/>
              <a:defRPr sz="1600" kern="1200" spc="50" baseline="0">
                <a:solidFill>
                  <a:schemeClr val="tx1"/>
                </a:solidFill>
                <a:latin typeface="+mn-lt"/>
                <a:ea typeface="+mn-ea"/>
                <a:cs typeface="+mn-cs"/>
              </a:defRPr>
            </a:lvl4pPr>
            <a:lvl5pPr marL="1828800" indent="0" algn="ctr" defTabSz="914400" rtl="0" eaLnBrk="1" latinLnBrk="0" hangingPunct="1">
              <a:lnSpc>
                <a:spcPct val="101000"/>
              </a:lnSpc>
              <a:spcBef>
                <a:spcPts val="400"/>
              </a:spcBef>
              <a:spcAft>
                <a:spcPts val="400"/>
              </a:spcAft>
              <a:buFont typeface="Arial" panose="020B0604020202020204" pitchFamily="34" charset="0"/>
              <a:buNone/>
              <a:defRPr sz="1600" b="1"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Marissa Bischoff, Nicole Lewis, Lindsey Memory</a:t>
            </a:r>
          </a:p>
        </p:txBody>
      </p:sp>
    </p:spTree>
    <p:extLst>
      <p:ext uri="{BB962C8B-B14F-4D97-AF65-F5344CB8AC3E}">
        <p14:creationId xmlns:p14="http://schemas.microsoft.com/office/powerpoint/2010/main" val="4766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Code logic</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4657344" y="2582489"/>
            <a:ext cx="6761881" cy="3594100"/>
          </a:xfrm>
        </p:spPr>
        <p:txBody>
          <a:bodyPr anchor="t">
            <a:normAutofit/>
          </a:bodyPr>
          <a:lstStyle/>
          <a:p>
            <a:pPr marL="457200" indent="-45720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A86533F9-ECB8-66C9-ABBE-07AACC05457B}"/>
              </a:ext>
            </a:extLst>
          </p:cNvPr>
          <p:cNvPicPr>
            <a:picLocks noChangeAspect="1"/>
          </p:cNvPicPr>
          <p:nvPr/>
        </p:nvPicPr>
        <p:blipFill>
          <a:blip r:embed="rId3"/>
          <a:stretch>
            <a:fillRect/>
          </a:stretch>
        </p:blipFill>
        <p:spPr>
          <a:xfrm>
            <a:off x="0" y="2264989"/>
            <a:ext cx="5988247" cy="4623219"/>
          </a:xfrm>
          <a:prstGeom prst="rect">
            <a:avLst/>
          </a:prstGeom>
        </p:spPr>
      </p:pic>
      <p:sp>
        <p:nvSpPr>
          <p:cNvPr id="6" name="Content Placeholder 2">
            <a:extLst>
              <a:ext uri="{FF2B5EF4-FFF2-40B4-BE49-F238E27FC236}">
                <a16:creationId xmlns:a16="http://schemas.microsoft.com/office/drawing/2014/main" id="{2026206A-0A93-CE33-746D-F1171CB2BCA9}"/>
              </a:ext>
            </a:extLst>
          </p:cNvPr>
          <p:cNvSpPr txBox="1">
            <a:spLocks/>
          </p:cNvSpPr>
          <p:nvPr/>
        </p:nvSpPr>
        <p:spPr>
          <a:xfrm>
            <a:off x="6326534" y="2582489"/>
            <a:ext cx="5092691" cy="359410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Written in Ruby</a:t>
            </a:r>
          </a:p>
          <a:p>
            <a:pPr marL="457200" indent="-457200">
              <a:buFont typeface="Arial" panose="020B0604020202020204" pitchFamily="34" charset="0"/>
              <a:buChar char="•"/>
            </a:pPr>
            <a:r>
              <a:rPr lang="en-US" dirty="0"/>
              <a:t>~1 year of development work for 2 programmers: Spring 2019-May 2020</a:t>
            </a:r>
          </a:p>
          <a:p>
            <a:pPr marL="457200" indent="-457200">
              <a:buFont typeface="Arial" panose="020B0604020202020204" pitchFamily="34" charset="0"/>
              <a:buChar char="•"/>
            </a:pPr>
            <a:r>
              <a:rPr lang="en-US" dirty="0"/>
              <a:t>Pulls metadata from </a:t>
            </a:r>
            <a:r>
              <a:rPr lang="en-US" dirty="0" err="1"/>
              <a:t>ArchivesSpace</a:t>
            </a:r>
            <a:r>
              <a:rPr lang="en-US" dirty="0"/>
              <a:t> fields and maps them into </a:t>
            </a:r>
            <a:r>
              <a:rPr lang="en-US" dirty="0" err="1"/>
              <a:t>CONTENTdm</a:t>
            </a:r>
            <a:r>
              <a:rPr lang="en-US" dirty="0"/>
              <a:t> fields</a:t>
            </a:r>
          </a:p>
          <a:p>
            <a:endParaRPr lang="en-US" dirty="0"/>
          </a:p>
        </p:txBody>
      </p:sp>
    </p:spTree>
    <p:extLst>
      <p:ext uri="{BB962C8B-B14F-4D97-AF65-F5344CB8AC3E}">
        <p14:creationId xmlns:p14="http://schemas.microsoft.com/office/powerpoint/2010/main" val="245779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Code logic</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4657344" y="2582489"/>
            <a:ext cx="6761881" cy="3594100"/>
          </a:xfrm>
        </p:spPr>
        <p:txBody>
          <a:bodyPr anchor="t">
            <a:normAutofit/>
          </a:bodyPr>
          <a:lstStyle/>
          <a:p>
            <a:pPr marL="457200" indent="-457200">
              <a:buFont typeface="Arial" panose="020B0604020202020204" pitchFamily="34" charset="0"/>
              <a:buChar char="•"/>
            </a:pPr>
            <a:endParaRPr lang="en-US" dirty="0"/>
          </a:p>
          <a:p>
            <a:endParaRPr lang="en-US" dirty="0"/>
          </a:p>
        </p:txBody>
      </p:sp>
      <p:sp>
        <p:nvSpPr>
          <p:cNvPr id="6" name="Content Placeholder 2">
            <a:extLst>
              <a:ext uri="{FF2B5EF4-FFF2-40B4-BE49-F238E27FC236}">
                <a16:creationId xmlns:a16="http://schemas.microsoft.com/office/drawing/2014/main" id="{2026206A-0A93-CE33-746D-F1171CB2BCA9}"/>
              </a:ext>
            </a:extLst>
          </p:cNvPr>
          <p:cNvSpPr txBox="1">
            <a:spLocks/>
          </p:cNvSpPr>
          <p:nvPr/>
        </p:nvSpPr>
        <p:spPr>
          <a:xfrm>
            <a:off x="6326534" y="2582489"/>
            <a:ext cx="5092691" cy="3594100"/>
          </a:xfrm>
          <a:prstGeom prst="rect">
            <a:avLst/>
          </a:prstGeom>
        </p:spPr>
        <p:txBody>
          <a:bodyPr vert="horz" lIns="91440" tIns="45720" rIns="91440" bIns="45720" rtlCol="0" anchor="t">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It also creates an identifier and item call number</a:t>
            </a:r>
          </a:p>
          <a:p>
            <a:pPr marL="457200" indent="-457200">
              <a:buFont typeface="Arial" panose="020B0604020202020204" pitchFamily="34" charset="0"/>
              <a:buChar char="•"/>
            </a:pPr>
            <a:r>
              <a:rPr lang="en-US" dirty="0"/>
              <a:t>QC of file names</a:t>
            </a:r>
          </a:p>
          <a:p>
            <a:pPr marL="457200" indent="-457200">
              <a:buFont typeface="Arial" panose="020B0604020202020204" pitchFamily="34" charset="0"/>
              <a:buChar char="•"/>
            </a:pPr>
            <a:r>
              <a:rPr lang="en-US" dirty="0"/>
              <a:t>Prints tab-delimited text file for import</a:t>
            </a:r>
          </a:p>
        </p:txBody>
      </p:sp>
      <p:pic>
        <p:nvPicPr>
          <p:cNvPr id="7" name="Picture 6">
            <a:extLst>
              <a:ext uri="{FF2B5EF4-FFF2-40B4-BE49-F238E27FC236}">
                <a16:creationId xmlns:a16="http://schemas.microsoft.com/office/drawing/2014/main" id="{3CA311A7-197D-4282-4630-3214E3D84A60}"/>
              </a:ext>
            </a:extLst>
          </p:cNvPr>
          <p:cNvPicPr>
            <a:picLocks noChangeAspect="1"/>
          </p:cNvPicPr>
          <p:nvPr/>
        </p:nvPicPr>
        <p:blipFill>
          <a:blip r:embed="rId3"/>
          <a:stretch>
            <a:fillRect/>
          </a:stretch>
        </p:blipFill>
        <p:spPr>
          <a:xfrm>
            <a:off x="0" y="2258195"/>
            <a:ext cx="5385916" cy="4599806"/>
          </a:xfrm>
          <a:prstGeom prst="rect">
            <a:avLst/>
          </a:prstGeom>
        </p:spPr>
      </p:pic>
    </p:spTree>
    <p:extLst>
      <p:ext uri="{BB962C8B-B14F-4D97-AF65-F5344CB8AC3E}">
        <p14:creationId xmlns:p14="http://schemas.microsoft.com/office/powerpoint/2010/main" val="375930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benefits</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272402" y="2719862"/>
            <a:ext cx="4366488" cy="3594100"/>
          </a:xfrm>
        </p:spPr>
        <p:txBody>
          <a:bodyPr anchor="t">
            <a:normAutofit/>
          </a:bodyPr>
          <a:lstStyle/>
          <a:p>
            <a:pPr marL="457200" indent="-457200">
              <a:buFont typeface="Arial" panose="020B0604020202020204" pitchFamily="34" charset="0"/>
              <a:buChar char="•"/>
            </a:pPr>
            <a:r>
              <a:rPr lang="en-US" sz="3200" dirty="0"/>
              <a:t>30-second script vs. 20 min. copy-paste</a:t>
            </a:r>
          </a:p>
          <a:p>
            <a:pPr marL="457200" indent="-457200">
              <a:buFont typeface="Arial" panose="020B0604020202020204" pitchFamily="34" charset="0"/>
              <a:buChar char="•"/>
            </a:pPr>
            <a:r>
              <a:rPr lang="en-US" sz="3200" dirty="0"/>
              <a:t>Rudimentary QC</a:t>
            </a:r>
          </a:p>
          <a:p>
            <a:pPr marL="457200" indent="-457200">
              <a:buFont typeface="Arial" panose="020B0604020202020204" pitchFamily="34" charset="0"/>
              <a:buChar char="•"/>
            </a:pPr>
            <a:r>
              <a:rPr lang="en-US" sz="3200" dirty="0"/>
              <a:t>Fewer errors</a:t>
            </a:r>
          </a:p>
        </p:txBody>
      </p:sp>
      <p:pic>
        <p:nvPicPr>
          <p:cNvPr id="5" name="Picture 4">
            <a:extLst>
              <a:ext uri="{FF2B5EF4-FFF2-40B4-BE49-F238E27FC236}">
                <a16:creationId xmlns:a16="http://schemas.microsoft.com/office/drawing/2014/main" id="{F59C24D0-7DE7-588C-AB73-5D78B53F3280}"/>
              </a:ext>
            </a:extLst>
          </p:cNvPr>
          <p:cNvPicPr>
            <a:picLocks noChangeAspect="1"/>
          </p:cNvPicPr>
          <p:nvPr/>
        </p:nvPicPr>
        <p:blipFill>
          <a:blip r:embed="rId3"/>
          <a:stretch>
            <a:fillRect/>
          </a:stretch>
        </p:blipFill>
        <p:spPr>
          <a:xfrm>
            <a:off x="2" y="2059968"/>
            <a:ext cx="4650172" cy="4798031"/>
          </a:xfrm>
          <a:prstGeom prst="rect">
            <a:avLst/>
          </a:prstGeom>
        </p:spPr>
      </p:pic>
    </p:spTree>
    <p:extLst>
      <p:ext uri="{BB962C8B-B14F-4D97-AF65-F5344CB8AC3E}">
        <p14:creationId xmlns:p14="http://schemas.microsoft.com/office/powerpoint/2010/main" val="301356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fontScale="90000"/>
          </a:bodyPr>
          <a:lstStyle/>
          <a:p>
            <a:r>
              <a:rPr lang="en-US" dirty="0"/>
              <a:t>Iterations &amp; maintenance</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5300811" y="2547620"/>
            <a:ext cx="6711713" cy="4131960"/>
          </a:xfrm>
        </p:spPr>
        <p:txBody>
          <a:bodyPr anchor="t">
            <a:normAutofit/>
          </a:bodyPr>
          <a:lstStyle/>
          <a:p>
            <a:pPr marL="457200" indent="-457200">
              <a:buFont typeface="Arial" panose="020B0604020202020204" pitchFamily="34" charset="0"/>
              <a:buChar char="•"/>
            </a:pPr>
            <a:r>
              <a:rPr lang="en-US" dirty="0"/>
              <a:t>Continued rewrite of call number</a:t>
            </a:r>
          </a:p>
          <a:p>
            <a:pPr marL="457200" indent="-457200">
              <a:buFont typeface="Arial" panose="020B0604020202020204" pitchFamily="34" charset="0"/>
              <a:buChar char="•"/>
            </a:pPr>
            <a:r>
              <a:rPr lang="en-US" dirty="0"/>
              <a:t>Hierarchy and inheritance issues</a:t>
            </a:r>
          </a:p>
          <a:p>
            <a:pPr marL="457200" indent="-457200">
              <a:buFont typeface="Arial" panose="020B0604020202020204" pitchFamily="34" charset="0"/>
              <a:buChar char="•"/>
            </a:pPr>
            <a:r>
              <a:rPr lang="en-US" dirty="0"/>
              <a:t>Description and Language metadata added to General Notes erroneously </a:t>
            </a:r>
          </a:p>
          <a:p>
            <a:pPr marL="457200" indent="-457200">
              <a:buFont typeface="Arial" panose="020B0604020202020204" pitchFamily="34" charset="0"/>
              <a:buChar char="•"/>
            </a:pPr>
            <a:r>
              <a:rPr lang="en-US" dirty="0"/>
              <a:t>Exif issues with system change</a:t>
            </a:r>
          </a:p>
          <a:p>
            <a:pPr marL="457200" indent="-457200">
              <a:buFont typeface="Arial" panose="020B0604020202020204" pitchFamily="34" charset="0"/>
              <a:buChar char="•"/>
            </a:pPr>
            <a:r>
              <a:rPr lang="en-US" dirty="0"/>
              <a:t>Batch EZMA</a:t>
            </a:r>
          </a:p>
          <a:p>
            <a:pPr marL="457200" indent="-457200">
              <a:buFont typeface="Arial" panose="020B0604020202020204" pitchFamily="34" charset="0"/>
              <a:buChar char="•"/>
            </a:pPr>
            <a:r>
              <a:rPr lang="en-US" dirty="0"/>
              <a:t>Future DAM system migration</a:t>
            </a:r>
          </a:p>
          <a:p>
            <a:endParaRPr lang="en-US" dirty="0"/>
          </a:p>
        </p:txBody>
      </p:sp>
      <p:pic>
        <p:nvPicPr>
          <p:cNvPr id="5" name="Graphic 4" descr="Arrow circle with solid fill">
            <a:extLst>
              <a:ext uri="{FF2B5EF4-FFF2-40B4-BE49-F238E27FC236}">
                <a16:creationId xmlns:a16="http://schemas.microsoft.com/office/drawing/2014/main" id="{E5BC0907-7320-BCB9-A7CE-BF82E128D5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54" y="2264989"/>
            <a:ext cx="4222028" cy="4222028"/>
          </a:xfrm>
          <a:prstGeom prst="rect">
            <a:avLst/>
          </a:prstGeom>
        </p:spPr>
      </p:pic>
    </p:spTree>
    <p:extLst>
      <p:ext uri="{BB962C8B-B14F-4D97-AF65-F5344CB8AC3E}">
        <p14:creationId xmlns:p14="http://schemas.microsoft.com/office/powerpoint/2010/main" val="139328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354566" y="2468979"/>
            <a:ext cx="5599416" cy="4137303"/>
          </a:xfrm>
        </p:spPr>
        <p:txBody>
          <a:bodyPr anchor="t">
            <a:normAutofit fontScale="62500" lnSpcReduction="20000"/>
          </a:bodyPr>
          <a:lstStyle/>
          <a:p>
            <a:pPr marL="457200" indent="-457200">
              <a:buFont typeface="Arial" panose="020B0604020202020204" pitchFamily="34" charset="0"/>
              <a:buChar char="•"/>
            </a:pPr>
            <a:r>
              <a:rPr lang="en-US" sz="4600" dirty="0"/>
              <a:t>Your institution</a:t>
            </a:r>
          </a:p>
          <a:p>
            <a:pPr marL="457200" indent="-457200">
              <a:buFont typeface="Arial" panose="020B0604020202020204" pitchFamily="34" charset="0"/>
              <a:buChar char="•"/>
            </a:pPr>
            <a:r>
              <a:rPr lang="en-US" sz="4600" dirty="0"/>
              <a:t>Two scripts:</a:t>
            </a:r>
          </a:p>
          <a:p>
            <a:pPr marL="731520" lvl="1" indent="-457200">
              <a:buFont typeface="Arial" panose="020B0604020202020204" pitchFamily="34" charset="0"/>
              <a:buChar char="•"/>
            </a:pPr>
            <a:r>
              <a:rPr lang="en-US" sz="4600" dirty="0"/>
              <a:t>Get metadata script </a:t>
            </a:r>
          </a:p>
          <a:p>
            <a:pPr marL="731520" lvl="1" indent="-457200">
              <a:buFont typeface="Arial" panose="020B0604020202020204" pitchFamily="34" charset="0"/>
              <a:buChar char="•"/>
            </a:pPr>
            <a:r>
              <a:rPr lang="en-US" sz="4600" dirty="0"/>
              <a:t>Text file creation script</a:t>
            </a:r>
          </a:p>
          <a:p>
            <a:pPr marL="457200" indent="-457200">
              <a:buFont typeface="Arial" panose="020B0604020202020204" pitchFamily="34" charset="0"/>
              <a:buChar char="•"/>
            </a:pPr>
            <a:r>
              <a:rPr lang="en-US" sz="4600" dirty="0"/>
              <a:t>Useful tool</a:t>
            </a:r>
          </a:p>
          <a:p>
            <a:pPr marL="457200" indent="-457200">
              <a:buFont typeface="Arial" panose="020B0604020202020204" pitchFamily="34" charset="0"/>
              <a:buChar char="•"/>
            </a:pPr>
            <a:r>
              <a:rPr lang="en-US" sz="4600" dirty="0"/>
              <a:t>marissa_bischoff@byu.edu</a:t>
            </a:r>
          </a:p>
          <a:p>
            <a:pPr marL="457200" indent="-457200">
              <a:buFont typeface="Arial" panose="020B0604020202020204" pitchFamily="34" charset="0"/>
              <a:buChar char="•"/>
            </a:pPr>
            <a:endParaRPr lang="en-US" dirty="0"/>
          </a:p>
          <a:p>
            <a:endParaRPr lang="en-US" sz="1000" dirty="0"/>
          </a:p>
          <a:p>
            <a:r>
              <a:rPr lang="en-US" sz="1000" dirty="0"/>
              <a:t>Image Credit: https://knowyourmeme.com/memes/oh-yeah-its-all-coming-together</a:t>
            </a:r>
          </a:p>
          <a:p>
            <a:pPr lvl="1" indent="0">
              <a:buNone/>
            </a:pPr>
            <a:endParaRPr lang="en-US" dirty="0"/>
          </a:p>
          <a:p>
            <a:pPr lvl="1" indent="0">
              <a:buNone/>
            </a:pPr>
            <a:endParaRPr lang="en-US" dirty="0"/>
          </a:p>
        </p:txBody>
      </p:sp>
      <p:pic>
        <p:nvPicPr>
          <p:cNvPr id="5" name="Picture 4">
            <a:extLst>
              <a:ext uri="{FF2B5EF4-FFF2-40B4-BE49-F238E27FC236}">
                <a16:creationId xmlns:a16="http://schemas.microsoft.com/office/drawing/2014/main" id="{4098FD22-32DD-5F81-F3C3-155E31737076}"/>
              </a:ext>
            </a:extLst>
          </p:cNvPr>
          <p:cNvPicPr>
            <a:picLocks noChangeAspect="1"/>
          </p:cNvPicPr>
          <p:nvPr/>
        </p:nvPicPr>
        <p:blipFill>
          <a:blip r:embed="rId3"/>
          <a:stretch>
            <a:fillRect/>
          </a:stretch>
        </p:blipFill>
        <p:spPr>
          <a:xfrm>
            <a:off x="-1" y="2264988"/>
            <a:ext cx="6009955" cy="3334427"/>
          </a:xfrm>
          <a:prstGeom prst="rect">
            <a:avLst/>
          </a:prstGeom>
        </p:spPr>
      </p:pic>
    </p:spTree>
    <p:extLst>
      <p:ext uri="{BB962C8B-B14F-4D97-AF65-F5344CB8AC3E}">
        <p14:creationId xmlns:p14="http://schemas.microsoft.com/office/powerpoint/2010/main" val="369682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EZMA</a:t>
            </a:r>
          </a:p>
        </p:txBody>
      </p:sp>
      <p:pic>
        <p:nvPicPr>
          <p:cNvPr id="4" name="Picture 3">
            <a:extLst>
              <a:ext uri="{FF2B5EF4-FFF2-40B4-BE49-F238E27FC236}">
                <a16:creationId xmlns:a16="http://schemas.microsoft.com/office/drawing/2014/main" id="{9119DABE-D4FE-85B5-A55B-5B4ACE559B2F}"/>
              </a:ext>
            </a:extLst>
          </p:cNvPr>
          <p:cNvPicPr>
            <a:picLocks noChangeAspect="1"/>
          </p:cNvPicPr>
          <p:nvPr/>
        </p:nvPicPr>
        <p:blipFill rotWithShape="1">
          <a:blip r:embed="rId3"/>
          <a:srcRect r="131"/>
          <a:stretch/>
        </p:blipFill>
        <p:spPr>
          <a:xfrm>
            <a:off x="238013" y="153330"/>
            <a:ext cx="4235158" cy="6237125"/>
          </a:xfrm>
          <a:prstGeom prst="rect">
            <a:avLst/>
          </a:prstGeom>
        </p:spPr>
      </p:pic>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5520373" y="2591302"/>
            <a:ext cx="6761881" cy="3594100"/>
          </a:xfrm>
        </p:spPr>
        <p:txBody>
          <a:bodyPr anchor="t">
            <a:normAutofit/>
          </a:bodyPr>
          <a:lstStyle/>
          <a:p>
            <a:pPr marL="457200" indent="-457200">
              <a:buFont typeface="Arial" panose="020B0604020202020204" pitchFamily="34" charset="0"/>
              <a:buChar char="•"/>
            </a:pPr>
            <a:r>
              <a:rPr lang="en-US" dirty="0"/>
              <a:t>EZ Metadata Application</a:t>
            </a:r>
          </a:p>
          <a:p>
            <a:pPr marL="457200" indent="-457200">
              <a:buFont typeface="Arial" panose="020B0604020202020204" pitchFamily="34" charset="0"/>
              <a:buChar char="•"/>
            </a:pPr>
            <a:r>
              <a:rPr lang="en-US" dirty="0"/>
              <a:t>Captures and formats finding aid metadata into Dublin core</a:t>
            </a:r>
          </a:p>
          <a:p>
            <a:pPr marL="457200" indent="-457200">
              <a:buFont typeface="Arial" panose="020B0604020202020204" pitchFamily="34" charset="0"/>
              <a:buChar char="•"/>
            </a:pPr>
            <a:r>
              <a:rPr lang="en-US" dirty="0"/>
              <a:t>Converts into a loading text file for upload to DAM</a:t>
            </a:r>
          </a:p>
          <a:p>
            <a:pPr marL="457200" indent="-457200">
              <a:buFont typeface="Arial" panose="020B0604020202020204" pitchFamily="34" charset="0"/>
              <a:buChar char="•"/>
            </a:pPr>
            <a:endParaRPr lang="en-US" dirty="0"/>
          </a:p>
          <a:p>
            <a:r>
              <a:rPr lang="en-US" sz="800" dirty="0"/>
              <a:t>Image Credit: https://villains.fandom.com/wiki/Yzma</a:t>
            </a:r>
          </a:p>
          <a:p>
            <a:endParaRPr lang="en-US" dirty="0"/>
          </a:p>
        </p:txBody>
      </p:sp>
    </p:spTree>
    <p:extLst>
      <p:ext uri="{BB962C8B-B14F-4D97-AF65-F5344CB8AC3E}">
        <p14:creationId xmlns:p14="http://schemas.microsoft.com/office/powerpoint/2010/main" val="62927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096000" y="2631801"/>
            <a:ext cx="5323225" cy="3544788"/>
          </a:xfrm>
        </p:spPr>
        <p:txBody>
          <a:bodyPr anchor="t">
            <a:normAutofit lnSpcReduction="10000"/>
          </a:bodyPr>
          <a:lstStyle/>
          <a:p>
            <a:pPr marL="457200" indent="-457200">
              <a:buFont typeface="Arial" panose="020B0604020202020204" pitchFamily="34" charset="0"/>
              <a:buChar char="•"/>
            </a:pPr>
            <a:r>
              <a:rPr lang="en-US" dirty="0"/>
              <a:t>Brigham Young University</a:t>
            </a:r>
          </a:p>
          <a:p>
            <a:pPr marL="457200" indent="-457200">
              <a:buFont typeface="Arial" panose="020B0604020202020204" pitchFamily="34" charset="0"/>
              <a:buChar char="•"/>
            </a:pPr>
            <a:r>
              <a:rPr lang="en-US" dirty="0"/>
              <a:t>Digital Lab Staff</a:t>
            </a:r>
          </a:p>
          <a:p>
            <a:pPr marL="457200" indent="-457200">
              <a:buFont typeface="Arial" panose="020B0604020202020204" pitchFamily="34" charset="0"/>
              <a:buChar char="•"/>
            </a:pPr>
            <a:r>
              <a:rPr lang="en-US" dirty="0"/>
              <a:t>Digital Lab Workflow</a:t>
            </a:r>
          </a:p>
          <a:p>
            <a:pPr marL="457200" indent="-457200">
              <a:buFont typeface="Arial" panose="020B0604020202020204" pitchFamily="34" charset="0"/>
              <a:buChar char="•"/>
            </a:pPr>
            <a:r>
              <a:rPr lang="en-US" dirty="0"/>
              <a:t>Throughput: </a:t>
            </a:r>
          </a:p>
          <a:p>
            <a:pPr marL="731520" lvl="1" indent="-457200">
              <a:buFont typeface="Arial" panose="020B0604020202020204" pitchFamily="34" charset="0"/>
              <a:buChar char="•"/>
            </a:pPr>
            <a:r>
              <a:rPr lang="en-US" dirty="0"/>
              <a:t>120 books to IA per month</a:t>
            </a:r>
          </a:p>
          <a:p>
            <a:pPr marL="731520" lvl="1" indent="-457200">
              <a:buFont typeface="Arial" panose="020B0604020202020204" pitchFamily="34" charset="0"/>
              <a:buChar char="•"/>
            </a:pPr>
            <a:r>
              <a:rPr lang="en-US" dirty="0"/>
              <a:t>100 compound objects to CDM per month</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pic>
        <p:nvPicPr>
          <p:cNvPr id="4" name="Picture 4" descr="A glass building with a rainbow in the background&#10;&#10;Description automatically generated">
            <a:extLst>
              <a:ext uri="{FF2B5EF4-FFF2-40B4-BE49-F238E27FC236}">
                <a16:creationId xmlns:a16="http://schemas.microsoft.com/office/drawing/2014/main" id="{7FB5E8D0-F4A0-95B2-9B70-7274A1E86291}"/>
              </a:ext>
            </a:extLst>
          </p:cNvPr>
          <p:cNvPicPr>
            <a:picLocks noChangeAspect="1"/>
          </p:cNvPicPr>
          <p:nvPr/>
        </p:nvPicPr>
        <p:blipFill>
          <a:blip r:embed="rId3"/>
          <a:stretch>
            <a:fillRect/>
          </a:stretch>
        </p:blipFill>
        <p:spPr>
          <a:xfrm>
            <a:off x="360217" y="2631128"/>
            <a:ext cx="5275983" cy="3769178"/>
          </a:xfrm>
          <a:prstGeom prst="rect">
            <a:avLst/>
          </a:prstGeom>
        </p:spPr>
      </p:pic>
    </p:spTree>
    <p:extLst>
      <p:ext uri="{BB962C8B-B14F-4D97-AF65-F5344CB8AC3E}">
        <p14:creationId xmlns:p14="http://schemas.microsoft.com/office/powerpoint/2010/main" val="336085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8B2ED0-49DB-8922-9B5D-9F33A47319D0}"/>
              </a:ext>
            </a:extLst>
          </p:cNvPr>
          <p:cNvPicPr>
            <a:picLocks noChangeAspect="1"/>
          </p:cNvPicPr>
          <p:nvPr/>
        </p:nvPicPr>
        <p:blipFill>
          <a:blip r:embed="rId3"/>
          <a:stretch>
            <a:fillRect/>
          </a:stretch>
        </p:blipFill>
        <p:spPr>
          <a:xfrm>
            <a:off x="327742" y="2750579"/>
            <a:ext cx="6012037" cy="3345199"/>
          </a:xfrm>
          <a:prstGeom prst="rect">
            <a:avLst/>
          </a:prstGeom>
        </p:spPr>
      </p:pic>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err="1"/>
              <a:t>CONTENTdm</a:t>
            </a:r>
            <a:endParaRPr lang="en-US" dirty="0"/>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721072" y="2831389"/>
            <a:ext cx="4698153" cy="3345199"/>
          </a:xfrm>
        </p:spPr>
        <p:txBody>
          <a:bodyPr anchor="t">
            <a:normAutofit lnSpcReduction="10000"/>
          </a:bodyPr>
          <a:lstStyle/>
          <a:p>
            <a:pPr marL="457200" indent="-457200">
              <a:buFont typeface="Arial" panose="020B0604020202020204" pitchFamily="34" charset="0"/>
              <a:buChar char="•"/>
            </a:pPr>
            <a:r>
              <a:rPr lang="en-US" dirty="0"/>
              <a:t>History</a:t>
            </a:r>
          </a:p>
          <a:p>
            <a:pPr marL="731520" lvl="1" indent="-457200">
              <a:buFont typeface="Arial" panose="020B0604020202020204" pitchFamily="34" charset="0"/>
              <a:buChar char="•"/>
            </a:pPr>
            <a:r>
              <a:rPr lang="en-US" dirty="0"/>
              <a:t>Initially boutique metadata creation</a:t>
            </a:r>
          </a:p>
          <a:p>
            <a:pPr marL="731520" lvl="1" indent="-457200">
              <a:buFont typeface="Arial" panose="020B0604020202020204" pitchFamily="34" charset="0"/>
              <a:buChar char="•"/>
            </a:pPr>
            <a:r>
              <a:rPr lang="en-US" dirty="0"/>
              <a:t>Changed to Dublin core based on MARC and Finding Aids</a:t>
            </a:r>
          </a:p>
          <a:p>
            <a:pPr marL="731520" lvl="1" indent="-457200">
              <a:buFont typeface="Arial" panose="020B0604020202020204" pitchFamily="34" charset="0"/>
              <a:buChar char="•"/>
            </a:pPr>
            <a:r>
              <a:rPr lang="en-US" dirty="0"/>
              <a:t>Allowed for much larger production</a:t>
            </a:r>
          </a:p>
          <a:p>
            <a:pPr marL="73152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3552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Reformatting</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4657344" y="2582489"/>
            <a:ext cx="6761881" cy="3594100"/>
          </a:xfrm>
        </p:spPr>
        <p:txBody>
          <a:bodyPr anchor="t">
            <a:normAutofit/>
          </a:bodyPr>
          <a:lstStyle/>
          <a:p>
            <a:pPr marL="73152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
        <p:nvSpPr>
          <p:cNvPr id="4" name="Content Placeholder 2">
            <a:extLst>
              <a:ext uri="{FF2B5EF4-FFF2-40B4-BE49-F238E27FC236}">
                <a16:creationId xmlns:a16="http://schemas.microsoft.com/office/drawing/2014/main" id="{43B9FA28-0E4D-9073-535C-6A410EAF294F}"/>
              </a:ext>
            </a:extLst>
          </p:cNvPr>
          <p:cNvSpPr txBox="1">
            <a:spLocks/>
          </p:cNvSpPr>
          <p:nvPr/>
        </p:nvSpPr>
        <p:spPr>
          <a:xfrm>
            <a:off x="4655822" y="2831389"/>
            <a:ext cx="6763404" cy="3345199"/>
          </a:xfrm>
          <a:prstGeom prst="rect">
            <a:avLst/>
          </a:prstGeom>
        </p:spPr>
        <p:txBody>
          <a:bodyPr vert="horz" lIns="91440" tIns="45720" rIns="91440" bIns="45720" rtlCol="0" anchor="t">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r>
              <a:rPr lang="en-US" dirty="0"/>
              <a:t>Reformatting Committee</a:t>
            </a:r>
          </a:p>
          <a:p>
            <a:pPr marL="617220" lvl="1" indent="-342900">
              <a:buFont typeface="Arial" panose="020B0604020202020204" pitchFamily="34" charset="0"/>
              <a:buChar char="•"/>
            </a:pPr>
            <a:r>
              <a:rPr lang="en-US" dirty="0"/>
              <a:t>All the stakeholders of the digitization process in one room</a:t>
            </a:r>
          </a:p>
          <a:p>
            <a:pPr marL="617220" lvl="1" indent="-342900">
              <a:buFont typeface="Arial" panose="020B0604020202020204" pitchFamily="34" charset="0"/>
              <a:buChar char="•"/>
            </a:pPr>
            <a:r>
              <a:rPr lang="en-US" dirty="0"/>
              <a:t>Set standard: finding aid needs to be complete BEFORE digitization</a:t>
            </a:r>
          </a:p>
          <a:p>
            <a:pPr lvl="1" indent="0">
              <a:buNone/>
            </a:pPr>
            <a:endParaRPr lang="en-US" dirty="0"/>
          </a:p>
          <a:p>
            <a:pPr marL="457200" indent="-457200">
              <a:buFont typeface="Arial" panose="020B0604020202020204" pitchFamily="34" charset="0"/>
              <a:buChar char="•"/>
            </a:pPr>
            <a:endParaRPr lang="en-US" dirty="0"/>
          </a:p>
          <a:p>
            <a:endParaRPr lang="en-US" dirty="0"/>
          </a:p>
        </p:txBody>
      </p:sp>
      <p:pic>
        <p:nvPicPr>
          <p:cNvPr id="6" name="Graphic 5" descr="Children with solid fill">
            <a:extLst>
              <a:ext uri="{FF2B5EF4-FFF2-40B4-BE49-F238E27FC236}">
                <a16:creationId xmlns:a16="http://schemas.microsoft.com/office/drawing/2014/main" id="{7A482E78-FF4F-7E70-EC67-C07959E615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568" y="1978872"/>
            <a:ext cx="4040688" cy="4040688"/>
          </a:xfrm>
          <a:prstGeom prst="rect">
            <a:avLst/>
          </a:prstGeom>
        </p:spPr>
      </p:pic>
    </p:spTree>
    <p:extLst>
      <p:ext uri="{BB962C8B-B14F-4D97-AF65-F5344CB8AC3E}">
        <p14:creationId xmlns:p14="http://schemas.microsoft.com/office/powerpoint/2010/main" val="213770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732405" y="317500"/>
            <a:ext cx="5495981" cy="1701800"/>
          </a:xfrm>
        </p:spPr>
        <p:txBody>
          <a:bodyPr>
            <a:normAutofit/>
          </a:bodyPr>
          <a:lstStyle/>
          <a:p>
            <a:r>
              <a:rPr lang="en-US" dirty="0"/>
              <a:t>COMA</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885661" y="2795962"/>
            <a:ext cx="4941198" cy="3594100"/>
          </a:xfrm>
        </p:spPr>
        <p:txBody>
          <a:bodyPr anchor="t">
            <a:normAutofit fontScale="92500"/>
          </a:bodyPr>
          <a:lstStyle/>
          <a:p>
            <a:pPr marL="731520" lvl="1" indent="-457200">
              <a:buFont typeface="Arial" panose="020B0604020202020204" pitchFamily="34" charset="0"/>
              <a:buChar char="•"/>
            </a:pPr>
            <a:r>
              <a:rPr lang="en-US" sz="2400" dirty="0"/>
              <a:t>Homegrown Finding Aid system prior to </a:t>
            </a:r>
            <a:r>
              <a:rPr lang="en-US" sz="2400" dirty="0" err="1"/>
              <a:t>ArchivesSpace</a:t>
            </a:r>
            <a:endParaRPr lang="en-US" sz="2400" dirty="0"/>
          </a:p>
          <a:p>
            <a:pPr marL="731520" lvl="1" indent="-457200">
              <a:buFont typeface="Arial" panose="020B0604020202020204" pitchFamily="34" charset="0"/>
              <a:buChar char="•"/>
            </a:pPr>
            <a:r>
              <a:rPr lang="en-US" sz="2400" dirty="0"/>
              <a:t>Utilized a command line tool to translate finding aid metadata into a text file</a:t>
            </a:r>
          </a:p>
          <a:p>
            <a:pPr marL="731520" lvl="1" indent="-457200">
              <a:buFont typeface="Arial" panose="020B0604020202020204" pitchFamily="34" charset="0"/>
              <a:buChar char="•"/>
            </a:pPr>
            <a:r>
              <a:rPr lang="en-US" sz="2400" dirty="0"/>
              <a:t>Touchy, difficult to use</a:t>
            </a:r>
          </a:p>
          <a:p>
            <a:pPr lvl="1" indent="0">
              <a:buNone/>
            </a:pPr>
            <a:endParaRPr lang="en-US" dirty="0"/>
          </a:p>
          <a:p>
            <a:pPr lvl="1" indent="0">
              <a:buNone/>
            </a:pPr>
            <a:endParaRPr lang="en-US" dirty="0"/>
          </a:p>
          <a:p>
            <a:pPr lvl="1" indent="0">
              <a:buNone/>
            </a:pPr>
            <a:r>
              <a:rPr lang="en-US" sz="900" dirty="0"/>
              <a:t>GIF credit: https://tenor.com/view/lever-emperors-new-groove-why-yzma-crocodile-gif-5468487</a:t>
            </a:r>
          </a:p>
        </p:txBody>
      </p:sp>
      <p:pic>
        <p:nvPicPr>
          <p:cNvPr id="1026" name="Picture 2" descr="Lever Emperors New Groove GIF - Lever Emperors New Groove Why GIFs">
            <a:extLst>
              <a:ext uri="{FF2B5EF4-FFF2-40B4-BE49-F238E27FC236}">
                <a16:creationId xmlns:a16="http://schemas.microsoft.com/office/drawing/2014/main" id="{5BEC14FA-F431-63E5-47A9-033C3DBE0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4989"/>
            <a:ext cx="6956368" cy="41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45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D3AA-A76B-5C21-0FD6-D7E9B64DD7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C3CC0A-121E-C403-E6A0-2CB12A152C5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1B49E63-87CF-D174-F042-E7FC3D40AAD7}"/>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69558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fontScale="90000"/>
          </a:bodyPr>
          <a:lstStyle/>
          <a:p>
            <a:r>
              <a:rPr lang="en-US" dirty="0"/>
              <a:t>Envisioning EZMA</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7119870" y="2582489"/>
            <a:ext cx="4674945" cy="3594100"/>
          </a:xfrm>
        </p:spPr>
        <p:txBody>
          <a:bodyPr anchor="t">
            <a:normAutofit/>
          </a:bodyPr>
          <a:lstStyle/>
          <a:p>
            <a:pPr marL="457200" indent="-457200">
              <a:buFont typeface="Arial" panose="020B0604020202020204" pitchFamily="34" charset="0"/>
              <a:buChar char="•"/>
            </a:pPr>
            <a:r>
              <a:rPr lang="en-US" dirty="0"/>
              <a:t>Migrated to </a:t>
            </a:r>
            <a:r>
              <a:rPr lang="en-US" dirty="0" err="1"/>
              <a:t>ArchivesSpace</a:t>
            </a:r>
            <a:endParaRPr lang="en-US" dirty="0"/>
          </a:p>
          <a:p>
            <a:pPr marL="457200" indent="-457200">
              <a:buFont typeface="Arial" panose="020B0604020202020204" pitchFamily="34" charset="0"/>
              <a:buChar char="•"/>
            </a:pPr>
            <a:r>
              <a:rPr lang="en-US" dirty="0"/>
              <a:t>Hand made text files (Read: Copy and Paste)</a:t>
            </a:r>
          </a:p>
          <a:p>
            <a:pPr marL="457200" indent="-457200">
              <a:buFont typeface="Arial" panose="020B0604020202020204" pitchFamily="34" charset="0"/>
              <a:buChar char="•"/>
            </a:pPr>
            <a:r>
              <a:rPr lang="en-US" dirty="0"/>
              <a:t>COMA Rewrite Document</a:t>
            </a:r>
          </a:p>
          <a:p>
            <a:pPr lvl="1" indent="0">
              <a:buNone/>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pic>
        <p:nvPicPr>
          <p:cNvPr id="7" name="Picture 6">
            <a:extLst>
              <a:ext uri="{FF2B5EF4-FFF2-40B4-BE49-F238E27FC236}">
                <a16:creationId xmlns:a16="http://schemas.microsoft.com/office/drawing/2014/main" id="{C0806DA0-B8DF-9CAE-220D-289100AE6800}"/>
              </a:ext>
            </a:extLst>
          </p:cNvPr>
          <p:cNvPicPr>
            <a:picLocks noChangeAspect="1"/>
          </p:cNvPicPr>
          <p:nvPr/>
        </p:nvPicPr>
        <p:blipFill>
          <a:blip r:embed="rId3"/>
          <a:stretch>
            <a:fillRect/>
          </a:stretch>
        </p:blipFill>
        <p:spPr>
          <a:xfrm>
            <a:off x="0" y="2473289"/>
            <a:ext cx="7162426" cy="2696004"/>
          </a:xfrm>
          <a:prstGeom prst="rect">
            <a:avLst/>
          </a:prstGeom>
        </p:spPr>
      </p:pic>
    </p:spTree>
    <p:extLst>
      <p:ext uri="{BB962C8B-B14F-4D97-AF65-F5344CB8AC3E}">
        <p14:creationId xmlns:p14="http://schemas.microsoft.com/office/powerpoint/2010/main" val="153781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88872-A08C-BB94-8F71-F590BC877BFB}"/>
              </a:ext>
            </a:extLst>
          </p:cNvPr>
          <p:cNvSpPr>
            <a:spLocks noGrp="1"/>
          </p:cNvSpPr>
          <p:nvPr>
            <p:ph type="title"/>
          </p:nvPr>
        </p:nvSpPr>
        <p:spPr>
          <a:xfrm>
            <a:off x="5300811" y="317500"/>
            <a:ext cx="5927576" cy="1701800"/>
          </a:xfrm>
        </p:spPr>
        <p:txBody>
          <a:bodyPr>
            <a:normAutofit/>
          </a:bodyPr>
          <a:lstStyle/>
          <a:p>
            <a:r>
              <a:rPr lang="en-US" dirty="0"/>
              <a:t>EZMA BASICs</a:t>
            </a:r>
          </a:p>
        </p:txBody>
      </p:sp>
      <p:sp>
        <p:nvSpPr>
          <p:cNvPr id="3" name="Content Placeholder 2">
            <a:extLst>
              <a:ext uri="{FF2B5EF4-FFF2-40B4-BE49-F238E27FC236}">
                <a16:creationId xmlns:a16="http://schemas.microsoft.com/office/drawing/2014/main" id="{0C4ACE8A-D91C-78B0-E4CD-15E5CFE5D769}"/>
              </a:ext>
            </a:extLst>
          </p:cNvPr>
          <p:cNvSpPr>
            <a:spLocks noGrp="1"/>
          </p:cNvSpPr>
          <p:nvPr>
            <p:ph idx="1"/>
          </p:nvPr>
        </p:nvSpPr>
        <p:spPr>
          <a:xfrm>
            <a:off x="6326534" y="2582489"/>
            <a:ext cx="5576077" cy="3890230"/>
          </a:xfrm>
        </p:spPr>
        <p:txBody>
          <a:bodyPr anchor="t">
            <a:normAutofit lnSpcReduction="10000"/>
          </a:bodyPr>
          <a:lstStyle/>
          <a:p>
            <a:pPr marL="731520" lvl="1" indent="-457200">
              <a:buFont typeface="Arial" panose="020B0604020202020204" pitchFamily="34" charset="0"/>
              <a:buChar char="•"/>
            </a:pPr>
            <a:r>
              <a:rPr lang="en-US" sz="2400" dirty="0"/>
              <a:t>61 fields of Dublin Core metadata</a:t>
            </a:r>
          </a:p>
          <a:p>
            <a:pPr marL="731520" lvl="1" indent="-457200">
              <a:buFont typeface="Arial" panose="020B0604020202020204" pitchFamily="34" charset="0"/>
              <a:buChar char="•"/>
            </a:pPr>
            <a:r>
              <a:rPr lang="en-US" sz="2400" dirty="0" err="1"/>
              <a:t>ExifTool</a:t>
            </a:r>
            <a:endParaRPr lang="en-US" sz="2400" dirty="0"/>
          </a:p>
          <a:p>
            <a:pPr marL="1051560" lvl="3" indent="-457200">
              <a:buFont typeface="Arial" panose="020B0604020202020204" pitchFamily="34" charset="0"/>
              <a:buChar char="•"/>
            </a:pPr>
            <a:r>
              <a:rPr lang="en-US" sz="2000" dirty="0"/>
              <a:t>Pulled technical metadata from Preservation and Access Copies</a:t>
            </a:r>
          </a:p>
          <a:p>
            <a:pPr marL="1051560" lvl="3" indent="-457200">
              <a:buFont typeface="Arial" panose="020B0604020202020204" pitchFamily="34" charset="0"/>
              <a:buChar char="•"/>
            </a:pPr>
            <a:r>
              <a:rPr lang="en-US" sz="2000" dirty="0"/>
              <a:t>Put camera make, model, and applications in text file</a:t>
            </a:r>
          </a:p>
          <a:p>
            <a:pPr marL="731520" lvl="1" indent="-457200">
              <a:buFont typeface="Arial" panose="020B0604020202020204" pitchFamily="34" charset="0"/>
              <a:buChar char="•"/>
            </a:pPr>
            <a:r>
              <a:rPr lang="en-US" sz="2400" dirty="0"/>
              <a:t>Identifier</a:t>
            </a:r>
          </a:p>
          <a:p>
            <a:pPr marL="1051560" lvl="3" indent="-457200">
              <a:buFont typeface="Arial" panose="020B0604020202020204" pitchFamily="34" charset="0"/>
              <a:buChar char="•"/>
            </a:pPr>
            <a:r>
              <a:rPr lang="en-US" sz="2000" dirty="0"/>
              <a:t>Matched call number to truncated identifier</a:t>
            </a:r>
          </a:p>
          <a:p>
            <a:pPr marL="1051560" lvl="3" indent="-457200">
              <a:buFont typeface="Arial" panose="020B0604020202020204" pitchFamily="34" charset="0"/>
              <a:buChar char="•"/>
            </a:pPr>
            <a:r>
              <a:rPr lang="en-US" sz="2000" dirty="0"/>
              <a:t>QC of file naming and number</a:t>
            </a:r>
          </a:p>
          <a:p>
            <a:pPr marL="457200" indent="-45720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94E41EAE-0083-86CE-8951-0EDFDDA7CCD6}"/>
              </a:ext>
            </a:extLst>
          </p:cNvPr>
          <p:cNvPicPr>
            <a:picLocks noChangeAspect="1"/>
          </p:cNvPicPr>
          <p:nvPr/>
        </p:nvPicPr>
        <p:blipFill>
          <a:blip r:embed="rId3"/>
          <a:stretch>
            <a:fillRect/>
          </a:stretch>
        </p:blipFill>
        <p:spPr>
          <a:xfrm>
            <a:off x="-5545" y="2264989"/>
            <a:ext cx="6330556" cy="2702566"/>
          </a:xfrm>
          <a:prstGeom prst="rect">
            <a:avLst/>
          </a:prstGeom>
        </p:spPr>
      </p:pic>
    </p:spTree>
    <p:extLst>
      <p:ext uri="{BB962C8B-B14F-4D97-AF65-F5344CB8AC3E}">
        <p14:creationId xmlns:p14="http://schemas.microsoft.com/office/powerpoint/2010/main" val="1641331763"/>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1A1634"/>
      </a:dk2>
      <a:lt2>
        <a:srgbClr val="F0F3F3"/>
      </a:lt2>
      <a:accent1>
        <a:srgbClr val="C34D64"/>
      </a:accent1>
      <a:accent2>
        <a:srgbClr val="B13B84"/>
      </a:accent2>
      <a:accent3>
        <a:srgbClr val="BF4DC3"/>
      </a:accent3>
      <a:accent4>
        <a:srgbClr val="7C3BB1"/>
      </a:accent4>
      <a:accent5>
        <a:srgbClr val="5D4DC3"/>
      </a:accent5>
      <a:accent6>
        <a:srgbClr val="3B5CB1"/>
      </a:accent6>
      <a:hlink>
        <a:srgbClr val="7351C5"/>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7332</TotalTime>
  <Words>1534</Words>
  <Application>Microsoft Office PowerPoint</Application>
  <PresentationFormat>Widescreen</PresentationFormat>
  <Paragraphs>148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JuxtaposeVTI</vt:lpstr>
      <vt:lpstr>The Digital Lab’s New Groove</vt:lpstr>
      <vt:lpstr>EZMA</vt:lpstr>
      <vt:lpstr>BACKGROUND</vt:lpstr>
      <vt:lpstr>CONTENTdm</vt:lpstr>
      <vt:lpstr>Reformatting</vt:lpstr>
      <vt:lpstr>COMA</vt:lpstr>
      <vt:lpstr>PowerPoint Presentation</vt:lpstr>
      <vt:lpstr>Envisioning EZMA</vt:lpstr>
      <vt:lpstr>EZMA BASICs</vt:lpstr>
      <vt:lpstr>Code logic</vt:lpstr>
      <vt:lpstr>Code logic</vt:lpstr>
      <vt:lpstr>benefits</vt:lpstr>
      <vt:lpstr>Iterations &amp; maintenance</vt:lpstr>
      <vt:lpstr>conclusion</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Lab’s New Groove</dc:title>
  <dc:creator>Marissa Bischoff</dc:creator>
  <cp:lastModifiedBy>Marissa Bischoff</cp:lastModifiedBy>
  <cp:revision>41</cp:revision>
  <dcterms:created xsi:type="dcterms:W3CDTF">2023-07-05T18:52:01Z</dcterms:created>
  <dcterms:modified xsi:type="dcterms:W3CDTF">2023-07-13T18:33:15Z</dcterms:modified>
</cp:coreProperties>
</file>