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3"/>
  </p:notesMasterIdLst>
  <p:sldIdLst>
    <p:sldId id="273" r:id="rId5"/>
    <p:sldId id="276" r:id="rId6"/>
    <p:sldId id="314" r:id="rId7"/>
    <p:sldId id="310" r:id="rId8"/>
    <p:sldId id="284" r:id="rId9"/>
    <p:sldId id="295" r:id="rId10"/>
    <p:sldId id="294" r:id="rId11"/>
    <p:sldId id="293" r:id="rId12"/>
    <p:sldId id="288" r:id="rId13"/>
    <p:sldId id="278" r:id="rId14"/>
    <p:sldId id="285" r:id="rId15"/>
    <p:sldId id="298" r:id="rId16"/>
    <p:sldId id="300" r:id="rId17"/>
    <p:sldId id="279" r:id="rId18"/>
    <p:sldId id="302" r:id="rId19"/>
    <p:sldId id="287" r:id="rId20"/>
    <p:sldId id="286" r:id="rId21"/>
    <p:sldId id="312" r:id="rId22"/>
    <p:sldId id="304" r:id="rId23"/>
    <p:sldId id="303" r:id="rId24"/>
    <p:sldId id="297" r:id="rId25"/>
    <p:sldId id="306" r:id="rId26"/>
    <p:sldId id="274" r:id="rId27"/>
    <p:sldId id="289" r:id="rId28"/>
    <p:sldId id="305" r:id="rId29"/>
    <p:sldId id="281" r:id="rId30"/>
    <p:sldId id="291" r:id="rId31"/>
    <p:sldId id="292" r:id="rId3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B1E"/>
    <a:srgbClr val="DE1E3D"/>
    <a:srgbClr val="0051BA"/>
    <a:srgbClr val="DDE5ED"/>
    <a:srgbClr val="BACFE4"/>
    <a:srgbClr val="91B1DC"/>
    <a:srgbClr val="CDD4DB"/>
    <a:srgbClr val="052B9F"/>
    <a:srgbClr val="DD2039"/>
    <a:srgbClr val="0B5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79315" autoAdjust="0"/>
  </p:normalViewPr>
  <p:slideViewPr>
    <p:cSldViewPr snapToGrid="0" snapToObjects="1">
      <p:cViewPr varScale="1">
        <p:scale>
          <a:sx n="73" d="100"/>
          <a:sy n="73" d="100"/>
        </p:scale>
        <p:origin x="103" y="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45055B-53A3-B949-A396-0201A469FC4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8A728-9D1A-8647-8D84-312E7ED3A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81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73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97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16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27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90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01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02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18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23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53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00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54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46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06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14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65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89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68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57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6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6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87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51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3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2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30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8A728-9D1A-8647-8D84-312E7ED3AC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74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53D5C7-6FDC-D745-BADC-F8DA57E16B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258" y="-78060"/>
            <a:ext cx="10976538" cy="7014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944" y="1122364"/>
            <a:ext cx="6998208" cy="1559876"/>
          </a:xfrm>
        </p:spPr>
        <p:txBody>
          <a:bodyPr anchor="b"/>
          <a:lstStyle>
            <a:lvl1pPr algn="l">
              <a:defRPr sz="5999" b="1" i="0">
                <a:solidFill>
                  <a:srgbClr val="DE1E3D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944" y="2614991"/>
            <a:ext cx="4474464" cy="1655762"/>
          </a:xfrm>
        </p:spPr>
        <p:txBody>
          <a:bodyPr/>
          <a:lstStyle>
            <a:lvl1pPr marL="0" indent="0" algn="l">
              <a:buNone/>
              <a:defRPr sz="2400" b="0" i="1">
                <a:solidFill>
                  <a:srgbClr val="0051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196" indent="0" algn="ctr">
              <a:buNone/>
              <a:defRPr sz="2000"/>
            </a:lvl2pPr>
            <a:lvl3pPr marL="914392" indent="0" algn="ctr">
              <a:buNone/>
              <a:defRPr sz="1800"/>
            </a:lvl3pPr>
            <a:lvl4pPr marL="1371588" indent="0" algn="ctr">
              <a:buNone/>
              <a:defRPr sz="1600"/>
            </a:lvl4pPr>
            <a:lvl5pPr marL="1828785" indent="0" algn="ctr">
              <a:buNone/>
              <a:defRPr sz="1600"/>
            </a:lvl5pPr>
            <a:lvl6pPr marL="2285980" indent="0" algn="ctr">
              <a:buNone/>
              <a:defRPr sz="1600"/>
            </a:lvl6pPr>
            <a:lvl7pPr marL="2743177" indent="0" algn="ctr">
              <a:buNone/>
              <a:defRPr sz="1600"/>
            </a:lvl7pPr>
            <a:lvl8pPr marL="3200373" indent="0" algn="ctr">
              <a:buNone/>
              <a:defRPr sz="1600"/>
            </a:lvl8pPr>
            <a:lvl9pPr marL="365756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EC79B228-3B17-4140-80D0-49B923E0AD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69" y="5967065"/>
            <a:ext cx="2592646" cy="577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006160-312C-394B-8D77-9A66FB10FE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73234"/>
            <a:ext cx="7010400" cy="1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6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513F4D2-A884-874F-A5FB-FA5850AD3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530" y="0"/>
            <a:ext cx="123266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B47F8-B8C5-B146-AC0E-1C6695E5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050" y="424669"/>
            <a:ext cx="5635257" cy="2169675"/>
          </a:xfrm>
        </p:spPr>
        <p:txBody>
          <a:bodyPr/>
          <a:lstStyle>
            <a:lvl1pPr algn="r">
              <a:defRPr b="1" i="0">
                <a:solidFill>
                  <a:srgbClr val="DE1E3D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AC6AE1-ADE9-704B-9BFB-7D888E3495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5100" y="-516589"/>
            <a:ext cx="566319" cy="287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85C71-4C6B-C947-A3DB-B4E40EA5FB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17830" y="4563411"/>
            <a:ext cx="566319" cy="28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2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784163-B94C-2146-8011-FF41D3BA8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594" y="270932"/>
            <a:ext cx="690476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B47F8-B8C5-B146-AC0E-1C6695E53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183" y="3912936"/>
            <a:ext cx="5635257" cy="2169675"/>
          </a:xfrm>
        </p:spPr>
        <p:txBody>
          <a:bodyPr>
            <a:normAutofit/>
          </a:bodyPr>
          <a:lstStyle>
            <a:lvl1pPr algn="l">
              <a:defRPr sz="8000" b="0" i="1">
                <a:solidFill>
                  <a:srgbClr val="DE1E3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Rock Chalk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645CA-609B-7A42-A8F4-3AB9DE0C30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46465" y="5656130"/>
            <a:ext cx="7010400" cy="1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9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2496BC-2476-8A4C-9C41-FD8B6C8BC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8" r="6235" b="19320"/>
          <a:stretch/>
        </p:blipFill>
        <p:spPr>
          <a:xfrm>
            <a:off x="-188826" y="-144966"/>
            <a:ext cx="12466320" cy="7125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8B47F8-B8C5-B146-AC0E-1C6695E53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916" y="373870"/>
            <a:ext cx="5635257" cy="2169675"/>
          </a:xfrm>
        </p:spPr>
        <p:txBody>
          <a:bodyPr>
            <a:normAutofit/>
          </a:bodyPr>
          <a:lstStyle>
            <a:lvl1pPr algn="l">
              <a:defRPr sz="8000" b="0" i="1">
                <a:solidFill>
                  <a:srgbClr val="DE1E3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Rock Chalk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A645CA-609B-7A42-A8F4-3AB9DE0C30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24732" y="2117064"/>
            <a:ext cx="7010400" cy="1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7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A25686-A161-5840-AC07-836D67FD4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557" y="-78058"/>
            <a:ext cx="10643656" cy="70141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36DE3D0-257C-2449-9247-F243A7FB3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44" y="1122364"/>
            <a:ext cx="6998208" cy="1559876"/>
          </a:xfrm>
        </p:spPr>
        <p:txBody>
          <a:bodyPr anchor="b"/>
          <a:lstStyle>
            <a:lvl1pPr algn="l">
              <a:defRPr sz="5999" b="1" i="0">
                <a:solidFill>
                  <a:srgbClr val="DE1E3D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ED38B95-1AFE-354A-B26F-F9581D260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944" y="2614991"/>
            <a:ext cx="4474464" cy="1655762"/>
          </a:xfrm>
        </p:spPr>
        <p:txBody>
          <a:bodyPr/>
          <a:lstStyle>
            <a:lvl1pPr marL="0" indent="0" algn="l">
              <a:buNone/>
              <a:defRPr sz="2400" b="0" i="1">
                <a:solidFill>
                  <a:srgbClr val="0051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196" indent="0" algn="ctr">
              <a:buNone/>
              <a:defRPr sz="2000"/>
            </a:lvl2pPr>
            <a:lvl3pPr marL="914392" indent="0" algn="ctr">
              <a:buNone/>
              <a:defRPr sz="1800"/>
            </a:lvl3pPr>
            <a:lvl4pPr marL="1371588" indent="0" algn="ctr">
              <a:buNone/>
              <a:defRPr sz="1600"/>
            </a:lvl4pPr>
            <a:lvl5pPr marL="1828785" indent="0" algn="ctr">
              <a:buNone/>
              <a:defRPr sz="1600"/>
            </a:lvl5pPr>
            <a:lvl6pPr marL="2285980" indent="0" algn="ctr">
              <a:buNone/>
              <a:defRPr sz="1600"/>
            </a:lvl6pPr>
            <a:lvl7pPr marL="2743177" indent="0" algn="ctr">
              <a:buNone/>
              <a:defRPr sz="1600"/>
            </a:lvl7pPr>
            <a:lvl8pPr marL="3200373" indent="0" algn="ctr">
              <a:buNone/>
              <a:defRPr sz="1600"/>
            </a:lvl8pPr>
            <a:lvl9pPr marL="365756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CA471D20-823A-5442-B2E4-3F84347B8A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69" y="5967065"/>
            <a:ext cx="2592646" cy="5773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4CB737-77B3-2C48-A450-5848AC933D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73234"/>
            <a:ext cx="7010400" cy="1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69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9EC094-E053-AA47-9A00-881F8BCBD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100" y="-516589"/>
            <a:ext cx="12446000" cy="8306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1">
                <a:solidFill>
                  <a:srgbClr val="DE1E3D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“Click to edit Master title style”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5FA754-826D-1640-8AFF-1D6143533B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5100" y="-516589"/>
            <a:ext cx="566319" cy="28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3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7801B4-3BB1-4940-9C03-B8B0226BC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1929" y="0"/>
            <a:ext cx="101500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51BA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0051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197" indent="0">
              <a:buNone/>
              <a:defRPr b="0" i="0">
                <a:solidFill>
                  <a:srgbClr val="0051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="0" i="0">
                <a:solidFill>
                  <a:srgbClr val="0051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="0" i="0">
                <a:solidFill>
                  <a:srgbClr val="0051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b="0" i="0">
                <a:solidFill>
                  <a:srgbClr val="0051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A9193C-D0E6-FE43-8A4E-412A3667B0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5100" y="-516589"/>
            <a:ext cx="566319" cy="2878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E5976E-DDE6-4442-A4BE-1F247D4E73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08365" y="4563411"/>
            <a:ext cx="566319" cy="28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5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BE737C-9BD8-044B-905A-C9E2280561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889" y="-89211"/>
            <a:ext cx="10965209" cy="7036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0051BA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0051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197" indent="0">
              <a:buNone/>
              <a:defRPr b="0" i="0">
                <a:solidFill>
                  <a:srgbClr val="0051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="0" i="0">
                <a:solidFill>
                  <a:srgbClr val="0051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="0" i="0">
                <a:solidFill>
                  <a:srgbClr val="0051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b="0" i="0">
                <a:solidFill>
                  <a:srgbClr val="0051B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A9193C-D0E6-FE43-8A4E-412A3667B0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5100" y="-516589"/>
            <a:ext cx="566319" cy="2878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E5976E-DDE6-4442-A4BE-1F247D4E73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08365" y="4563411"/>
            <a:ext cx="566319" cy="28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4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B52CF9-7EC7-6E4B-869C-29BC6D4479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815" y="-28497"/>
            <a:ext cx="10403260" cy="690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>
            <a:lvl1pPr algn="r">
              <a:defRPr b="1" i="0">
                <a:solidFill>
                  <a:srgbClr val="0051BA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6" y="1981200"/>
            <a:ext cx="5183188" cy="4208463"/>
          </a:xfrm>
        </p:spPr>
        <p:txBody>
          <a:bodyPr/>
          <a:lstStyle>
            <a:lvl1pPr algn="r">
              <a:defRPr b="0" i="0">
                <a:solidFill>
                  <a:srgbClr val="DE1E3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AFA4FF-776F-DD40-89AF-EFF8DB9674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1407" y="1653277"/>
            <a:ext cx="7010400" cy="1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3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195CB9-BB4B-9D42-89D4-6AD25EC39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2664" y="-50800"/>
            <a:ext cx="10392107" cy="6986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>
            <a:lvl1pPr algn="r">
              <a:defRPr b="1" i="0">
                <a:solidFill>
                  <a:srgbClr val="0051BA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6" y="1981200"/>
            <a:ext cx="5183188" cy="4208463"/>
          </a:xfrm>
        </p:spPr>
        <p:txBody>
          <a:bodyPr/>
          <a:lstStyle>
            <a:lvl1pPr algn="r">
              <a:defRPr b="0" i="0">
                <a:solidFill>
                  <a:srgbClr val="DE1E3D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AFA4FF-776F-DD40-89AF-EFF8DB9674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1407" y="1653277"/>
            <a:ext cx="7010400" cy="1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6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3380" y="2212848"/>
            <a:ext cx="3526155" cy="278428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2" indent="0">
              <a:buNone/>
              <a:defRPr sz="2400"/>
            </a:lvl3pPr>
            <a:lvl4pPr marL="1371588" indent="0">
              <a:buNone/>
              <a:defRPr sz="2000"/>
            </a:lvl4pPr>
            <a:lvl5pPr marL="1828785" indent="0">
              <a:buNone/>
              <a:defRPr sz="2000"/>
            </a:lvl5pPr>
            <a:lvl6pPr marL="2285980" indent="0">
              <a:buNone/>
              <a:defRPr sz="2000"/>
            </a:lvl6pPr>
            <a:lvl7pPr marL="2743177" indent="0">
              <a:buNone/>
              <a:defRPr sz="2000"/>
            </a:lvl7pPr>
            <a:lvl8pPr marL="3200373" indent="0">
              <a:buNone/>
              <a:defRPr sz="2000"/>
            </a:lvl8pPr>
            <a:lvl9pPr marL="365756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993AE74-A07D-3448-BF7B-529059938263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8097076" y="2221992"/>
            <a:ext cx="3526155" cy="278428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2" indent="0">
              <a:buNone/>
              <a:defRPr sz="2400"/>
            </a:lvl3pPr>
            <a:lvl4pPr marL="1371588" indent="0">
              <a:buNone/>
              <a:defRPr sz="2000"/>
            </a:lvl4pPr>
            <a:lvl5pPr marL="1828785" indent="0">
              <a:buNone/>
              <a:defRPr sz="2000"/>
            </a:lvl5pPr>
            <a:lvl6pPr marL="2285980" indent="0">
              <a:buNone/>
              <a:defRPr sz="2000"/>
            </a:lvl6pPr>
            <a:lvl7pPr marL="2743177" indent="0">
              <a:buNone/>
              <a:defRPr sz="2000"/>
            </a:lvl7pPr>
            <a:lvl8pPr marL="3200373" indent="0">
              <a:buNone/>
              <a:defRPr sz="2000"/>
            </a:lvl8pPr>
            <a:lvl9pPr marL="365756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C8C2E1-066B-5E46-92B3-FB942855CCBD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4360228" y="2212848"/>
            <a:ext cx="3526155" cy="278428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2" indent="0">
              <a:buNone/>
              <a:defRPr sz="2400"/>
            </a:lvl3pPr>
            <a:lvl4pPr marL="1371588" indent="0">
              <a:buNone/>
              <a:defRPr sz="2000"/>
            </a:lvl4pPr>
            <a:lvl5pPr marL="1828785" indent="0">
              <a:buNone/>
              <a:defRPr sz="2000"/>
            </a:lvl5pPr>
            <a:lvl6pPr marL="2285980" indent="0">
              <a:buNone/>
              <a:defRPr sz="2000"/>
            </a:lvl6pPr>
            <a:lvl7pPr marL="2743177" indent="0">
              <a:buNone/>
              <a:defRPr sz="2000"/>
            </a:lvl7pPr>
            <a:lvl8pPr marL="3200373" indent="0">
              <a:buNone/>
              <a:defRPr sz="2000"/>
            </a:lvl8pPr>
            <a:lvl9pPr marL="365756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022620F-A483-7441-A9E6-A57AB2063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380" y="365128"/>
            <a:ext cx="10515600" cy="1325563"/>
          </a:xfrm>
        </p:spPr>
        <p:txBody>
          <a:bodyPr/>
          <a:lstStyle>
            <a:lvl1pPr>
              <a:defRPr b="1" i="1">
                <a:solidFill>
                  <a:srgbClr val="DE1E3D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“Click to edit Master title style”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34663C-C7B0-7044-AEA6-C989094D7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5100" y="-516589"/>
            <a:ext cx="566319" cy="2878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2FA875-4DDB-0243-AA9E-CFAC7BF3D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08365" y="4563411"/>
            <a:ext cx="566319" cy="28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40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F0F667-9ADF-A544-9D31-7F1473B7AD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1467" y="-42532"/>
            <a:ext cx="10547605" cy="70317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1A7DF4-DBE7-024E-95CB-3980F5F4520F}"/>
              </a:ext>
            </a:extLst>
          </p:cNvPr>
          <p:cNvSpPr/>
          <p:nvPr userDrawn="1"/>
        </p:nvSpPr>
        <p:spPr>
          <a:xfrm>
            <a:off x="6096000" y="-382772"/>
            <a:ext cx="6386624" cy="7612912"/>
          </a:xfrm>
          <a:prstGeom prst="rect">
            <a:avLst/>
          </a:prstGeom>
          <a:solidFill>
            <a:srgbClr val="DDE5ED"/>
          </a:solidFill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B47F8-B8C5-B146-AC0E-1C6695E5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98" y="456568"/>
            <a:ext cx="4635795" cy="6114353"/>
          </a:xfrm>
        </p:spPr>
        <p:txBody>
          <a:bodyPr/>
          <a:lstStyle>
            <a:lvl1pPr>
              <a:defRPr b="1" i="0">
                <a:solidFill>
                  <a:srgbClr val="0051BA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AC6AE1-ADE9-704B-9BFB-7D888E3495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5100" y="-516589"/>
            <a:ext cx="566319" cy="287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85C71-4C6B-C947-A3DB-B4E40EA5FB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17830" y="4563411"/>
            <a:ext cx="566319" cy="287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729F3-C482-0E4D-A76D-27D48E4F420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F761-A6D0-1545-9870-D4A56D68C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6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4" r:id="rId4"/>
    <p:sldLayoutId id="2147483673" r:id="rId5"/>
    <p:sldLayoutId id="2147483665" r:id="rId6"/>
    <p:sldLayoutId id="2147483674" r:id="rId7"/>
    <p:sldLayoutId id="2147483669" r:id="rId8"/>
    <p:sldLayoutId id="2147483672" r:id="rId9"/>
    <p:sldLayoutId id="2147483675" r:id="rId10"/>
    <p:sldLayoutId id="2147483676" r:id="rId11"/>
    <p:sldLayoutId id="2147483677" r:id="rId12"/>
  </p:sldLayoutIdLst>
  <p:txStyles>
    <p:titleStyle>
      <a:lvl1pPr algn="l" defTabSz="9143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5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0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7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3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9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5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2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7" indent="-228598" algn="l" defTabSz="9143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2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8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5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0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7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3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9" algn="l" defTabSz="914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DC84F-EB75-9D48-976B-81C400AFF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939" y="979489"/>
            <a:ext cx="6998208" cy="1135061"/>
          </a:xfrm>
        </p:spPr>
        <p:txBody>
          <a:bodyPr>
            <a:normAutofit/>
          </a:bodyPr>
          <a:lstStyle/>
          <a:p>
            <a:r>
              <a:rPr lang="en-US" sz="5600" dirty="0" smtClean="0">
                <a:latin typeface="+mn-lt"/>
              </a:rPr>
              <a:t>We’ve Come So Far!</a:t>
            </a:r>
            <a:endParaRPr lang="en-US" sz="56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9681B-E7D2-DF4D-8F8A-F16A560B1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817" y="2084758"/>
            <a:ext cx="4474464" cy="1655762"/>
          </a:xfrm>
        </p:spPr>
        <p:txBody>
          <a:bodyPr>
            <a:normAutofit/>
          </a:bodyPr>
          <a:lstStyle/>
          <a:p>
            <a:r>
              <a:rPr lang="en-US" sz="2880" i="0" dirty="0" smtClean="0">
                <a:latin typeface="+mn-lt"/>
              </a:rPr>
              <a:t>Data Migration and Cleanup at the Kenneth Spencer Research Library</a:t>
            </a:r>
            <a:endParaRPr lang="en-US" sz="2880" i="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817" y="4107125"/>
            <a:ext cx="35774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60B1E"/>
                </a:solidFill>
              </a:rPr>
              <a:t>Marcella Huggard</a:t>
            </a:r>
          </a:p>
          <a:p>
            <a:r>
              <a:rPr lang="en-US" dirty="0" smtClean="0">
                <a:solidFill>
                  <a:srgbClr val="E60B1E"/>
                </a:solidFill>
              </a:rPr>
              <a:t>Manuscripts coordinator</a:t>
            </a:r>
          </a:p>
          <a:p>
            <a:endParaRPr lang="en-US" dirty="0">
              <a:solidFill>
                <a:srgbClr val="E60B1E"/>
              </a:solidFill>
            </a:endParaRPr>
          </a:p>
          <a:p>
            <a:r>
              <a:rPr lang="en-US" dirty="0" err="1" smtClean="0">
                <a:solidFill>
                  <a:srgbClr val="E60B1E"/>
                </a:solidFill>
              </a:rPr>
              <a:t>ArchivesSpace</a:t>
            </a:r>
            <a:r>
              <a:rPr lang="en-US" dirty="0" smtClean="0">
                <a:solidFill>
                  <a:srgbClr val="E60B1E"/>
                </a:solidFill>
              </a:rPr>
              <a:t> 2023 Member Forum</a:t>
            </a:r>
          </a:p>
          <a:p>
            <a:r>
              <a:rPr lang="en-US" dirty="0" smtClean="0">
                <a:solidFill>
                  <a:srgbClr val="E60B1E"/>
                </a:solidFill>
              </a:rPr>
              <a:t>July 26, 2023, Washington, D.C.</a:t>
            </a:r>
            <a:endParaRPr lang="en-US" dirty="0">
              <a:solidFill>
                <a:srgbClr val="E60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05E56-87D2-C34A-AE32-6D834460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Why import errors?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1D8A5-03B0-CB4C-8BEF-BD19B5F7985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+mn-lt"/>
              </a:rPr>
              <a:t>NoteTab</a:t>
            </a:r>
            <a:r>
              <a:rPr lang="en-US" sz="3200" dirty="0" smtClean="0">
                <a:latin typeface="+mn-lt"/>
              </a:rPr>
              <a:t> Pro</a:t>
            </a:r>
          </a:p>
          <a:p>
            <a:r>
              <a:rPr lang="en-US" sz="3200" dirty="0" smtClean="0">
                <a:latin typeface="+mn-lt"/>
              </a:rPr>
              <a:t>Templates and students playing Telephone</a:t>
            </a:r>
          </a:p>
          <a:p>
            <a:r>
              <a:rPr lang="en-US" sz="3200" dirty="0" smtClean="0">
                <a:latin typeface="+mn-lt"/>
              </a:rPr>
              <a:t>Forgetting about stylesheets</a:t>
            </a:r>
          </a:p>
          <a:p>
            <a:r>
              <a:rPr lang="en-US" sz="3200" dirty="0" smtClean="0">
                <a:latin typeface="+mn-lt"/>
              </a:rPr>
              <a:t>Physical and intellectual hierarchy issues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042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EAD import failures</a:t>
            </a:r>
            <a:endParaRPr lang="en-US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336" y="1253491"/>
            <a:ext cx="5369324" cy="5604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Extents issues:</a:t>
            </a:r>
          </a:p>
          <a:p>
            <a:r>
              <a:rPr lang="en-US" sz="2400" dirty="0" smtClean="0"/>
              <a:t>Error</a:t>
            </a:r>
            <a:r>
              <a:rPr lang="en-US" sz="2400" dirty="0"/>
              <a:t>: #&lt;:</a:t>
            </a:r>
            <a:r>
              <a:rPr lang="en-US" sz="2400" dirty="0" err="1"/>
              <a:t>ValidationException</a:t>
            </a:r>
            <a:r>
              <a:rPr lang="en-US" sz="2400" dirty="0"/>
              <a:t>: {:errors=&gt;{"extents"=&gt;["At least 1 item(s) is required</a:t>
            </a:r>
            <a:r>
              <a:rPr lang="en-US" sz="2400" dirty="0" smtClean="0"/>
              <a:t>"]}}&gt;</a:t>
            </a:r>
          </a:p>
          <a:p>
            <a:endParaRPr lang="en-US" sz="2400" dirty="0"/>
          </a:p>
          <a:p>
            <a:r>
              <a:rPr lang="en-US" sz="2400" u="sng" dirty="0" smtClean="0"/>
              <a:t>Hierarchy issues:</a:t>
            </a:r>
          </a:p>
          <a:p>
            <a:r>
              <a:rPr lang="en-US" sz="2400" dirty="0"/>
              <a:t>Error: #&lt;:</a:t>
            </a:r>
            <a:r>
              <a:rPr lang="en-US" sz="2400" dirty="0" err="1"/>
              <a:t>ValidationException</a:t>
            </a:r>
            <a:r>
              <a:rPr lang="en-US" sz="2400" dirty="0"/>
              <a:t>: {:errors=&gt;{"dates"=&gt;["one or more required (or enter a Title)"], "title"=&gt;["must not be an empty string (or enter a Date</a:t>
            </a:r>
            <a:r>
              <a:rPr lang="en-US" sz="2400" dirty="0" smtClean="0"/>
              <a:t>)"]}}&gt;</a:t>
            </a:r>
          </a:p>
          <a:p>
            <a:endParaRPr lang="en-US" sz="2400" dirty="0" smtClean="0"/>
          </a:p>
          <a:p>
            <a:r>
              <a:rPr lang="en-US" sz="2400" u="sng" dirty="0" smtClean="0"/>
              <a:t>Container types issues:</a:t>
            </a:r>
            <a:endParaRPr lang="en-US" sz="2400" u="sng" dirty="0"/>
          </a:p>
          <a:p>
            <a:r>
              <a:rPr lang="en-US" sz="2400" dirty="0"/>
              <a:t>Error: Problem creating 'Correspondence': Invalid value: item</a:t>
            </a:r>
          </a:p>
        </p:txBody>
      </p:sp>
    </p:spTree>
    <p:extLst>
      <p:ext uri="{BB962C8B-B14F-4D97-AF65-F5344CB8AC3E}">
        <p14:creationId xmlns:p14="http://schemas.microsoft.com/office/powerpoint/2010/main" val="6286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EAD import failures</a:t>
            </a:r>
            <a:br>
              <a:rPr lang="en-US" dirty="0" smtClean="0">
                <a:latin typeface="+mn-lt"/>
              </a:rPr>
            </a:br>
            <a:r>
              <a:rPr lang="en-US" u="sng" dirty="0" smtClean="0">
                <a:latin typeface="+mn-lt"/>
              </a:rPr>
              <a:t>Extents</a:t>
            </a:r>
            <a:endParaRPr lang="en-US" u="sng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142" y="1690691"/>
            <a:ext cx="57028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&lt;</a:t>
            </a:r>
            <a:r>
              <a:rPr lang="en-US" sz="2400" dirty="0" err="1"/>
              <a:t>physdesc</a:t>
            </a:r>
            <a:r>
              <a:rPr lang="en-US" sz="2400" dirty="0"/>
              <a:t>&gt;&lt;extent label="Quantity:" </a:t>
            </a:r>
            <a:r>
              <a:rPr lang="en-US" sz="2400" dirty="0" err="1"/>
              <a:t>encodinganalog</a:t>
            </a:r>
            <a:r>
              <a:rPr lang="en-US" sz="2400" dirty="0"/>
              <a:t>="300$a"&gt;</a:t>
            </a:r>
            <a:br>
              <a:rPr lang="en-US" sz="2400" dirty="0"/>
            </a:br>
            <a:r>
              <a:rPr lang="en-US" sz="2400" dirty="0"/>
              <a:t>1p. 28cm.</a:t>
            </a:r>
            <a:br>
              <a:rPr lang="en-US" sz="2400" dirty="0"/>
            </a:br>
            <a:r>
              <a:rPr lang="en-US" sz="2400" dirty="0"/>
              <a:t>&lt;</a:t>
            </a:r>
            <a:r>
              <a:rPr lang="en-US" sz="2400" dirty="0" err="1"/>
              <a:t>physfacet</a:t>
            </a:r>
            <a:r>
              <a:rPr lang="en-US" sz="2400" dirty="0"/>
              <a:t>&gt;Typewritten, signed by Walt Snell, President. </a:t>
            </a:r>
            <a:br>
              <a:rPr lang="en-US" sz="2400" dirty="0"/>
            </a:br>
            <a:r>
              <a:rPr lang="en-US" sz="2400" dirty="0"/>
              <a:t>Enclosure: brochure on the Kansas Wildlife Federation</a:t>
            </a:r>
            <a:r>
              <a:rPr lang="en-US" sz="2400" dirty="0" smtClean="0"/>
              <a:t>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&lt;/</a:t>
            </a:r>
            <a:r>
              <a:rPr lang="en-US" sz="2400" dirty="0" err="1"/>
              <a:t>physfacet</a:t>
            </a:r>
            <a:r>
              <a:rPr lang="en-US" sz="2400" dirty="0"/>
              <a:t>&gt;&lt;/extent&gt;&lt;/</a:t>
            </a:r>
            <a:r>
              <a:rPr lang="en-US" sz="2400" dirty="0" err="1"/>
              <a:t>physdesc</a:t>
            </a:r>
            <a:r>
              <a:rPr lang="en-US" sz="2400" dirty="0" smtClean="0"/>
              <a:t>&gt;</a:t>
            </a:r>
          </a:p>
          <a:p>
            <a:endParaRPr lang="en-US" sz="2400" dirty="0"/>
          </a:p>
          <a:p>
            <a:r>
              <a:rPr lang="en-US" sz="2400" dirty="0"/>
              <a:t>&lt;</a:t>
            </a:r>
            <a:r>
              <a:rPr lang="en-US" sz="2400" dirty="0" err="1"/>
              <a:t>physdesc</a:t>
            </a:r>
            <a:r>
              <a:rPr lang="en-US" sz="2400" dirty="0"/>
              <a:t>&gt;&lt;extent label="Quantity:" </a:t>
            </a:r>
            <a:r>
              <a:rPr lang="en-US" sz="2400" dirty="0" err="1"/>
              <a:t>encodinganalog</a:t>
            </a:r>
            <a:r>
              <a:rPr lang="en-US" sz="2400" dirty="0"/>
              <a:t>="300$a"&gt;</a:t>
            </a:r>
            <a:br>
              <a:rPr lang="en-US" sz="2400" dirty="0"/>
            </a:br>
            <a:r>
              <a:rPr lang="en-US" sz="2400" dirty="0"/>
              <a:t>2v. (unpaged) sizes vary</a:t>
            </a:r>
            <a:r>
              <a:rPr lang="en-US" sz="2400" dirty="0" smtClean="0"/>
              <a:t>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&lt;/extent&gt;&lt;/</a:t>
            </a:r>
            <a:r>
              <a:rPr lang="en-US" sz="2400" dirty="0" err="1"/>
              <a:t>physdesc</a:t>
            </a:r>
            <a:r>
              <a:rPr lang="en-US" sz="2400" dirty="0"/>
              <a:t>&gt;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379" t="19835" r="55113" b="31707"/>
          <a:stretch/>
        </p:blipFill>
        <p:spPr>
          <a:xfrm>
            <a:off x="6389782" y="1375650"/>
            <a:ext cx="5687423" cy="449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EAD import failures</a:t>
            </a:r>
            <a:br>
              <a:rPr lang="en-US" dirty="0" smtClean="0">
                <a:latin typeface="+mn-lt"/>
              </a:rPr>
            </a:br>
            <a:r>
              <a:rPr lang="en-US" u="sng" dirty="0" smtClean="0">
                <a:latin typeface="+mn-lt"/>
              </a:rPr>
              <a:t>Hierarchy issues</a:t>
            </a:r>
            <a:endParaRPr lang="en-US" u="sng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13603"/>
            <a:ext cx="9740997" cy="401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7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BAD5A-77D8-7A4B-A006-014DA6C4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0" dirty="0">
                <a:solidFill>
                  <a:srgbClr val="0051BA"/>
                </a:solidFill>
                <a:latin typeface="+mn-lt"/>
              </a:rPr>
              <a:t>EAD import failures</a:t>
            </a:r>
            <a:r>
              <a:rPr lang="en-US" i="0" u="sng" dirty="0">
                <a:solidFill>
                  <a:srgbClr val="0051BA"/>
                </a:solidFill>
                <a:latin typeface="+mn-lt"/>
              </a:rPr>
              <a:t/>
            </a:r>
            <a:br>
              <a:rPr lang="en-US" i="0" u="sng" dirty="0">
                <a:solidFill>
                  <a:srgbClr val="0051BA"/>
                </a:solidFill>
                <a:latin typeface="+mn-lt"/>
              </a:rPr>
            </a:br>
            <a:r>
              <a:rPr lang="en-US" i="0" u="sng" dirty="0">
                <a:solidFill>
                  <a:srgbClr val="0051BA"/>
                </a:solidFill>
                <a:latin typeface="+mn-lt"/>
              </a:rPr>
              <a:t>Container types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53369" y="1705172"/>
            <a:ext cx="34438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Workaround:</a:t>
            </a:r>
          </a:p>
          <a:p>
            <a:r>
              <a:rPr lang="en-US" sz="2400" dirty="0"/>
              <a:t>&lt;container type=“item “&gt; - note the space before the second quotation!</a:t>
            </a:r>
          </a:p>
          <a:p>
            <a:r>
              <a:rPr lang="en-US" sz="2400" dirty="0"/>
              <a:t>(</a:t>
            </a:r>
            <a:r>
              <a:rPr lang="en-US" sz="2400" dirty="0" smtClean="0"/>
              <a:t>but </a:t>
            </a:r>
            <a:r>
              <a:rPr lang="en-US" sz="2400" dirty="0"/>
              <a:t>also, why were these being listed as items</a:t>
            </a:r>
            <a:r>
              <a:rPr lang="en-US" sz="2400" dirty="0" smtClean="0"/>
              <a:t>…?)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0" y="1662641"/>
            <a:ext cx="5799549" cy="2987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35" y="4349926"/>
            <a:ext cx="9966058" cy="242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9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Not failures, just issues</a:t>
            </a:r>
            <a:endParaRPr lang="en-US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9" y="1503663"/>
            <a:ext cx="4323809" cy="3161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94" y="3748597"/>
            <a:ext cx="6997354" cy="295309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04458" y="1503663"/>
            <a:ext cx="1341912" cy="57451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38200" y="3966358"/>
            <a:ext cx="2771899" cy="125878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05E56-87D2-C34A-AE32-6D834460C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784" y="365128"/>
            <a:ext cx="5524604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AS 1.5 container update</a:t>
            </a:r>
            <a:endParaRPr lang="en-US" sz="40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725" y="2209845"/>
            <a:ext cx="6366158" cy="411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BAD5A-77D8-7A4B-A006-014DA6C4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 smtClean="0">
                <a:latin typeface="+mn-lt"/>
              </a:rPr>
              <a:t>Instances cleanup</a:t>
            </a:r>
            <a:endParaRPr lang="en-US" i="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0" y="1526263"/>
            <a:ext cx="11097565" cy="274942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70899" y="1690691"/>
            <a:ext cx="2850046" cy="281613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BAD5A-77D8-7A4B-A006-014DA6C4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i="0" dirty="0">
                <a:latin typeface="+mn-lt"/>
              </a:rPr>
              <a:t>Instances cleanup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0" y="1499666"/>
            <a:ext cx="11354905" cy="2045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60" y="3545004"/>
            <a:ext cx="4572000" cy="322627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576569" y="2936837"/>
            <a:ext cx="2529370" cy="78530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576569" y="1581375"/>
            <a:ext cx="2529370" cy="89462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9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BAD5A-77D8-7A4B-A006-014DA6C4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i="0" dirty="0">
                <a:latin typeface="+mn-lt"/>
              </a:rPr>
              <a:t>Lack of containers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0" y="1690691"/>
            <a:ext cx="11069127" cy="2149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1" y="4535798"/>
            <a:ext cx="11069130" cy="147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7D02-520A-4A4A-8AA7-8705989E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Agenda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947B3-DD13-1B45-B79C-853CEDA06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8813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+mn-lt"/>
              </a:rPr>
              <a:t>About the Kenneth Spencer Research Library</a:t>
            </a:r>
          </a:p>
          <a:p>
            <a:r>
              <a:rPr lang="en-US" sz="3000" dirty="0" smtClean="0">
                <a:latin typeface="+mn-lt"/>
              </a:rPr>
              <a:t>Where we started</a:t>
            </a:r>
          </a:p>
          <a:p>
            <a:pPr marL="800097" lvl="1" indent="-3429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+mn-lt"/>
              </a:rPr>
              <a:t>Importing and cleaning up accessions</a:t>
            </a:r>
          </a:p>
          <a:p>
            <a:pPr marL="800097" lvl="1" indent="-342900">
              <a:buFont typeface="Arial" panose="020B0604020202020204" pitchFamily="34" charset="0"/>
              <a:buChar char="•"/>
            </a:pPr>
            <a:r>
              <a:rPr lang="en-US" sz="3000" dirty="0">
                <a:latin typeface="+mn-lt"/>
              </a:rPr>
              <a:t>Importing</a:t>
            </a:r>
            <a:r>
              <a:rPr lang="en-US" sz="3000" dirty="0" smtClean="0">
                <a:latin typeface="+mn-lt"/>
              </a:rPr>
              <a:t> EADs</a:t>
            </a:r>
          </a:p>
          <a:p>
            <a:pPr marL="800097" lvl="1" indent="-3429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+mn-lt"/>
              </a:rPr>
              <a:t>Cleaning up resource records</a:t>
            </a:r>
          </a:p>
          <a:p>
            <a:pPr marL="800097" lvl="1" indent="-3429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+mn-lt"/>
              </a:rPr>
              <a:t>Cleaning up other data</a:t>
            </a:r>
          </a:p>
          <a:p>
            <a:pPr marL="571498" indent="-342900"/>
            <a:r>
              <a:rPr lang="en-US" sz="3000" dirty="0" smtClean="0">
                <a:latin typeface="+mn-lt"/>
              </a:rPr>
              <a:t>Where we’re going</a:t>
            </a:r>
            <a:endParaRPr lang="en-US" sz="3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134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05E56-87D2-C34A-AE32-6D834460C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784" y="365128"/>
            <a:ext cx="5524604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Other cleanup needed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1D8A5-03B0-CB4C-8BEF-BD19B5F7985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n-lt"/>
              </a:rPr>
              <a:t>Subject headings</a:t>
            </a:r>
          </a:p>
          <a:p>
            <a:r>
              <a:rPr lang="en-US" sz="3200" dirty="0" smtClean="0">
                <a:latin typeface="+mn-lt"/>
              </a:rPr>
              <a:t>Agent records</a:t>
            </a:r>
          </a:p>
          <a:p>
            <a:r>
              <a:rPr lang="en-US" sz="3200" dirty="0" smtClean="0">
                <a:latin typeface="+mn-lt"/>
              </a:rPr>
              <a:t>Collection management issues external to </a:t>
            </a:r>
            <a:r>
              <a:rPr lang="en-US" sz="3200" dirty="0" err="1" smtClean="0">
                <a:latin typeface="+mn-lt"/>
              </a:rPr>
              <a:t>ArchivesSpace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92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BAD5A-77D8-7A4B-A006-014DA6C4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i="0" dirty="0">
                <a:latin typeface="+mn-lt"/>
              </a:rPr>
              <a:t>Subject headings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51" y="1828576"/>
            <a:ext cx="7639381" cy="2024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51" y="4232067"/>
            <a:ext cx="5274760" cy="780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13" y="4232067"/>
            <a:ext cx="4176607" cy="19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BAD5A-77D8-7A4B-A006-014DA6C4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i="0" dirty="0">
                <a:latin typeface="+mn-lt"/>
              </a:rPr>
              <a:t>Subject headings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2" y="1871931"/>
            <a:ext cx="5664183" cy="3697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24" y="1871931"/>
            <a:ext cx="4710528" cy="468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4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973D6-EBC7-D442-B1FD-E05A0B002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i="0" dirty="0">
                <a:latin typeface="+mn-lt"/>
              </a:rPr>
              <a:t>And then the pandemic happened</a:t>
            </a:r>
          </a:p>
        </p:txBody>
      </p:sp>
    </p:spTree>
    <p:extLst>
      <p:ext uri="{BB962C8B-B14F-4D97-AF65-F5344CB8AC3E}">
        <p14:creationId xmlns:p14="http://schemas.microsoft.com/office/powerpoint/2010/main" val="133181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BAD5A-77D8-7A4B-A006-014DA6C4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i="0" dirty="0">
                <a:latin typeface="+mn-lt"/>
              </a:rPr>
              <a:t>Cleanup ramped up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0" y="2109330"/>
            <a:ext cx="5270686" cy="2501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70" y="2109330"/>
            <a:ext cx="5555446" cy="18925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70" y="4631376"/>
            <a:ext cx="4385693" cy="185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BAD5A-77D8-7A4B-A006-014DA6C4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i="0" dirty="0">
                <a:latin typeface="+mn-lt"/>
              </a:rPr>
              <a:t>Cleanup ramped 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0" y="1796436"/>
            <a:ext cx="7346388" cy="1531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42" y="3433513"/>
            <a:ext cx="3830779" cy="3071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381" y="4141694"/>
            <a:ext cx="5852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Check out </a:t>
            </a:r>
            <a:r>
              <a:rPr lang="en-US" sz="2400" dirty="0" err="1" smtClean="0"/>
              <a:t>ArchivesSpace’s</a:t>
            </a:r>
            <a:r>
              <a:rPr lang="en-US" sz="2400" dirty="0" smtClean="0"/>
              <a:t> YouTube channel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or “Someday is Here! </a:t>
            </a:r>
            <a:r>
              <a:rPr lang="en-US" sz="2400" dirty="0" err="1" smtClean="0"/>
              <a:t>ArchivesSpace</a:t>
            </a:r>
            <a:r>
              <a:rPr lang="en-US" sz="2400" dirty="0" smtClean="0"/>
              <a:t> Projects for Working from Home,” recorded June 3, 2020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09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B6B2-0814-6649-A3B1-A81669D5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676" y="424669"/>
            <a:ext cx="5115886" cy="21696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latin typeface="+mn-lt"/>
              </a:rPr>
              <a:t>Going forward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85" y="1855148"/>
            <a:ext cx="4189668" cy="49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BAD5A-77D8-7A4B-A006-014DA6C4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i="0" dirty="0">
                <a:latin typeface="+mn-lt"/>
              </a:rPr>
              <a:t>Future projects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1" y="1521566"/>
            <a:ext cx="6654728" cy="1273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" y="3717838"/>
            <a:ext cx="6654729" cy="15534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6898" y="1644616"/>
            <a:ext cx="5201392" cy="39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1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B6B2-0814-6649-A3B1-A81669D5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050" y="424670"/>
            <a:ext cx="5635257" cy="1309128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72631" y="2351314"/>
            <a:ext cx="3061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E1E3D"/>
                </a:solidFill>
                <a:latin typeface="Raleway" panose="020B0503030101060003" pitchFamily="34" charset="77"/>
                <a:ea typeface="+mj-ea"/>
                <a:cs typeface="+mj-cs"/>
              </a:rPr>
              <a:t>Marcella Huggard</a:t>
            </a:r>
          </a:p>
          <a:p>
            <a:r>
              <a:rPr lang="en-US" sz="2400" b="1" dirty="0">
                <a:solidFill>
                  <a:srgbClr val="DE1E3D"/>
                </a:solidFill>
                <a:latin typeface="Raleway" panose="020B0503030101060003" pitchFamily="34" charset="77"/>
                <a:ea typeface="+mj-ea"/>
                <a:cs typeface="+mj-cs"/>
              </a:rPr>
              <a:t>mhuggard@ku.edu</a:t>
            </a:r>
          </a:p>
        </p:txBody>
      </p:sp>
    </p:spTree>
    <p:extLst>
      <p:ext uri="{BB962C8B-B14F-4D97-AF65-F5344CB8AC3E}">
        <p14:creationId xmlns:p14="http://schemas.microsoft.com/office/powerpoint/2010/main" val="12787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7D02-520A-4A4A-8AA7-8705989E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947B3-DD13-1B45-B79C-853CEDA06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835" y="1833208"/>
            <a:ext cx="5181600" cy="4351338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+mn-lt"/>
              </a:rPr>
              <a:t>Kenneth Spencer Research Library</a:t>
            </a:r>
          </a:p>
          <a:p>
            <a:pPr marL="800097" lvl="1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+mn-lt"/>
              </a:rPr>
              <a:t>Collecting areas:</a:t>
            </a:r>
          </a:p>
          <a:p>
            <a:pPr marL="800097" lvl="1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+mn-lt"/>
              </a:rPr>
              <a:t>Kansas Collection (started around 1901)</a:t>
            </a:r>
          </a:p>
          <a:p>
            <a:pPr marL="800097" lvl="1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+mn-lt"/>
              </a:rPr>
              <a:t>Special Collections (started in 1950s)</a:t>
            </a:r>
          </a:p>
          <a:p>
            <a:pPr marL="800097" lvl="1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+mn-lt"/>
              </a:rPr>
              <a:t>University Archives (established 1969)</a:t>
            </a:r>
          </a:p>
          <a:p>
            <a:pPr marL="800097" lvl="1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+mn-lt"/>
              </a:rPr>
              <a:t>Wilcox Collection of Contemporary Political Movements (established 1965)</a:t>
            </a:r>
            <a:endParaRPr lang="en-US" sz="2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95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7D02-520A-4A4A-8AA7-8705989E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Where We Started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947B3-DD13-1B45-B79C-853CEDA065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2013: created locally hosted instance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By 2014, importing accession records and EADXML finding aids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81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7D02-520A-4A4A-8AA7-8705989E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Accessions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5" y="1460665"/>
            <a:ext cx="5433922" cy="48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6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7D02-520A-4A4A-8AA7-8705989E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Accessions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3" y="1557917"/>
            <a:ext cx="11563090" cy="465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4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7D02-520A-4A4A-8AA7-8705989E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Accessions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5551"/>
            <a:ext cx="12279132" cy="20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1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97D02-520A-4A4A-8AA7-8705989E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Accessions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23" y="1477381"/>
            <a:ext cx="8123809" cy="5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7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05E56-87D2-C34A-AE32-6D834460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EADXML</a:t>
            </a:r>
            <a:r>
              <a:rPr lang="en-US" dirty="0" smtClean="0"/>
              <a:t> </a:t>
            </a:r>
            <a:r>
              <a:rPr lang="en-US" dirty="0">
                <a:latin typeface="+mn-lt"/>
              </a:rPr>
              <a:t>import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953" y="2635624"/>
            <a:ext cx="5032151" cy="302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28CE97F27D2A4F8B8A8C91658A51A6" ma:contentTypeVersion="15" ma:contentTypeDescription="Create a new document." ma:contentTypeScope="" ma:versionID="265061c78f961b985fa672602320aff1">
  <xsd:schema xmlns:xsd="http://www.w3.org/2001/XMLSchema" xmlns:xs="http://www.w3.org/2001/XMLSchema" xmlns:p="http://schemas.microsoft.com/office/2006/metadata/properties" xmlns:ns3="2fdc15d5-eeb0-4809-aa08-bbd9cf7f12a9" xmlns:ns4="d39ffe1a-df14-48c7-88c6-36dded51baad" targetNamespace="http://schemas.microsoft.com/office/2006/metadata/properties" ma:root="true" ma:fieldsID="6667a8b0081d72c20f6793c1a241ff3b" ns3:_="" ns4:_="">
    <xsd:import namespace="2fdc15d5-eeb0-4809-aa08-bbd9cf7f12a9"/>
    <xsd:import namespace="d39ffe1a-df14-48c7-88c6-36dded51baa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ObjectDetectorVersion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dc15d5-eeb0-4809-aa08-bbd9cf7f12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ffe1a-df14-48c7-88c6-36dded51ba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253194F-8FFC-4835-BA04-64197A42FF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8F67E1-522F-456D-84E3-B7EE888A58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dc15d5-eeb0-4809-aa08-bbd9cf7f12a9"/>
    <ds:schemaRef ds:uri="d39ffe1a-df14-48c7-88c6-36dded51ba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7D22CC-07E0-4A6D-9E0B-27431412E8C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fdc15d5-eeb0-4809-aa08-bbd9cf7f12a9"/>
    <ds:schemaRef ds:uri="http://schemas.microsoft.com/office/infopath/2007/PartnerControls"/>
    <ds:schemaRef ds:uri="http://purl.org/dc/elements/1.1/"/>
    <ds:schemaRef ds:uri="http://schemas.microsoft.com/office/2006/metadata/properties"/>
    <ds:schemaRef ds:uri="d39ffe1a-df14-48c7-88c6-36dded51baa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34928</TotalTime>
  <Words>443</Words>
  <Application>Microsoft Office PowerPoint</Application>
  <PresentationFormat>Widescreen</PresentationFormat>
  <Paragraphs>102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Raleway</vt:lpstr>
      <vt:lpstr>Times New Roman</vt:lpstr>
      <vt:lpstr>Office Theme</vt:lpstr>
      <vt:lpstr>We’ve Come So Far!</vt:lpstr>
      <vt:lpstr>Agenda</vt:lpstr>
      <vt:lpstr>About us</vt:lpstr>
      <vt:lpstr>Where We Started</vt:lpstr>
      <vt:lpstr>Accessions</vt:lpstr>
      <vt:lpstr>Accessions</vt:lpstr>
      <vt:lpstr>Accessions</vt:lpstr>
      <vt:lpstr>Accessions</vt:lpstr>
      <vt:lpstr>EADXML import</vt:lpstr>
      <vt:lpstr>Why import errors?</vt:lpstr>
      <vt:lpstr>EAD import failures</vt:lpstr>
      <vt:lpstr>EAD import failures Extents</vt:lpstr>
      <vt:lpstr>EAD import failures Hierarchy issues</vt:lpstr>
      <vt:lpstr>EAD import failures Container types</vt:lpstr>
      <vt:lpstr>Not failures, just issues</vt:lpstr>
      <vt:lpstr>AS 1.5 container update</vt:lpstr>
      <vt:lpstr>Instances cleanup</vt:lpstr>
      <vt:lpstr>Instances cleanup</vt:lpstr>
      <vt:lpstr>Lack of containers</vt:lpstr>
      <vt:lpstr>Other cleanup needed</vt:lpstr>
      <vt:lpstr>Subject headings</vt:lpstr>
      <vt:lpstr>Subject headings</vt:lpstr>
      <vt:lpstr>And then the pandemic happened</vt:lpstr>
      <vt:lpstr>Cleanup ramped up</vt:lpstr>
      <vt:lpstr>Cleanup ramped up</vt:lpstr>
      <vt:lpstr>Going forward</vt:lpstr>
      <vt:lpstr>Future projects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Microsoft Office User</dc:creator>
  <cp:lastModifiedBy>Huggard, Marcella</cp:lastModifiedBy>
  <cp:revision>109</cp:revision>
  <cp:lastPrinted>2023-07-07T18:27:19Z</cp:lastPrinted>
  <dcterms:created xsi:type="dcterms:W3CDTF">2020-01-15T16:25:20Z</dcterms:created>
  <dcterms:modified xsi:type="dcterms:W3CDTF">2023-07-20T16:18:45Z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0x0101008128CE97F27D2A4F8B8A8C91658A51A6</vt:lpwstr>
  </property>
</Properties>
</file>