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15" r:id="rId3"/>
    <p:sldId id="270" r:id="rId4"/>
    <p:sldId id="284" r:id="rId5"/>
    <p:sldId id="281" r:id="rId6"/>
    <p:sldId id="282" r:id="rId7"/>
    <p:sldId id="283" r:id="rId8"/>
    <p:sldId id="285" r:id="rId9"/>
    <p:sldId id="286" r:id="rId10"/>
    <p:sldId id="292" r:id="rId11"/>
    <p:sldId id="288" r:id="rId12"/>
    <p:sldId id="289" r:id="rId13"/>
    <p:sldId id="290" r:id="rId14"/>
    <p:sldId id="291" r:id="rId15"/>
    <p:sldId id="257" r:id="rId16"/>
    <p:sldId id="258" r:id="rId17"/>
    <p:sldId id="261" r:id="rId18"/>
    <p:sldId id="264" r:id="rId19"/>
    <p:sldId id="265" r:id="rId20"/>
    <p:sldId id="259" r:id="rId21"/>
    <p:sldId id="262" r:id="rId22"/>
    <p:sldId id="266" r:id="rId23"/>
    <p:sldId id="267" r:id="rId24"/>
    <p:sldId id="268" r:id="rId25"/>
    <p:sldId id="269" r:id="rId26"/>
    <p:sldId id="278" r:id="rId27"/>
    <p:sldId id="280" r:id="rId28"/>
    <p:sldId id="279" r:id="rId29"/>
    <p:sldId id="260" r:id="rId30"/>
    <p:sldId id="263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305" r:id="rId39"/>
    <p:sldId id="312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297" r:id="rId48"/>
    <p:sldId id="298" r:id="rId49"/>
    <p:sldId id="303" r:id="rId50"/>
    <p:sldId id="300" r:id="rId51"/>
    <p:sldId id="301" r:id="rId52"/>
    <p:sldId id="302" r:id="rId53"/>
    <p:sldId id="296" r:id="rId54"/>
    <p:sldId id="304" r:id="rId55"/>
    <p:sldId id="306" r:id="rId56"/>
    <p:sldId id="307" r:id="rId57"/>
    <p:sldId id="309" r:id="rId58"/>
    <p:sldId id="308" r:id="rId59"/>
    <p:sldId id="310" r:id="rId60"/>
    <p:sldId id="311" r:id="rId61"/>
    <p:sldId id="313" r:id="rId62"/>
    <p:sldId id="314" r:id="rId63"/>
    <p:sldId id="293" r:id="rId64"/>
    <p:sldId id="294" r:id="rId65"/>
    <p:sldId id="29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3"/>
    <p:restoredTop sz="79344"/>
  </p:normalViewPr>
  <p:slideViewPr>
    <p:cSldViewPr snapToGrid="0" snapToObjects="1">
      <p:cViewPr varScale="1">
        <p:scale>
          <a:sx n="75" d="100"/>
          <a:sy n="75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1DD4-8ECA-554E-8C79-E6A0CC26F112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7BD6-DEC9-C842-B37E-C8FA304BF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7BD6-DEC9-C842-B37E-C8FA304BF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Plugins are extensions to the </a:t>
            </a:r>
            <a:r>
              <a:rPr lang="en-US" dirty="0" err="1" smtClean="0"/>
              <a:t>ArchivesSpace</a:t>
            </a:r>
            <a:r>
              <a:rPr lang="en-US" baseline="0" dirty="0" smtClean="0"/>
              <a:t> code base, used for local customizations to your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instance. They can be used for: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Implementing changes to the look and feel of your frontend or</a:t>
            </a:r>
            <a:r>
              <a:rPr lang="en-US" baseline="0" dirty="0" smtClean="0"/>
              <a:t> public interface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elements to an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data model, or new data models entirely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functionality to an </a:t>
            </a:r>
            <a:r>
              <a:rPr lang="en-US" baseline="0" dirty="0" err="1" smtClean="0"/>
              <a:t>ArchivesSpace</a:t>
            </a:r>
            <a:r>
              <a:rPr lang="en-US" baseline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7BD6-DEC9-C842-B37E-C8FA304BFE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Plugins are extensions to the </a:t>
            </a:r>
            <a:r>
              <a:rPr lang="en-US" dirty="0" err="1" smtClean="0"/>
              <a:t>ArchivesSpace</a:t>
            </a:r>
            <a:r>
              <a:rPr lang="en-US" baseline="0" dirty="0" smtClean="0"/>
              <a:t> code base, used for local customizations to your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instance. They can be used for: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Implementing changes to the look and feel of your frontend or</a:t>
            </a:r>
            <a:r>
              <a:rPr lang="en-US" baseline="0" dirty="0" smtClean="0"/>
              <a:t> public interface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elements to an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data model, or new data models entirely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functionality to an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7BD6-DEC9-C842-B37E-C8FA304BF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Plugins are extensions to the </a:t>
            </a:r>
            <a:r>
              <a:rPr lang="en-US" dirty="0" err="1" smtClean="0"/>
              <a:t>ArchivesSpace</a:t>
            </a:r>
            <a:r>
              <a:rPr lang="en-US" baseline="0" dirty="0" smtClean="0"/>
              <a:t> code base, used for local customizations to your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instance. They can be used for: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Implementing changes to the look and feel of your frontend or</a:t>
            </a:r>
            <a:r>
              <a:rPr lang="en-US" baseline="0" dirty="0" smtClean="0"/>
              <a:t> public interface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elements to an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data model, or new data models entirely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functionality to an </a:t>
            </a:r>
            <a:r>
              <a:rPr lang="en-US" baseline="0" dirty="0" err="1" smtClean="0"/>
              <a:t>ArchivesSpace</a:t>
            </a:r>
            <a:r>
              <a:rPr lang="en-US" baseline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7BD6-DEC9-C842-B37E-C8FA304BF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8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Plugins are extensions to the </a:t>
            </a:r>
            <a:r>
              <a:rPr lang="en-US" dirty="0" err="1" smtClean="0"/>
              <a:t>ArchivesSpace</a:t>
            </a:r>
            <a:r>
              <a:rPr lang="en-US" baseline="0" dirty="0" smtClean="0"/>
              <a:t> code base, used for local customizations to your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instance. They can be used for: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Implementing changes to the look and feel of your frontend or</a:t>
            </a:r>
            <a:r>
              <a:rPr lang="en-US" baseline="0" dirty="0" smtClean="0"/>
              <a:t> public interface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elements to an </a:t>
            </a:r>
            <a:r>
              <a:rPr lang="en-US" baseline="0" dirty="0" err="1" smtClean="0"/>
              <a:t>ArchivesSpace</a:t>
            </a:r>
            <a:r>
              <a:rPr lang="en-US" baseline="0" dirty="0" smtClean="0"/>
              <a:t> data model, or new data models entirely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Adding new functionality to an </a:t>
            </a:r>
            <a:r>
              <a:rPr lang="en-US" baseline="0" dirty="0" err="1" smtClean="0"/>
              <a:t>ArchivesSpace</a:t>
            </a:r>
            <a:r>
              <a:rPr lang="en-US" baseline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7BD6-DEC9-C842-B37E-C8FA304BF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3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23E2-238E-B04A-A0D0-084FF4D82D28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485D-E2B6-6F46-BE09-54FA2F28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witter.com/jackflap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github.com/duspeccoll/next_accession/blob/master/frontend/routes.rb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github.com/duspeccoll/next_accession/blob/master/frontend/plugin_init.rb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rchivesspace/archivesspace/tree/master/common/schema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space.atlassian.net/wiki/display/ADC/Plugins+and+Scripts" TargetMode="External"/><Relationship Id="rId4" Type="http://schemas.openxmlformats.org/officeDocument/2006/relationships/hyperlink" Target="https://github.com/duspeccoll)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easpoon-consulting.com/articles/archivesspace-plugin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12" y="565150"/>
            <a:ext cx="10734676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>Writing </a:t>
            </a:r>
            <a:r>
              <a:rPr lang="en-US" dirty="0" err="1" smtClean="0"/>
              <a:t>ArchivesSpace</a:t>
            </a:r>
            <a:r>
              <a:rPr lang="en-US" dirty="0" smtClean="0"/>
              <a:t> plugins:</a:t>
            </a:r>
            <a:br>
              <a:rPr lang="en-US" dirty="0" smtClean="0"/>
            </a:br>
            <a:r>
              <a:rPr lang="en-US" dirty="0" smtClean="0"/>
              <a:t>a reasonably comprehensive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pPr algn="r"/>
            <a:r>
              <a:rPr lang="en-US" dirty="0" smtClean="0"/>
              <a:t>Kevin Clair (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jackflaps</a:t>
            </a:r>
            <a:r>
              <a:rPr lang="en-US" dirty="0" smtClean="0"/>
              <a:t>)</a:t>
            </a:r>
          </a:p>
          <a:p>
            <a:pPr algn="r"/>
            <a:r>
              <a:rPr lang="en-US" dirty="0" smtClean="0"/>
              <a:t>University of Denver</a:t>
            </a:r>
          </a:p>
          <a:p>
            <a:pPr algn="r"/>
            <a:r>
              <a:rPr lang="en-US" dirty="0" err="1" smtClean="0"/>
              <a:t>ArchivesSpace</a:t>
            </a:r>
            <a:r>
              <a:rPr lang="en-US" dirty="0" smtClean="0"/>
              <a:t> User Group Meeting</a:t>
            </a:r>
          </a:p>
          <a:p>
            <a:pPr algn="r"/>
            <a:r>
              <a:rPr lang="en-US" dirty="0" smtClean="0"/>
              <a:t>2016 August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3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Permission to write to your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plugins</a:t>
            </a:r>
            <a:r>
              <a:rPr lang="en-US" dirty="0"/>
              <a:t> folder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Permission to write to your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config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config.rb</a:t>
            </a:r>
            <a:r>
              <a:rPr lang="en-US" dirty="0" smtClean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96373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Permission to write to your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plugins</a:t>
            </a:r>
            <a:r>
              <a:rPr lang="en-US" dirty="0"/>
              <a:t> folder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Permission to write to your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config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config.rb</a:t>
            </a:r>
            <a:r>
              <a:rPr lang="en-US" dirty="0" smtClean="0"/>
              <a:t> 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… </a:t>
            </a:r>
            <a:r>
              <a:rPr lang="en-US" dirty="0"/>
              <a:t>or a friendly system administrator with those </a:t>
            </a:r>
            <a:r>
              <a:rPr lang="en-US" dirty="0" smtClean="0"/>
              <a:t>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4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plugins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69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kevinclsmacbook:plugins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$ 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06954"/>
              </p:ext>
            </p:extLst>
          </p:nvPr>
        </p:nvGraphicFramePr>
        <p:xfrm>
          <a:off x="838199" y="2525502"/>
          <a:ext cx="1033780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5268"/>
                <a:gridCol w="2006600"/>
                <a:gridCol w="3445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aspace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-public-formats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lcnaf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next_accession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cat_in_a_box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local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next_resource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digital_object_manager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newrelic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Courier" charset="0"/>
                        </a:rPr>
                        <a:t>refid_rules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ourier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config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config.rb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4133" y="1690688"/>
            <a:ext cx="11243733" cy="23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# Plug-ins to load. They will load in the order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AppConfig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:plugins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] = [‘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local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’, ‘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lcnaf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’, ‘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aspace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-public-formats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’, ‘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next_resource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’, ‘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next_accession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’, ‘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digital_object_manager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2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tour of the plugin folder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</p:spTree>
    <p:extLst>
      <p:ext uri="{BB962C8B-B14F-4D97-AF65-F5344CB8AC3E}">
        <p14:creationId xmlns:p14="http://schemas.microsoft.com/office/powerpoint/2010/main" val="34664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5"/>
            <a:ext cx="10515600" cy="164016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76273"/>
            <a:ext cx="10515600" cy="164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ea typeface="Consolas" charset="0"/>
                <a:cs typeface="Consolas" charset="0"/>
              </a:rPr>
              <a:t>Controls access to backend functions of </a:t>
            </a:r>
            <a:r>
              <a:rPr lang="en-US" dirty="0" err="1" smtClean="0">
                <a:ea typeface="Consolas" charset="0"/>
                <a:cs typeface="Consolas" charset="0"/>
              </a:rPr>
              <a:t>ArchivesSpace</a:t>
            </a:r>
            <a:r>
              <a:rPr lang="en-US" dirty="0" smtClean="0">
                <a:ea typeface="Consolas" charset="0"/>
                <a:cs typeface="Consolas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a typeface="Consolas" charset="0"/>
                <a:cs typeface="Consolas" charset="0"/>
              </a:rPr>
              <a:t>Constructing customized API calls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a typeface="Consolas" charset="0"/>
                <a:cs typeface="Consolas" charset="0"/>
              </a:rPr>
              <a:t>Database queries</a:t>
            </a:r>
          </a:p>
        </p:txBody>
      </p:sp>
    </p:spTree>
    <p:extLst>
      <p:ext uri="{BB962C8B-B14F-4D97-AF65-F5344CB8AC3E}">
        <p14:creationId xmlns:p14="http://schemas.microsoft.com/office/powerpoint/2010/main" val="201488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28357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controllers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[+]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71863"/>
            <a:ext cx="10515600" cy="283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>
                <a:ea typeface="Consolas" charset="0"/>
                <a:cs typeface="Consolas" charset="0"/>
              </a:rPr>
              <a:t>c</a:t>
            </a:r>
            <a:r>
              <a:rPr lang="en-US" u="sng" dirty="0" smtClean="0">
                <a:ea typeface="Consolas" charset="0"/>
                <a:cs typeface="Consolas" charset="0"/>
              </a:rPr>
              <a:t>ontrollers:</a:t>
            </a:r>
            <a:r>
              <a:rPr lang="en-US" dirty="0" smtClean="0">
                <a:ea typeface="Consolas" charset="0"/>
                <a:cs typeface="Consolas" charset="0"/>
              </a:rPr>
              <a:t> Define calls to the </a:t>
            </a:r>
            <a:r>
              <a:rPr lang="en-US" dirty="0" err="1" smtClean="0">
                <a:ea typeface="Consolas" charset="0"/>
                <a:cs typeface="Consolas" charset="0"/>
              </a:rPr>
              <a:t>ArchivesSpace</a:t>
            </a:r>
            <a:r>
              <a:rPr lang="en-US" dirty="0" smtClean="0">
                <a:ea typeface="Consolas" charset="0"/>
                <a:cs typeface="Consolas" charset="0"/>
              </a:rPr>
              <a:t> API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283575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[-] backend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[+] controllers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model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6450" y="600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71863"/>
            <a:ext cx="10515600" cy="283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>
                <a:ea typeface="Consolas" charset="0"/>
                <a:cs typeface="Consolas" charset="0"/>
              </a:rPr>
              <a:t>m</a:t>
            </a:r>
            <a:r>
              <a:rPr lang="en-US" u="sng" dirty="0" smtClean="0">
                <a:ea typeface="Consolas" charset="0"/>
                <a:cs typeface="Consolas" charset="0"/>
              </a:rPr>
              <a:t>odel:</a:t>
            </a:r>
            <a:r>
              <a:rPr lang="en-US" dirty="0" smtClean="0">
                <a:ea typeface="Consolas" charset="0"/>
                <a:cs typeface="Consolas" charset="0"/>
              </a:rPr>
              <a:t> Database mapping models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ea typeface="Consolas" charset="0"/>
                <a:cs typeface="Consolas" charset="0"/>
              </a:rPr>
              <a:t>(Example: exporting serializations of </a:t>
            </a:r>
            <a:r>
              <a:rPr lang="en-US" dirty="0" err="1" smtClean="0">
                <a:ea typeface="Consolas" charset="0"/>
                <a:cs typeface="Consolas" charset="0"/>
              </a:rPr>
              <a:t>ArchivesSpace</a:t>
            </a:r>
            <a:r>
              <a:rPr lang="en-US" dirty="0" smtClean="0">
                <a:ea typeface="Consolas" charset="0"/>
                <a:cs typeface="Consolas" charset="0"/>
              </a:rPr>
              <a:t> records)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283575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[-] backend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[+] controllers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[+] model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6450" y="600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471863"/>
            <a:ext cx="10515600" cy="283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err="1">
                <a:ea typeface="Consolas" charset="0"/>
                <a:cs typeface="Consolas" charset="0"/>
              </a:rPr>
              <a:t>p</a:t>
            </a:r>
            <a:r>
              <a:rPr lang="en-US" u="sng" dirty="0" err="1" smtClean="0">
                <a:ea typeface="Consolas" charset="0"/>
                <a:cs typeface="Consolas" charset="0"/>
              </a:rPr>
              <a:t>lugin_init.rb</a:t>
            </a:r>
            <a:r>
              <a:rPr lang="en-US" u="sng" dirty="0" smtClean="0">
                <a:ea typeface="Consolas" charset="0"/>
                <a:cs typeface="Consolas" charset="0"/>
              </a:rPr>
              <a:t>:</a:t>
            </a:r>
            <a:r>
              <a:rPr lang="en-US" dirty="0" smtClean="0">
                <a:ea typeface="Consolas" charset="0"/>
                <a:cs typeface="Consolas" charset="0"/>
              </a:rPr>
              <a:t> I’ll get to this one in a second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5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ArchivesSpace</a:t>
            </a:r>
            <a:r>
              <a:rPr lang="en-US" dirty="0" smtClean="0"/>
              <a:t> is set up on all the lab </a:t>
            </a:r>
            <a:r>
              <a:rPr lang="en-US" dirty="0" smtClean="0"/>
              <a:t>computers</a:t>
            </a:r>
            <a:br>
              <a:rPr lang="en-US" dirty="0" smtClean="0"/>
            </a:br>
            <a:r>
              <a:rPr lang="en-US" dirty="0" smtClean="0"/>
              <a:t>(folder is on the desktop)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follow along on your personal computers if you have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76273"/>
            <a:ext cx="10515600" cy="164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ea typeface="Consolas" charset="0"/>
                <a:cs typeface="Consolas" charset="0"/>
              </a:rPr>
              <a:t>Controls display of the </a:t>
            </a:r>
            <a:r>
              <a:rPr lang="en-US" dirty="0" err="1" smtClean="0">
                <a:ea typeface="Consolas" charset="0"/>
                <a:cs typeface="Consolas" charset="0"/>
              </a:rPr>
              <a:t>ArchivesSpace</a:t>
            </a:r>
            <a:r>
              <a:rPr lang="en-US" dirty="0" smtClean="0">
                <a:ea typeface="Consolas" charset="0"/>
                <a:cs typeface="Consolas" charset="0"/>
              </a:rPr>
              <a:t> </a:t>
            </a:r>
            <a:r>
              <a:rPr lang="en-US" i="1" dirty="0" smtClean="0">
                <a:ea typeface="Consolas" charset="0"/>
                <a:cs typeface="Consolas" charset="0"/>
              </a:rPr>
              <a:t>staff interface</a:t>
            </a:r>
          </a:p>
        </p:txBody>
      </p:sp>
    </p:spTree>
    <p:extLst>
      <p:ext uri="{BB962C8B-B14F-4D97-AF65-F5344CB8AC3E}">
        <p14:creationId xmlns:p14="http://schemas.microsoft.com/office/powerpoint/2010/main" val="18483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routes.rb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00587"/>
            <a:ext cx="10515600" cy="147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smtClean="0">
                <a:ea typeface="Consolas" charset="0"/>
                <a:cs typeface="Consolas" charset="0"/>
              </a:rPr>
              <a:t>assets:</a:t>
            </a:r>
            <a:r>
              <a:rPr lang="en-US" dirty="0" smtClean="0">
                <a:ea typeface="Consolas" charset="0"/>
                <a:cs typeface="Consolas" charset="0"/>
              </a:rPr>
              <a:t> Static files used by the application (images, CSS, etc.)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3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routes.rb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14875"/>
            <a:ext cx="10515600" cy="146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smtClean="0">
                <a:ea typeface="Consolas" charset="0"/>
                <a:cs typeface="Consolas" charset="0"/>
              </a:rPr>
              <a:t>controllers:</a:t>
            </a:r>
            <a:r>
              <a:rPr lang="en-US" dirty="0" smtClean="0">
                <a:ea typeface="Consolas" charset="0"/>
                <a:cs typeface="Consolas" charset="0"/>
              </a:rPr>
              <a:t> functions that the staff interface performs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5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routes.rb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57737"/>
            <a:ext cx="10515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smtClean="0">
                <a:ea typeface="Consolas" charset="0"/>
                <a:cs typeface="Consolas" charset="0"/>
              </a:rPr>
              <a:t>locales:</a:t>
            </a:r>
            <a:r>
              <a:rPr lang="en-US" dirty="0" smtClean="0">
                <a:ea typeface="Consolas" charset="0"/>
                <a:cs typeface="Consolas" charset="0"/>
              </a:rPr>
              <a:t> Controls application form field labels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7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routes.rb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14875"/>
            <a:ext cx="10515600" cy="146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smtClean="0">
                <a:ea typeface="Consolas" charset="0"/>
                <a:cs typeface="Consolas" charset="0"/>
              </a:rPr>
              <a:t>views:</a:t>
            </a:r>
            <a:r>
              <a:rPr lang="en-US" dirty="0" smtClean="0">
                <a:ea typeface="Consolas" charset="0"/>
                <a:cs typeface="Consolas" charset="0"/>
              </a:rPr>
              <a:t> Templates for displaying pages in the staff interface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8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b="1" dirty="0" smtClean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routes.rb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57737"/>
            <a:ext cx="10515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err="1">
                <a:ea typeface="Consolas" charset="0"/>
                <a:cs typeface="Consolas" charset="0"/>
              </a:rPr>
              <a:t>p</a:t>
            </a:r>
            <a:r>
              <a:rPr lang="en-US" u="sng" dirty="0" err="1" smtClean="0">
                <a:ea typeface="Consolas" charset="0"/>
                <a:cs typeface="Consolas" charset="0"/>
              </a:rPr>
              <a:t>lugin_init.rb</a:t>
            </a:r>
            <a:r>
              <a:rPr lang="en-US" u="sng" dirty="0" smtClean="0">
                <a:ea typeface="Consolas" charset="0"/>
                <a:cs typeface="Consolas" charset="0"/>
              </a:rPr>
              <a:t>:</a:t>
            </a:r>
            <a:r>
              <a:rPr lang="en-US" dirty="0" smtClean="0">
                <a:ea typeface="Consolas" charset="0"/>
                <a:cs typeface="Consolas" charset="0"/>
              </a:rPr>
              <a:t> A ruby script to initialize the plugin, if needed</a:t>
            </a:r>
          </a:p>
        </p:txBody>
      </p:sp>
    </p:spTree>
    <p:extLst>
      <p:ext uri="{BB962C8B-B14F-4D97-AF65-F5344CB8AC3E}">
        <p14:creationId xmlns:p14="http://schemas.microsoft.com/office/powerpoint/2010/main" val="429504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routes.rb</a:t>
            </a:r>
            <a:endParaRPr lang="en-US" b="1" dirty="0" smtClean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757737"/>
            <a:ext cx="10515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u="sng" dirty="0" err="1" smtClean="0">
                <a:ea typeface="Consolas" charset="0"/>
                <a:cs typeface="Consolas" charset="0"/>
              </a:rPr>
              <a:t>routes.rb</a:t>
            </a:r>
            <a:r>
              <a:rPr lang="en-US" u="sng" dirty="0" smtClean="0">
                <a:ea typeface="Consolas" charset="0"/>
                <a:cs typeface="Consolas" charset="0"/>
              </a:rPr>
              <a:t>:</a:t>
            </a:r>
            <a:r>
              <a:rPr lang="en-US" dirty="0" smtClean="0">
                <a:ea typeface="Consolas" charset="0"/>
                <a:cs typeface="Consolas" charset="0"/>
              </a:rPr>
              <a:t> A ruby script to make sure links to controller actions go to the right place</a:t>
            </a:r>
          </a:p>
        </p:txBody>
      </p:sp>
    </p:spTree>
    <p:extLst>
      <p:ext uri="{BB962C8B-B14F-4D97-AF65-F5344CB8AC3E}">
        <p14:creationId xmlns:p14="http://schemas.microsoft.com/office/powerpoint/2010/main" val="1338531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routes.rb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8" y="1690688"/>
            <a:ext cx="11993443" cy="3773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78" y="5464176"/>
            <a:ext cx="1015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github.com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duspeccoll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next_accession</a:t>
            </a:r>
            <a:r>
              <a:rPr lang="en-US" sz="2400" dirty="0">
                <a:hlinkClick r:id="rId3"/>
              </a:rPr>
              <a:t>/blob/master/frontend/</a:t>
            </a:r>
            <a:r>
              <a:rPr lang="en-US" sz="2400" dirty="0" err="1">
                <a:hlinkClick r:id="rId3"/>
              </a:rPr>
              <a:t>routes.rb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3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plugin_init.rb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690688"/>
            <a:ext cx="11972925" cy="2770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537" y="4461083"/>
            <a:ext cx="1068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github.com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duspeccoll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next_accession</a:t>
            </a:r>
            <a:r>
              <a:rPr lang="en-US" sz="2400" dirty="0">
                <a:hlinkClick r:id="rId3"/>
              </a:rPr>
              <a:t>/blob/master/frontend/</a:t>
            </a:r>
            <a:r>
              <a:rPr lang="en-US" sz="2400" dirty="0" err="1">
                <a:hlinkClick r:id="rId3"/>
              </a:rPr>
              <a:t>plugin_init.rb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540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public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76273"/>
            <a:ext cx="10515600" cy="164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ea typeface="Consolas" charset="0"/>
                <a:cs typeface="Consolas" charset="0"/>
              </a:rPr>
              <a:t>Controls the appearance and behavior of your </a:t>
            </a:r>
            <a:r>
              <a:rPr lang="en-US" dirty="0" err="1" smtClean="0">
                <a:ea typeface="Consolas" charset="0"/>
                <a:cs typeface="Consolas" charset="0"/>
              </a:rPr>
              <a:t>ArchivesSpace</a:t>
            </a:r>
            <a:r>
              <a:rPr lang="en-US" dirty="0" smtClean="0">
                <a:ea typeface="Consolas" charset="0"/>
                <a:cs typeface="Consolas" charset="0"/>
              </a:rPr>
              <a:t> </a:t>
            </a:r>
            <a:r>
              <a:rPr lang="en-US" i="1" dirty="0" smtClean="0">
                <a:ea typeface="Consolas" charset="0"/>
                <a:cs typeface="Consolas" charset="0"/>
              </a:rPr>
              <a:t>public</a:t>
            </a:r>
            <a:r>
              <a:rPr lang="en-US" dirty="0" smtClean="0">
                <a:ea typeface="Consolas" charset="0"/>
                <a:cs typeface="Consolas" charset="0"/>
              </a:rPr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70715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plugins are</a:t>
            </a:r>
          </a:p>
          <a:p>
            <a:pPr marL="0" indent="0">
              <a:buNone/>
            </a:pPr>
            <a:r>
              <a:rPr lang="en-US" dirty="0" smtClean="0"/>
              <a:t>Overview of </a:t>
            </a:r>
            <a:r>
              <a:rPr lang="en-US" dirty="0" err="1" smtClean="0"/>
              <a:t>ArchivesSpace</a:t>
            </a:r>
            <a:r>
              <a:rPr lang="en-US" dirty="0" smtClean="0"/>
              <a:t> application structure</a:t>
            </a:r>
          </a:p>
          <a:p>
            <a:pPr marL="0" indent="0">
              <a:buNone/>
            </a:pPr>
            <a:r>
              <a:rPr lang="en-US" dirty="0" smtClean="0"/>
              <a:t>Break</a:t>
            </a:r>
          </a:p>
          <a:p>
            <a:pPr marL="0" indent="0">
              <a:buNone/>
            </a:pPr>
            <a:r>
              <a:rPr lang="en-US" dirty="0" smtClean="0"/>
              <a:t>Plugin example #1: Adding a custom logo to your site</a:t>
            </a:r>
          </a:p>
          <a:p>
            <a:pPr marL="0" indent="0">
              <a:buNone/>
            </a:pPr>
            <a:r>
              <a:rPr lang="en-US" dirty="0" smtClean="0"/>
              <a:t>Plugin example #2: Extending </a:t>
            </a:r>
            <a:r>
              <a:rPr lang="en-US" dirty="0" err="1" smtClean="0"/>
              <a:t>ArchivesSpace</a:t>
            </a:r>
            <a:r>
              <a:rPr lang="en-US" dirty="0" smtClean="0"/>
              <a:t> data models</a:t>
            </a:r>
          </a:p>
          <a:p>
            <a:pPr marL="0" indent="0">
              <a:buNone/>
            </a:pPr>
            <a:r>
              <a:rPr lang="en-US" dirty="0" smtClean="0"/>
              <a:t>Break</a:t>
            </a:r>
          </a:p>
          <a:p>
            <a:pPr marL="0" indent="0">
              <a:buNone/>
            </a:pPr>
            <a:r>
              <a:rPr lang="en-US" dirty="0" smtClean="0"/>
              <a:t>Some other stuff</a:t>
            </a:r>
          </a:p>
          <a:p>
            <a:pPr marL="0" indent="0">
              <a:buNone/>
            </a:pPr>
            <a:r>
              <a:rPr lang="en-US" dirty="0" smtClean="0"/>
              <a:t>Open lab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1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backend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[+] frontend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[-] public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[+] assets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[+] controllers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[+] locales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[+] 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plugin_init.rb</a:t>
            </a:r>
            <a:endParaRPr lang="en-US" b="1" dirty="0" smtClean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169879"/>
            <a:ext cx="10515600" cy="200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ea typeface="Consolas" charset="0"/>
                <a:cs typeface="Consolas" charset="0"/>
              </a:rPr>
              <a:t>... </a:t>
            </a:r>
            <a:r>
              <a:rPr lang="en-US" dirty="0">
                <a:ea typeface="Consolas" charset="0"/>
                <a:cs typeface="Consolas" charset="0"/>
              </a:rPr>
              <a:t>t</a:t>
            </a:r>
            <a:r>
              <a:rPr lang="en-US" dirty="0" smtClean="0">
                <a:ea typeface="Consolas" charset="0"/>
                <a:cs typeface="Consolas" charset="0"/>
              </a:rPr>
              <a:t>his is structured almost identically to the frontend sub-folder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48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plugin: Adding a custom logo to your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57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plugin: Adding a custom logo to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690688"/>
            <a:ext cx="11413065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 the desired logo to frontend/assets/images: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kevinclsmacbook:local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mkdir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–p frontend/assets/images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kevinclsmacbook:local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cp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~/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UniversityOfDenver-Signature.png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frontend/assets/images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kevinclsmacbook:local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$ ls –l frontend/assets/images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total 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rw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-r—r--  1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 staff  7517 Jul  1 11:41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UniversityOfDenver-Signature.png</a:t>
            </a:r>
            <a:endParaRPr 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kevinclsmacbook:local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$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1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plugin: Adding a custom logo to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frontend/views/site/_</a:t>
            </a:r>
            <a:r>
              <a:rPr lang="en-US" dirty="0" err="1" smtClean="0"/>
              <a:t>branding.html.erb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div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container branding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”&gt;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img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src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/assets/images/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UniversityOfDenver-Signature.png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”/&gt;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div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6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plugin: Adding a custom logo to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Before…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2680"/>
            <a:ext cx="10058400" cy="24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6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plugin: Adding a custom logo to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…and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3393"/>
            <a:ext cx="10058400" cy="25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6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plugin: Adding a custom logo to your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…and 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3393"/>
            <a:ext cx="10058400" cy="2575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653742"/>
            <a:ext cx="1014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(don’t forget to change the public site, too!)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1817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plugin: Creating custom record exports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53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plugin: Creating custom record exports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Use case: Populating an 001 local control field in the MARC representation of a Resource with its ILS local identifier for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3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plugins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2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Assign the local control number to a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user_defined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=&gt; string_2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62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Extend the default </a:t>
            </a:r>
            <a:r>
              <a:rPr lang="en-US" dirty="0" err="1" smtClean="0"/>
              <a:t>ArchivesSpace</a:t>
            </a:r>
            <a:r>
              <a:rPr lang="en-US" dirty="0" smtClean="0"/>
              <a:t> MARC exporter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backend/model/</a:t>
            </a:r>
            <a:r>
              <a:rPr lang="en-US" dirty="0" err="1" smtClean="0"/>
              <a:t>du_marc_exporter.rb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d</a:t>
            </a:r>
            <a:r>
              <a:rPr lang="en-US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_root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(marc, xml)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xml.controlfield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:tag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=&gt; ‘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xml.text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marc.local_controlfield_string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}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unless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marc.local_controlfield_string.nil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18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Extend the default </a:t>
            </a:r>
            <a:r>
              <a:rPr lang="en-US" dirty="0" err="1" smtClean="0"/>
              <a:t>ArchivesSpace</a:t>
            </a:r>
            <a:r>
              <a:rPr lang="en-US" dirty="0" smtClean="0"/>
              <a:t> MARC exporter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backend/model/</a:t>
            </a:r>
            <a:r>
              <a:rPr lang="en-US" dirty="0" err="1" smtClean="0"/>
              <a:t>du_marc_exporter.rb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d</a:t>
            </a:r>
            <a:r>
              <a:rPr lang="en-US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_root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(marc, xml)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xml.controlfield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:tag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=&gt; ‘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001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xml.text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marc.local_controlfield_string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}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unless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marc.local_controlfield_string.nil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</a:t>
            </a:r>
            <a:r>
              <a:rPr lang="en-US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Courier" charset="0"/>
                <a:cs typeface="Courier" charset="0"/>
              </a:rPr>
              <a:t>The model is where </a:t>
            </a:r>
            <a:r>
              <a:rPr lang="en-US" b="1" dirty="0" err="1" smtClean="0">
                <a:ea typeface="Courier" charset="0"/>
                <a:cs typeface="Courier" charset="0"/>
              </a:rPr>
              <a:t>marc.local_controlfield_string</a:t>
            </a:r>
            <a:r>
              <a:rPr lang="en-US" dirty="0" smtClean="0">
                <a:ea typeface="Courier" charset="0"/>
                <a:cs typeface="Courier" charset="0"/>
              </a:rPr>
              <a:t> is populated, so…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3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Connect the exporter’s </a:t>
            </a:r>
            <a:r>
              <a:rPr lang="en-US" dirty="0" err="1" smtClean="0"/>
              <a:t>local_controlfield_string</a:t>
            </a:r>
            <a:r>
              <a:rPr lang="en-US" dirty="0" smtClean="0"/>
              <a:t> variable to our user defined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</a:t>
            </a:r>
            <a:r>
              <a:rPr lang="en-US" dirty="0" smtClean="0"/>
              <a:t>ackend/model/</a:t>
            </a:r>
            <a:r>
              <a:rPr lang="en-US" dirty="0" err="1" smtClean="0"/>
              <a:t>du_marc_model.rb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attr_accessor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leader_string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attr_accessor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controlfield_string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attr_accessor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local_controlfield_string</a:t>
            </a:r>
            <a:endParaRPr lang="en-US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69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Connect the exporter’s </a:t>
            </a:r>
            <a:r>
              <a:rPr lang="en-US" dirty="0" err="1" smtClean="0"/>
              <a:t>local_controlfield_string</a:t>
            </a:r>
            <a:r>
              <a:rPr lang="en-US" dirty="0" smtClean="0"/>
              <a:t> variable to our user defined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</a:t>
            </a:r>
            <a:r>
              <a:rPr lang="en-US" dirty="0" smtClean="0"/>
              <a:t>ackend/model/</a:t>
            </a:r>
            <a:r>
              <a:rPr lang="en-US" dirty="0" err="1" smtClean="0"/>
              <a:t>du_marc_model.rb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d</a:t>
            </a:r>
            <a:r>
              <a:rPr lang="en-US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ef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self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from_resource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obj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obj.has_key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?(‘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user_defined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marc.local_controlfield_string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obj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[‘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user_defined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’][‘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string_2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’]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obj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[‘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user_defined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’].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has_key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?(‘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string_2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’)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78550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690688"/>
            <a:ext cx="11294534" cy="4351338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kevinclsmacbook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:~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$ curl –s –H “X-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ArchivesSpace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-Session:[SESSION]” http://localhost:8089/repositories/2/resources/marc21/681.xml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&lt;?xml version=“1.0” encoding=“UTF-8”?&gt;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&lt;collection&gt;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&lt;record&gt;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&lt;leader&gt;00000npcaa22000000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4500&lt;/leader&gt;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controlfield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tag=“001”&gt;99154021502766&lt;/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controlfield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[a bunch more MARCXML]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&lt;/record&gt;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&lt;/collection&gt;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9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690688"/>
            <a:ext cx="11294534" cy="4351338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kevinclsmacbook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:~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jackflaps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$ curl –s –H “X-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ArchivesSpace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-Session:[SESSION]” http://localhost:8089/repositories/2/resources/marc21/681.xml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&lt;?xml version=“1.0” encoding=“UTF-8”?&gt;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&lt;collection&gt;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&lt;record&gt;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&lt;leader&gt;00000npcaa22000000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4500&lt;/leader&gt;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controlfield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tag=“001”&gt;99154021502766&lt;/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controlfield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[a bunch more MARCXML]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&lt;/record&gt;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&lt;/collection&gt;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02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plugin: Extending a data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62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plugin: Extending a data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590799"/>
            <a:ext cx="8636000" cy="353038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86442"/>
            <a:ext cx="10515600" cy="100435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case: Displaying component IDs in the tree view for all archival objects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Add a </a:t>
            </a:r>
            <a:r>
              <a:rPr lang="en-US" dirty="0" err="1">
                <a:solidFill>
                  <a:srgbClr val="FF0000"/>
                </a:solidFill>
              </a:rPr>
              <a:t>component_id</a:t>
            </a:r>
            <a:r>
              <a:rPr lang="en-US" dirty="0"/>
              <a:t> field to the </a:t>
            </a:r>
            <a:r>
              <a:rPr lang="en-US" sz="4000" dirty="0" err="1">
                <a:latin typeface="Courier" charset="0"/>
                <a:ea typeface="Courier" charset="0"/>
                <a:cs typeface="Courier" charset="0"/>
              </a:rPr>
              <a:t>resource_tree</a:t>
            </a:r>
            <a:r>
              <a:rPr lang="en-US" dirty="0"/>
              <a:t>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plugins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changes to the appearance of your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99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Add a </a:t>
            </a:r>
            <a:r>
              <a:rPr lang="en-US" dirty="0" err="1">
                <a:solidFill>
                  <a:srgbClr val="FF0000"/>
                </a:solidFill>
              </a:rPr>
              <a:t>component_id</a:t>
            </a:r>
            <a:r>
              <a:rPr lang="en-US" dirty="0"/>
              <a:t> field to the </a:t>
            </a:r>
            <a:r>
              <a:rPr lang="en-US" sz="4000" dirty="0" err="1">
                <a:latin typeface="Courier" charset="0"/>
                <a:ea typeface="Courier" charset="0"/>
                <a:cs typeface="Courier" charset="0"/>
              </a:rPr>
              <a:t>resource_tree</a:t>
            </a:r>
            <a:r>
              <a:rPr lang="en-US" dirty="0"/>
              <a:t>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Consult </a:t>
            </a:r>
            <a:r>
              <a:rPr lang="en-US" dirty="0" err="1" smtClean="0"/>
              <a:t>ArchivesSpace</a:t>
            </a:r>
            <a:r>
              <a:rPr lang="en-US" dirty="0" smtClean="0"/>
              <a:t> </a:t>
            </a:r>
            <a:r>
              <a:rPr lang="en-US" dirty="0"/>
              <a:t>schema: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github.com/archivesspace/archivesspace/tree/master/common/schemas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4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Add a </a:t>
            </a:r>
            <a:r>
              <a:rPr lang="en-US" dirty="0" err="1">
                <a:solidFill>
                  <a:srgbClr val="FF0000"/>
                </a:solidFill>
              </a:rPr>
              <a:t>component_id</a:t>
            </a:r>
            <a:r>
              <a:rPr lang="en-US" dirty="0"/>
              <a:t> field to the </a:t>
            </a:r>
            <a:r>
              <a:rPr lang="en-US" sz="4000" dirty="0" err="1">
                <a:latin typeface="Courier" charset="0"/>
                <a:ea typeface="Courier" charset="0"/>
                <a:cs typeface="Courier" charset="0"/>
              </a:rPr>
              <a:t>resource_tree</a:t>
            </a:r>
            <a:r>
              <a:rPr lang="en-US" dirty="0"/>
              <a:t>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9693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ea typeface="Courier" charset="0"/>
                <a:cs typeface="Courier" charset="0"/>
              </a:rPr>
              <a:t>r</a:t>
            </a:r>
            <a:r>
              <a:rPr lang="en-US" dirty="0" err="1" smtClean="0">
                <a:ea typeface="Courier" charset="0"/>
                <a:cs typeface="Courier" charset="0"/>
              </a:rPr>
              <a:t>esource_tree.rb</a:t>
            </a:r>
            <a:endParaRPr lang="en-US" dirty="0" smtClean="0"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{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schema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=&gt; {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"$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schema" =&gt; "http://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www.archivesspace.org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archivesspace.json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version" =&gt; 1,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type" =&gt; "object",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uri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"/repositories/: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repo_id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/resources/: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resource_id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/tree",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parent" =&gt;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record_tree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properties" =&gt; {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finding_aid_filing_title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{"type" =&gt; "string",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maxLength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65000},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level" =&gt; {"type" =&gt; "string",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maxLength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255},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component_id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{"type" =&gt; "string",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maxLength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255},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instance_types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{"type" =&gt; "array", "items" =&gt; {"type" =&gt; "string"}},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containers" =&gt; {"type" =&gt; "array", "items" =&gt; {"type" =&gt; "object"}},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children" =&gt; {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type" =&gt; "array",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 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additionalItems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" =&gt; false,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  "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items" =&gt; { "type" =&gt; "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JSONModel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(: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resource_tree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 object" } 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}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},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},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5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Add a </a:t>
            </a:r>
            <a:r>
              <a:rPr lang="en-US" dirty="0" err="1">
                <a:solidFill>
                  <a:srgbClr val="FF0000"/>
                </a:solidFill>
              </a:rPr>
              <a:t>component_id</a:t>
            </a:r>
            <a:r>
              <a:rPr lang="en-US" dirty="0"/>
              <a:t> field to the </a:t>
            </a:r>
            <a:r>
              <a:rPr lang="en-US" sz="4000" dirty="0" err="1">
                <a:latin typeface="Courier" charset="0"/>
                <a:ea typeface="Courier" charset="0"/>
                <a:cs typeface="Courier" charset="0"/>
              </a:rPr>
              <a:t>resource_tree</a:t>
            </a:r>
            <a:r>
              <a:rPr lang="en-US" dirty="0"/>
              <a:t>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schemas/</a:t>
            </a:r>
            <a:r>
              <a:rPr lang="en-US" dirty="0" err="1" smtClean="0"/>
              <a:t>resource_tree_ext.rb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{ “</a:t>
            </a:r>
            <a:r>
              <a:rPr lang="en-US" sz="2000" b="1" dirty="0" err="1" smtClean="0">
                <a:latin typeface="Courier" charset="0"/>
                <a:ea typeface="Courier" charset="0"/>
                <a:cs typeface="Courier" charset="0"/>
              </a:rPr>
              <a:t>component_id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” =&gt; {“type” =&gt; “string”, “</a:t>
            </a:r>
            <a:r>
              <a:rPr lang="en-US" sz="2000" b="1" dirty="0" err="1" smtClean="0">
                <a:latin typeface="Courier" charset="0"/>
                <a:ea typeface="Courier" charset="0"/>
                <a:cs typeface="Courier" charset="0"/>
              </a:rPr>
              <a:t>maxLength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” =&gt; 65000 }</a:t>
            </a:r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36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Populate the field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backend</a:t>
            </a:r>
            <a:r>
              <a:rPr lang="en-US" dirty="0" smtClean="0"/>
              <a:t>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backend/model/</a:t>
            </a:r>
            <a:r>
              <a:rPr lang="en-US" dirty="0" err="1" smtClean="0"/>
              <a:t>mixins</a:t>
            </a:r>
            <a:r>
              <a:rPr lang="en-US" dirty="0" smtClean="0"/>
              <a:t>/</a:t>
            </a:r>
            <a:r>
              <a:rPr lang="en-US" dirty="0" err="1" smtClean="0"/>
              <a:t>resource_trees.rb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d</a:t>
            </a:r>
            <a:r>
              <a:rPr lang="en-US" sz="2400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ef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load_node_properties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(node, properties,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ids_of_interest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:all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properties[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node.id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component_id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node.component_id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82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Populate the field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backend</a:t>
            </a:r>
            <a:r>
              <a:rPr lang="en-US" dirty="0" smtClean="0"/>
              <a:t>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backend/model/</a:t>
            </a:r>
            <a:r>
              <a:rPr lang="en-US" dirty="0" err="1" smtClean="0"/>
              <a:t>mixins</a:t>
            </a:r>
            <a:r>
              <a:rPr lang="en-US" dirty="0" smtClean="0"/>
              <a:t>/</a:t>
            </a:r>
            <a:r>
              <a:rPr lang="en-US" dirty="0" err="1" smtClean="0"/>
              <a:t>resource_trees.rb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d</a:t>
            </a:r>
            <a:r>
              <a:rPr lang="en-US" sz="2400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ef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load_root_properties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(node, properties,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ids_of_interest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:all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properties[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sz="2400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component_id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] = self[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:id_0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]</a:t>
            </a:r>
            <a:endParaRPr lang="en-US" sz="2400" dirty="0" smtClean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831349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Display the component IDs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frontend</a:t>
            </a:r>
            <a:r>
              <a:rPr lang="en-US" dirty="0" smtClean="0">
                <a:ea typeface="Courier" charset="0"/>
                <a:cs typeface="Courier" charset="0"/>
              </a:rPr>
              <a:t> directory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Inspect the page to find the source code you want to change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33" y="2528778"/>
            <a:ext cx="7763933" cy="40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Display the component IDs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frontend</a:t>
            </a:r>
            <a:r>
              <a:rPr lang="en-US" dirty="0" smtClean="0">
                <a:ea typeface="Courier" charset="0"/>
                <a:cs typeface="Courier" charset="0"/>
              </a:rPr>
              <a:t> directory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f</a:t>
            </a:r>
            <a:r>
              <a:rPr lang="en-US" sz="3600" dirty="0" smtClean="0"/>
              <a:t>rontend/views/shared/_</a:t>
            </a:r>
            <a:r>
              <a:rPr lang="en-US" sz="3600" dirty="0" err="1" smtClean="0"/>
              <a:t>tree.html.erb</a:t>
            </a: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class="tree-node-text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class="title-column pull-left"&gt;${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AS.stripHTML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node.title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)|h}&lt;/span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field-column-3 pull-right" title="${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AS.encodeForAttribute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render_container_summary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(node))}"&gt;${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render_container_summary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(node)"}&lt;/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field-column-2 pull-right" title="${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AS.encodeForAttribute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render_instance_types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(node))}"&gt;${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render_instance_types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(node)}&lt;/span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field-column-1 pull-right"&gt;${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node.level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||"&amp;#160;"}&lt;/span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3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Display the component IDs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frontend</a:t>
            </a:r>
            <a:r>
              <a:rPr lang="en-US" dirty="0" smtClean="0">
                <a:ea typeface="Courier" charset="0"/>
                <a:cs typeface="Courier" charset="0"/>
              </a:rPr>
              <a:t> directory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frontend/views/shared/_</a:t>
            </a:r>
            <a:r>
              <a:rPr lang="en-US" sz="3600" dirty="0" err="1"/>
              <a:t>tree.html.erb</a:t>
            </a: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class="tree-node-text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class="title-column pull-left"&gt;${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AS.stripHTML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node.title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)|h}&lt;/span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span class="field-column field-column-3 pull-right" title="${</a:t>
            </a:r>
            <a:r>
              <a:rPr lang="en-US" b="1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AS.encodeForAttribute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render_container_summary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(node))}"&gt;${</a:t>
            </a:r>
            <a:r>
              <a:rPr lang="en-US" b="1" dirty="0" err="1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render_container_summary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(node)"}&lt;/</a:t>
            </a:r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span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field-column-2 pull-right" title="${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AS.encodeForAttribute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render_instance_types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(node))}"&gt;${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render_instance_types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(node)}&lt;/span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field-column-1 pull-right"&gt;${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node.level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||"&amp;#160;"}&lt;/span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98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Display the component IDs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frontend</a:t>
            </a:r>
            <a:r>
              <a:rPr lang="en-US" dirty="0" smtClean="0">
                <a:ea typeface="Courier" charset="0"/>
                <a:cs typeface="Courier" charset="0"/>
              </a:rPr>
              <a:t> directory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frontend/views/shared/_</a:t>
            </a:r>
            <a:r>
              <a:rPr lang="en-US" sz="3600" dirty="0" err="1"/>
              <a:t>tree.html.erb</a:t>
            </a: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class="tree-node-text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class="title-column pull-left"&gt;${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AS.stripHTML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node.title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)|h}&lt;/span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span class="field-column field-column-3 pull-right" title="${</a:t>
            </a:r>
            <a:r>
              <a:rPr lang="en-US" b="1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AS.encodeForAttribute</a:t>
            </a:r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node.component_id</a:t>
            </a:r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)}"&gt;${</a:t>
            </a:r>
            <a:r>
              <a:rPr lang="en-US" b="1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node.component_id</a:t>
            </a:r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||"&amp;#160;"}&lt;/span</a:t>
            </a:r>
            <a:r>
              <a:rPr lang="en-US" b="1" dirty="0" smtClean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field-column-2 pull-right" title="${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AS.encodeForAttribute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render_instance_types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(node))}"&gt;${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render_instance_types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(node)}&lt;/span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&lt;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 class="field-column field-column-1 pull-right"&gt;${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node.level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||"&amp;#160;"}&lt;/span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&lt;/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span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701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Allow IDs to refresh in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frontend</a:t>
            </a:r>
            <a:r>
              <a:rPr lang="en-US" dirty="0" smtClean="0"/>
              <a:t> tree when a record is edited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frontend/views/resources/_</a:t>
            </a:r>
            <a:r>
              <a:rPr lang="en-US" dirty="0" err="1" smtClean="0"/>
              <a:t>edit_inline.html.erb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&lt;% if @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refresh_tree_node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node_data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=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‘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component_id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 =&gt; </a:t>
            </a:r>
            <a:r>
              <a:rPr lang="en-US" sz="2400" dirty="0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@resource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.id_0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%&gt;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6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plugins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changes to the appearance of your site</a:t>
            </a:r>
          </a:p>
          <a:p>
            <a:r>
              <a:rPr lang="en-US" dirty="0" smtClean="0"/>
              <a:t>Add new elements to an </a:t>
            </a:r>
            <a:r>
              <a:rPr lang="en-US" dirty="0" err="1" smtClean="0"/>
              <a:t>ArchivesSpace</a:t>
            </a:r>
            <a:r>
              <a:rPr lang="en-US" dirty="0" smtClean="0"/>
              <a:t> JSON schema</a:t>
            </a:r>
          </a:p>
        </p:txBody>
      </p:sp>
    </p:spTree>
    <p:extLst>
      <p:ext uri="{BB962C8B-B14F-4D97-AF65-F5344CB8AC3E}">
        <p14:creationId xmlns:p14="http://schemas.microsoft.com/office/powerpoint/2010/main" val="1815640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Allow IDs to refresh in the </a:t>
            </a:r>
            <a:r>
              <a:rPr lang="en-US" sz="4000" dirty="0">
                <a:latin typeface="Courier" charset="0"/>
                <a:ea typeface="Courier" charset="0"/>
                <a:cs typeface="Courier" charset="0"/>
              </a:rPr>
              <a:t>frontend</a:t>
            </a:r>
            <a:r>
              <a:rPr lang="en-US" dirty="0"/>
              <a:t> tree when a record is edited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frontend/views/</a:t>
            </a:r>
            <a:r>
              <a:rPr lang="en-US" dirty="0" err="1" smtClean="0"/>
              <a:t>archival_objects</a:t>
            </a:r>
            <a:r>
              <a:rPr lang="en-US" dirty="0" smtClean="0"/>
              <a:t>/_</a:t>
            </a:r>
            <a:r>
              <a:rPr lang="en-US" dirty="0" err="1" smtClean="0"/>
              <a:t>edit_inline.html.erb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&lt;% if @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refresh_tree_node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node_data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=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‘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component_id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’ =&gt; </a:t>
            </a:r>
            <a:r>
              <a:rPr lang="en-US" sz="2400" dirty="0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@</a:t>
            </a:r>
            <a:r>
              <a:rPr lang="en-US" sz="24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archival_object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.component_id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[…]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%&gt;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825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Success! (hopefully)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0" y="1825625"/>
            <a:ext cx="8684040" cy="4351338"/>
          </a:xfrm>
        </p:spPr>
      </p:pic>
    </p:spTree>
    <p:extLst>
      <p:ext uri="{BB962C8B-B14F-4D97-AF65-F5344CB8AC3E}">
        <p14:creationId xmlns:p14="http://schemas.microsoft.com/office/powerpoint/2010/main" val="374224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for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8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designing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90917"/>
            <a:ext cx="10515600" cy="58604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Familiarize yourself with the pages you want to edit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6" y="1690688"/>
            <a:ext cx="6231467" cy="39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6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designing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90917"/>
            <a:ext cx="10515600" cy="58604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Familiarize yourself with the </a:t>
            </a:r>
            <a:r>
              <a:rPr lang="en-US" dirty="0" err="1" smtClean="0"/>
              <a:t>ArchivesSpace</a:t>
            </a:r>
            <a:r>
              <a:rPr lang="en-US" dirty="0" smtClean="0"/>
              <a:t> source code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08" y="1748088"/>
            <a:ext cx="7757584" cy="37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designing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Read this Mark </a:t>
            </a:r>
            <a:r>
              <a:rPr lang="en-US" dirty="0" err="1" smtClean="0"/>
              <a:t>Triggs</a:t>
            </a:r>
            <a:r>
              <a:rPr lang="en-US" dirty="0"/>
              <a:t> post: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teaspoon-consulting.com/articles/archivesspace-plugins.html</a:t>
            </a:r>
            <a:r>
              <a:rPr lang="en-US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See what other people </a:t>
            </a:r>
            <a:r>
              <a:rPr lang="en-US" dirty="0"/>
              <a:t>have written: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archivesspace.atlassian.net/wiki/display/ADC/Plugins+and+Scripts</a:t>
            </a:r>
            <a:r>
              <a:rPr lang="en-US" dirty="0" smtClean="0"/>
              <a:t> 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(ours: </a:t>
            </a:r>
            <a:r>
              <a:rPr lang="en-US" dirty="0" smtClean="0">
                <a:hlinkClick r:id="rId4"/>
              </a:rPr>
              <a:t>https://github.com/</a:t>
            </a:r>
            <a:r>
              <a:rPr lang="en-US" smtClean="0">
                <a:hlinkClick r:id="rId4"/>
              </a:rPr>
              <a:t>duspeccoll</a:t>
            </a:r>
            <a:r>
              <a:rPr lang="en-US" smtClean="0"/>
              <a:t>)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Ask questions on the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plugins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changes to the appearance of your site</a:t>
            </a:r>
          </a:p>
          <a:p>
            <a:r>
              <a:rPr lang="en-US" dirty="0"/>
              <a:t>Add new elements to an </a:t>
            </a:r>
            <a:r>
              <a:rPr lang="en-US" dirty="0" err="1"/>
              <a:t>ArchivesSpace</a:t>
            </a:r>
            <a:r>
              <a:rPr lang="en-US" dirty="0"/>
              <a:t> JSON </a:t>
            </a:r>
            <a:r>
              <a:rPr lang="en-US" dirty="0" smtClean="0"/>
              <a:t>schema</a:t>
            </a:r>
          </a:p>
          <a:p>
            <a:r>
              <a:rPr lang="en-US" dirty="0" smtClean="0"/>
              <a:t>Add new functionality to an </a:t>
            </a:r>
            <a:r>
              <a:rPr lang="en-US" dirty="0" err="1" smtClean="0"/>
              <a:t>ArchivesSpace</a:t>
            </a:r>
            <a:r>
              <a:rPr lang="en-US" dirty="0" smtClean="0"/>
              <a:t> instance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(in decreasing order of importance)</a:t>
            </a:r>
          </a:p>
          <a:p>
            <a:endParaRPr lang="en-US" dirty="0"/>
          </a:p>
          <a:p>
            <a:r>
              <a:rPr lang="en-US" dirty="0" smtClean="0"/>
              <a:t>HTML/CSS</a:t>
            </a:r>
          </a:p>
          <a:p>
            <a:r>
              <a:rPr lang="en-US" dirty="0" smtClean="0"/>
              <a:t>Ruby</a:t>
            </a:r>
          </a:p>
          <a:p>
            <a:r>
              <a:rPr lang="en-US" dirty="0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4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Permission to write to your 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plugins</a:t>
            </a:r>
            <a:r>
              <a:rPr lang="en-US"/>
              <a:t> </a:t>
            </a:r>
            <a:r>
              <a:rPr lang="en-US" smtClean="0"/>
              <a:t>folder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81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2171</Words>
  <Application>Microsoft Macintosh PowerPoint</Application>
  <PresentationFormat>Widescreen</PresentationFormat>
  <Paragraphs>396</Paragraphs>
  <Slides>65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Calibri</vt:lpstr>
      <vt:lpstr>Calibri Light</vt:lpstr>
      <vt:lpstr>Consolas</vt:lpstr>
      <vt:lpstr>Courier</vt:lpstr>
      <vt:lpstr>Arial</vt:lpstr>
      <vt:lpstr>Office Theme</vt:lpstr>
      <vt:lpstr>Writing ArchivesSpace plugins: a reasonably comprehensive introduction</vt:lpstr>
      <vt:lpstr>Housekeeping</vt:lpstr>
      <vt:lpstr>Agenda</vt:lpstr>
      <vt:lpstr>What plugins can do</vt:lpstr>
      <vt:lpstr>What plugins can do</vt:lpstr>
      <vt:lpstr>What plugins can do</vt:lpstr>
      <vt:lpstr>What plugins can do</vt:lpstr>
      <vt:lpstr>Pre-requisites</vt:lpstr>
      <vt:lpstr>What you’ll need</vt:lpstr>
      <vt:lpstr>What you’ll need</vt:lpstr>
      <vt:lpstr>What you’ll need</vt:lpstr>
      <vt:lpstr>plugins folder</vt:lpstr>
      <vt:lpstr>config/config.rb file</vt:lpstr>
      <vt:lpstr>A tour of the plugin folder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routes.rb example</vt:lpstr>
      <vt:lpstr>plugin_init.rb example</vt:lpstr>
      <vt:lpstr>PowerPoint Presentation</vt:lpstr>
      <vt:lpstr>PowerPoint Presentation</vt:lpstr>
      <vt:lpstr>Break</vt:lpstr>
      <vt:lpstr>First plugin: Adding a custom logo to your site</vt:lpstr>
      <vt:lpstr>First plugin: Adding a custom logo to your site</vt:lpstr>
      <vt:lpstr>First plugin: Adding a custom logo to your site</vt:lpstr>
      <vt:lpstr>First plugin: Adding a custom logo to your site</vt:lpstr>
      <vt:lpstr>First plugin: Adding a custom logo to your site</vt:lpstr>
      <vt:lpstr>First plugin: Adding a custom logo to your site</vt:lpstr>
      <vt:lpstr>Second plugin: Creating custom record exports</vt:lpstr>
      <vt:lpstr>Second plugin: Creating custom record exports</vt:lpstr>
      <vt:lpstr>1. Assign the local control number to a field</vt:lpstr>
      <vt:lpstr>2. Extend the default ArchivesSpace MARC exporter</vt:lpstr>
      <vt:lpstr>2. Extend the default ArchivesSpace MARC exporter</vt:lpstr>
      <vt:lpstr>3. Connect the exporter’s local_controlfield_string variable to our user defined string</vt:lpstr>
      <vt:lpstr>3. Connect the exporter’s local_controlfield_string variable to our user defined string</vt:lpstr>
      <vt:lpstr>4. Success!</vt:lpstr>
      <vt:lpstr>4. Success!</vt:lpstr>
      <vt:lpstr>Third plugin: Extending a data model</vt:lpstr>
      <vt:lpstr>Third plugin: Extending a data model</vt:lpstr>
      <vt:lpstr>1. Add a component_id field to the resource_tree data model</vt:lpstr>
      <vt:lpstr>1. Add a component_id field to the resource_tree data model</vt:lpstr>
      <vt:lpstr>1. Add a component_id field to the resource_tree data model</vt:lpstr>
      <vt:lpstr>1. Add a component_id field to the resource_tree data model</vt:lpstr>
      <vt:lpstr>2. Populate the field in the backend directory</vt:lpstr>
      <vt:lpstr>2. Populate the field in the backend directory</vt:lpstr>
      <vt:lpstr>3. Display the component IDs in the frontend directory</vt:lpstr>
      <vt:lpstr>3. Display the component IDs in the frontend directory</vt:lpstr>
      <vt:lpstr>3. Display the component IDs in the frontend directory</vt:lpstr>
      <vt:lpstr>3. Display the component IDs in the frontend directory</vt:lpstr>
      <vt:lpstr>4. Allow IDs to refresh in the frontend tree when a record is edited</vt:lpstr>
      <vt:lpstr>4. Allow IDs to refresh in the frontend tree when a record is edited</vt:lpstr>
      <vt:lpstr>5. Success! (hopefully)</vt:lpstr>
      <vt:lpstr>Pause for questions</vt:lpstr>
      <vt:lpstr>Tips for designing your own</vt:lpstr>
      <vt:lpstr>Tips for designing your own</vt:lpstr>
      <vt:lpstr>Tips for designing your own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archivesspace plugins</dc:title>
  <dc:creator>Microsoft Office User</dc:creator>
  <cp:lastModifiedBy>Kevin Clair</cp:lastModifiedBy>
  <cp:revision>58</cp:revision>
  <dcterms:created xsi:type="dcterms:W3CDTF">2016-06-10T21:19:30Z</dcterms:created>
  <dcterms:modified xsi:type="dcterms:W3CDTF">2016-08-02T15:46:54Z</dcterms:modified>
</cp:coreProperties>
</file>