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4"/>
  </p:notesMasterIdLst>
  <p:sldIdLst>
    <p:sldId id="260" r:id="rId2"/>
    <p:sldId id="313" r:id="rId3"/>
    <p:sldId id="316" r:id="rId4"/>
    <p:sldId id="299" r:id="rId5"/>
    <p:sldId id="314" r:id="rId6"/>
    <p:sldId id="328" r:id="rId7"/>
    <p:sldId id="333" r:id="rId8"/>
    <p:sldId id="330" r:id="rId9"/>
    <p:sldId id="317" r:id="rId10"/>
    <p:sldId id="322" r:id="rId11"/>
    <p:sldId id="331" r:id="rId12"/>
    <p:sldId id="33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6D2E"/>
    <a:srgbClr val="002144"/>
    <a:srgbClr val="FF6F20"/>
    <a:srgbClr val="E88831"/>
    <a:srgbClr val="E9B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57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3395-1770-4CCD-99B9-0101FA293E3C}" type="datetimeFigureOut">
              <a:rPr lang="en-US" smtClean="0"/>
              <a:t>8/1/2016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2B055-C49B-402C-99B8-06CAC164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 aids in EAD or MARC</a:t>
            </a:r>
          </a:p>
          <a:p>
            <a:r>
              <a:rPr lang="en-US" dirty="0" smtClean="0"/>
              <a:t>Accessions in MARC</a:t>
            </a:r>
            <a:r>
              <a:rPr lang="en-US" baseline="0" dirty="0" smtClean="0"/>
              <a:t> or csv</a:t>
            </a:r>
          </a:p>
          <a:p>
            <a:r>
              <a:rPr lang="en-US" baseline="0" dirty="0" smtClean="0"/>
              <a:t>Digital Objects in csv</a:t>
            </a:r>
          </a:p>
          <a:p>
            <a:r>
              <a:rPr lang="en-US" baseline="0" dirty="0" smtClean="0"/>
              <a:t>Authority Files in MARC or EAC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47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1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-108550" y="-114024"/>
            <a:ext cx="9357030" cy="6035920"/>
          </a:xfrm>
          <a:prstGeom prst="rect">
            <a:avLst/>
          </a:prstGeom>
          <a:solidFill>
            <a:srgbClr val="E16D2E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192722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Main</a:t>
            </a:r>
            <a:br>
              <a:rPr lang="en-US" dirty="0" smtClean="0"/>
            </a:b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5750"/>
            <a:ext cx="2057400" cy="55412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5750"/>
            <a:ext cx="6019800" cy="5541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0" y="0"/>
            <a:ext cx="9144000" cy="5921896"/>
          </a:xfrm>
          <a:prstGeom prst="rect">
            <a:avLst/>
          </a:prstGeom>
          <a:solidFill>
            <a:schemeClr val="bg1">
              <a:alpha val="94901"/>
            </a:schemeClr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95969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E16D2E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rgbClr val="2929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i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8016" y="0"/>
            <a:ext cx="5205984" cy="6858000"/>
          </a:xfrm>
          <a:prstGeom prst="rect">
            <a:avLst/>
          </a:prstGeom>
        </p:spPr>
      </p:pic>
      <p:sp>
        <p:nvSpPr>
          <p:cNvPr id="12" name="Rectangle 11"/>
          <p:cNvSpPr>
            <a:spLocks/>
          </p:cNvSpPr>
          <p:nvPr userDrawn="1"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36006" y="6393530"/>
            <a:ext cx="1066800" cy="32918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E16D2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E16D2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Monday, August 1,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47" y="891403"/>
            <a:ext cx="8658559" cy="5079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006" y="639353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92934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4247" y="747822"/>
            <a:ext cx="8658559" cy="0"/>
          </a:xfrm>
          <a:prstGeom prst="line">
            <a:avLst/>
          </a:prstGeom>
          <a:ln>
            <a:solidFill>
              <a:srgbClr val="E16D2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yrasis-landscape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17162" y="240650"/>
            <a:ext cx="1685644" cy="32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/>
          </p:cNvSpPr>
          <p:nvPr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spc="-1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3521"/>
            <a:ext cx="8534400" cy="2225567"/>
          </a:xfrm>
        </p:spPr>
        <p:txBody>
          <a:bodyPr/>
          <a:lstStyle/>
          <a:p>
            <a:pPr algn="ctr"/>
            <a:r>
              <a:rPr lang="en-US" sz="4800" b="1" dirty="0" smtClean="0"/>
              <a:t>Hosting Service Providers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dirty="0" smtClean="0"/>
              <a:t>  </a:t>
            </a:r>
            <a:br>
              <a:rPr lang="en-US" sz="2800" b="1" dirty="0" smtClean="0"/>
            </a:br>
            <a:r>
              <a:rPr lang="en-US" sz="2800" b="1" dirty="0" err="1"/>
              <a:t>A</a:t>
            </a:r>
            <a:r>
              <a:rPr lang="en-US" sz="2800" b="1" dirty="0" err="1" smtClean="0"/>
              <a:t>rchivesSpace</a:t>
            </a:r>
            <a:r>
              <a:rPr lang="en-US" sz="2800" b="1" dirty="0" smtClean="0"/>
              <a:t> Member Meeting</a:t>
            </a:r>
            <a:br>
              <a:rPr lang="en-US" sz="2800" b="1" dirty="0" smtClean="0"/>
            </a:br>
            <a:r>
              <a:rPr lang="en-US" sz="2800" b="1" dirty="0" smtClean="0"/>
              <a:t>August 2,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67898"/>
            <a:ext cx="7848600" cy="9470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John Herbert</a:t>
            </a:r>
          </a:p>
          <a:p>
            <a:r>
              <a:rPr lang="en-US" dirty="0" smtClean="0"/>
              <a:t>Director-Technology Services</a:t>
            </a:r>
          </a:p>
          <a:p>
            <a:r>
              <a:rPr lang="en-US" dirty="0" smtClean="0"/>
              <a:t>LYRASIS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lat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056" y="2959727"/>
            <a:ext cx="8667750" cy="3486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Optional / Add-On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891405"/>
            <a:ext cx="8658559" cy="20683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Reporting</a:t>
            </a:r>
          </a:p>
          <a:p>
            <a:pPr lvl="0"/>
            <a:r>
              <a:rPr lang="en-US" dirty="0"/>
              <a:t>LDAP</a:t>
            </a:r>
          </a:p>
          <a:p>
            <a:pPr lvl="0"/>
            <a:r>
              <a:rPr lang="en-US" dirty="0"/>
              <a:t>Enhanced hardware platform</a:t>
            </a:r>
          </a:p>
          <a:p>
            <a:pPr lvl="0"/>
            <a:r>
              <a:rPr lang="en-US" dirty="0"/>
              <a:t>API Access</a:t>
            </a:r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3137" y="3112043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1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Other intangibles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891405"/>
            <a:ext cx="8658559" cy="269101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Length of time as a </a:t>
            </a:r>
            <a:r>
              <a:rPr lang="en-US" dirty="0" err="1"/>
              <a:t>hoster</a:t>
            </a:r>
            <a:endParaRPr lang="en-US" dirty="0"/>
          </a:p>
          <a:p>
            <a:pPr lvl="0"/>
            <a:r>
              <a:rPr lang="en-US" dirty="0"/>
              <a:t>Expertise in the s/w platform</a:t>
            </a:r>
          </a:p>
          <a:p>
            <a:pPr lvl="1"/>
            <a:r>
              <a:rPr lang="en-US" dirty="0" smtClean="0"/>
              <a:t>Quantity and impact </a:t>
            </a:r>
            <a:r>
              <a:rPr lang="en-US" dirty="0"/>
              <a:t>of code contributions</a:t>
            </a:r>
          </a:p>
          <a:p>
            <a:pPr lvl="0"/>
            <a:r>
              <a:rPr lang="en-US" dirty="0"/>
              <a:t>Scale-ability of their h/w platform</a:t>
            </a:r>
          </a:p>
          <a:p>
            <a:pPr lvl="0"/>
            <a:r>
              <a:rPr lang="en-US" dirty="0"/>
              <a:t>Special projects </a:t>
            </a:r>
            <a:r>
              <a:rPr lang="en-US" dirty="0" smtClean="0"/>
              <a:t>to address special </a:t>
            </a:r>
            <a:r>
              <a:rPr lang="en-US" dirty="0"/>
              <a:t>client needs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47" y="3277772"/>
            <a:ext cx="8661400" cy="3161571"/>
          </a:xfrm>
          <a:prstGeom prst="rect">
            <a:avLst/>
          </a:prstGeom>
        </p:spPr>
      </p:pic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1602" y="3562157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8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787254"/>
            <a:ext cx="634601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1A1A1A"/>
              </a:solidFill>
              <a:latin typeface="Arial" charset="0"/>
              <a:ea typeface="ＭＳ Ｐゴシック" charset="0"/>
              <a:cs typeface="ＭＳ Ｐゴシック" charset="0"/>
              <a:sym typeface="Roboto Light" charset="0"/>
            </a:endParaRPr>
          </a:p>
          <a:p>
            <a:endParaRPr lang="en-US" dirty="0">
              <a:solidFill>
                <a:srgbClr val="1A1A1A"/>
              </a:solidFill>
              <a:latin typeface="Arial" charset="0"/>
              <a:ea typeface="ＭＳ Ｐゴシック" charset="0"/>
              <a:cs typeface="ＭＳ Ｐゴシック" charset="0"/>
              <a:sym typeface="Roboto Light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Phone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Medium" charset="0"/>
              </a:rPr>
              <a:t>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  <a:sym typeface="Roboto Medium" charset="0"/>
              </a:rPr>
              <a:t>800.999.8558, x2909</a:t>
            </a:r>
            <a:endParaRPr lang="en-US" sz="2800" b="1" dirty="0">
              <a:latin typeface="Arial"/>
              <a:ea typeface="ＭＳ Ｐゴシック" charset="0"/>
              <a:cs typeface="Arial"/>
              <a:sym typeface="Roboto Medium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Email  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  <a:sym typeface="Roboto Medium" charset="0"/>
              </a:rPr>
              <a:t>john.herbert@lyrasis.org</a:t>
            </a:r>
            <a:endParaRPr lang="en-US" sz="2800" b="1" dirty="0">
              <a:latin typeface="Arial"/>
              <a:ea typeface="ＭＳ Ｐゴシック" charset="0"/>
              <a:cs typeface="Arial"/>
              <a:sym typeface="Roboto Medium" charset="0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7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44" y="1378634"/>
            <a:ext cx="3826413" cy="473058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2144"/>
                </a:solidFill>
              </a:rPr>
              <a:t>Everyone knows the benefits of open-source software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rgbClr val="002144"/>
                </a:solidFill>
              </a:rPr>
              <a:t>Everyone is a community member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rgbClr val="002144"/>
                </a:solidFill>
              </a:rPr>
              <a:t>And loves </a:t>
            </a:r>
            <a:r>
              <a:rPr lang="en-US" dirty="0" err="1" smtClean="0">
                <a:solidFill>
                  <a:srgbClr val="002144"/>
                </a:solidFill>
              </a:rPr>
              <a:t>ArchivesSpace</a:t>
            </a:r>
            <a:r>
              <a:rPr lang="en-US" dirty="0" smtClean="0">
                <a:solidFill>
                  <a:srgbClr val="002144"/>
                </a:solidFill>
              </a:rPr>
              <a:t>!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</p:spPr>
        <p:txBody>
          <a:bodyPr/>
          <a:lstStyle/>
          <a:p>
            <a:r>
              <a:rPr lang="en-US" b="1" dirty="0" smtClean="0"/>
              <a:t>ASSUMPTIONS</a:t>
            </a:r>
            <a:endParaRPr lang="en-US" b="1" dirty="0"/>
          </a:p>
        </p:txBody>
      </p:sp>
      <p:pic>
        <p:nvPicPr>
          <p:cNvPr id="9" name="Picture 8" descr="archiv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10" y="957036"/>
            <a:ext cx="3987800" cy="5378450"/>
          </a:xfrm>
          <a:prstGeom prst="rect">
            <a:avLst/>
          </a:prstGeom>
        </p:spPr>
      </p:pic>
      <p:pic>
        <p:nvPicPr>
          <p:cNvPr id="10" name="Picture 9" descr="ArchivesSpaceStacked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20" y="2762253"/>
            <a:ext cx="2053994" cy="1382308"/>
          </a:xfrm>
          <a:prstGeom prst="rect">
            <a:avLst/>
          </a:prstGeom>
        </p:spPr>
      </p:pic>
      <p:sp>
        <p:nvSpPr>
          <p:cNvPr id="11" name="Line 4"/>
          <p:cNvSpPr>
            <a:spLocks noChangeShapeType="1"/>
          </p:cNvSpPr>
          <p:nvPr/>
        </p:nvSpPr>
        <p:spPr bwMode="auto">
          <a:xfrm flipH="1">
            <a:off x="4688933" y="957035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sign up with a </a:t>
            </a:r>
            <a:r>
              <a:rPr lang="en-US" b="1" dirty="0" err="1"/>
              <a:t>hoster</a:t>
            </a:r>
            <a:r>
              <a:rPr lang="en-US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125415"/>
            <a:ext cx="8658559" cy="182777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Limited IT staff, support</a:t>
            </a:r>
          </a:p>
          <a:p>
            <a:pPr lvl="0"/>
            <a:r>
              <a:rPr lang="en-US" dirty="0"/>
              <a:t>No use cases that require customization</a:t>
            </a:r>
          </a:p>
          <a:p>
            <a:pPr lvl="0"/>
            <a:r>
              <a:rPr lang="en-US" dirty="0"/>
              <a:t>No desire to run the infrastructure</a:t>
            </a:r>
          </a:p>
        </p:txBody>
      </p:sp>
      <p:pic>
        <p:nvPicPr>
          <p:cNvPr id="6" name="Picture 5" descr="Archiv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65" y="3066757"/>
            <a:ext cx="8769122" cy="3791243"/>
          </a:xfrm>
          <a:prstGeom prst="rect">
            <a:avLst/>
          </a:prstGeom>
        </p:spPr>
      </p:pic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1148" y="3168121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nd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0310" y="957035"/>
            <a:ext cx="3994150" cy="538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To Look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957035"/>
            <a:ext cx="4021984" cy="517157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Stable, consistent level of service</a:t>
            </a:r>
          </a:p>
          <a:p>
            <a:pPr lvl="0"/>
            <a:r>
              <a:rPr lang="en-US" dirty="0"/>
              <a:t>High uptime availability</a:t>
            </a:r>
          </a:p>
          <a:p>
            <a:r>
              <a:rPr lang="en-US" dirty="0"/>
              <a:t>24x7 monitoring</a:t>
            </a:r>
          </a:p>
          <a:p>
            <a:pPr lvl="0"/>
            <a:r>
              <a:rPr lang="en-US" dirty="0"/>
              <a:t>Backups and recovery</a:t>
            </a:r>
          </a:p>
          <a:p>
            <a:pPr lvl="0"/>
            <a:r>
              <a:rPr lang="en-US" dirty="0"/>
              <a:t>System and data security</a:t>
            </a:r>
          </a:p>
          <a:p>
            <a:pPr lvl="0"/>
            <a:r>
              <a:rPr lang="en-US" dirty="0"/>
              <a:t>Trouble ticket process and resolution</a:t>
            </a:r>
          </a:p>
          <a:p>
            <a:pPr lvl="0"/>
            <a:r>
              <a:rPr lang="en-US" dirty="0"/>
              <a:t>Software upgrades</a:t>
            </a:r>
          </a:p>
          <a:p>
            <a:pPr lvl="1"/>
            <a:r>
              <a:rPr lang="en-US" dirty="0"/>
              <a:t>Timely, well tested</a:t>
            </a:r>
          </a:p>
          <a:p>
            <a:pPr lvl="0"/>
            <a:r>
              <a:rPr lang="en-US" dirty="0"/>
              <a:t>Migration!</a:t>
            </a:r>
          </a:p>
          <a:p>
            <a:pPr lvl="0"/>
            <a:r>
              <a:rPr lang="en-US" dirty="0"/>
              <a:t>Training </a:t>
            </a:r>
            <a:r>
              <a:rPr lang="en-US" dirty="0" smtClean="0"/>
              <a:t>/ Documentation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4688933" y="957035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  <p:pic>
        <p:nvPicPr>
          <p:cNvPr id="8" name="Picture 7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68445" y="5658235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1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udents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0310" y="938945"/>
            <a:ext cx="3994150" cy="5384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Configurations vs. Customizations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814158"/>
            <a:ext cx="4444686" cy="6043841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Customizations are </a:t>
            </a:r>
            <a:r>
              <a:rPr lang="en-US" dirty="0" smtClean="0"/>
              <a:t>nice</a:t>
            </a:r>
            <a:endParaRPr lang="en-US" dirty="0"/>
          </a:p>
          <a:p>
            <a:pPr lvl="1"/>
            <a:r>
              <a:rPr lang="en-US" dirty="0"/>
              <a:t>They can modify the s/w to give you </a:t>
            </a:r>
            <a:r>
              <a:rPr lang="en-US" dirty="0" smtClean="0"/>
              <a:t>what </a:t>
            </a:r>
            <a:r>
              <a:rPr lang="en-US" dirty="0"/>
              <a:t>you want</a:t>
            </a:r>
          </a:p>
          <a:p>
            <a:pPr lvl="0"/>
            <a:r>
              <a:rPr lang="en-US" dirty="0"/>
              <a:t>BUT </a:t>
            </a:r>
            <a:r>
              <a:rPr lang="en-US" dirty="0" smtClean="0"/>
              <a:t>they come </a:t>
            </a:r>
            <a:r>
              <a:rPr lang="en-US" dirty="0"/>
              <a:t>at a price</a:t>
            </a:r>
          </a:p>
          <a:p>
            <a:pPr lvl="0"/>
            <a:r>
              <a:rPr lang="en-US" dirty="0"/>
              <a:t>Forking the code </a:t>
            </a:r>
            <a:r>
              <a:rPr lang="en-US" dirty="0" smtClean="0"/>
              <a:t>takes you </a:t>
            </a:r>
            <a:r>
              <a:rPr lang="en-US" dirty="0"/>
              <a:t>off the upgrade path</a:t>
            </a:r>
          </a:p>
          <a:p>
            <a:pPr lvl="1"/>
            <a:r>
              <a:rPr lang="en-US" dirty="0"/>
              <a:t>Customizations </a:t>
            </a:r>
            <a:r>
              <a:rPr lang="en-US" dirty="0" smtClean="0"/>
              <a:t>have </a:t>
            </a:r>
            <a:r>
              <a:rPr lang="en-US" dirty="0"/>
              <a:t>to be reapplied with each new release</a:t>
            </a:r>
          </a:p>
          <a:p>
            <a:pPr lvl="0"/>
            <a:r>
              <a:rPr lang="en-US" dirty="0"/>
              <a:t>So, think this </a:t>
            </a:r>
            <a:r>
              <a:rPr lang="en-US" dirty="0" smtClean="0"/>
              <a:t>through</a:t>
            </a:r>
            <a:endParaRPr lang="en-US" dirty="0"/>
          </a:p>
          <a:p>
            <a:pPr lvl="1"/>
            <a:r>
              <a:rPr lang="en-US" dirty="0"/>
              <a:t>At LYR, </a:t>
            </a:r>
            <a:r>
              <a:rPr lang="en-US" dirty="0" smtClean="0"/>
              <a:t>we use the </a:t>
            </a:r>
            <a:r>
              <a:rPr lang="en-US" dirty="0"/>
              <a:t>community-adopted </a:t>
            </a:r>
            <a:r>
              <a:rPr lang="en-US" dirty="0" smtClean="0"/>
              <a:t>version</a:t>
            </a:r>
            <a:endParaRPr lang="en-US" dirty="0"/>
          </a:p>
          <a:p>
            <a:pPr lvl="1"/>
            <a:r>
              <a:rPr lang="en-US" dirty="0"/>
              <a:t>Provides a standard, consistent level of service</a:t>
            </a:r>
          </a:p>
          <a:p>
            <a:pPr lvl="1"/>
            <a:r>
              <a:rPr lang="en-US" dirty="0" smtClean="0"/>
              <a:t>The straight </a:t>
            </a:r>
            <a:r>
              <a:rPr lang="en-US" dirty="0"/>
              <a:t>upgrade </a:t>
            </a:r>
            <a:r>
              <a:rPr lang="en-US" dirty="0" smtClean="0"/>
              <a:t>path facilitates upgrades with minimal involvement </a:t>
            </a:r>
            <a:r>
              <a:rPr lang="en-US" dirty="0"/>
              <a:t>from the </a:t>
            </a:r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4688933" y="957035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  <p:pic>
        <p:nvPicPr>
          <p:cNvPr id="8" name="Picture 7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85" y="1114371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9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Migrations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794" y="957035"/>
            <a:ext cx="4758799" cy="5743576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Almost always the trickiest part of an on-board</a:t>
            </a:r>
          </a:p>
          <a:p>
            <a:pPr lvl="1"/>
            <a:r>
              <a:rPr lang="en-US" dirty="0" smtClean="0"/>
              <a:t>Data can be messy</a:t>
            </a:r>
          </a:p>
          <a:p>
            <a:pPr lvl="0"/>
            <a:r>
              <a:rPr lang="en-US" dirty="0" smtClean="0"/>
              <a:t>Good </a:t>
            </a:r>
            <a:r>
              <a:rPr lang="en-US" dirty="0"/>
              <a:t>news </a:t>
            </a:r>
            <a:r>
              <a:rPr lang="en-US" dirty="0" smtClean="0"/>
              <a:t>–migration </a:t>
            </a:r>
            <a:r>
              <a:rPr lang="en-US" dirty="0"/>
              <a:t>toolkit is available</a:t>
            </a:r>
          </a:p>
          <a:p>
            <a:pPr lvl="1"/>
            <a:r>
              <a:rPr lang="en-US" dirty="0" err="1" smtClean="0"/>
              <a:t>ASpace</a:t>
            </a:r>
            <a:r>
              <a:rPr lang="en-US" dirty="0" smtClean="0"/>
              <a:t> </a:t>
            </a:r>
            <a:r>
              <a:rPr lang="en-US" dirty="0"/>
              <a:t>community has 2 </a:t>
            </a:r>
            <a:r>
              <a:rPr lang="en-US" dirty="0" smtClean="0"/>
              <a:t>in-house developed </a:t>
            </a:r>
            <a:r>
              <a:rPr lang="en-US" dirty="0"/>
              <a:t>migration tools</a:t>
            </a:r>
          </a:p>
          <a:p>
            <a:pPr lvl="2"/>
            <a:r>
              <a:rPr lang="en-US" dirty="0"/>
              <a:t>From Archon and ATK</a:t>
            </a:r>
          </a:p>
          <a:p>
            <a:pPr lvl="2"/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(presently) limited </a:t>
            </a:r>
            <a:r>
              <a:rPr lang="en-US" dirty="0"/>
              <a:t>to upgrading to </a:t>
            </a:r>
            <a:r>
              <a:rPr lang="en-US" dirty="0" smtClean="0"/>
              <a:t>v1.4.2</a:t>
            </a:r>
            <a:endParaRPr lang="en-US" dirty="0"/>
          </a:p>
          <a:p>
            <a:pPr lvl="1"/>
            <a:r>
              <a:rPr lang="en-US" dirty="0"/>
              <a:t>S/W platform has ability to batch ingest too</a:t>
            </a:r>
          </a:p>
          <a:p>
            <a:pPr lvl="2"/>
            <a:r>
              <a:rPr lang="en-US" sz="1600" dirty="0"/>
              <a:t>Finding aids </a:t>
            </a:r>
            <a:r>
              <a:rPr lang="en-US" sz="1600" dirty="0" smtClean="0"/>
              <a:t>/ Accessions / Digital Objects / Authority Files (subject/agent)</a:t>
            </a:r>
          </a:p>
          <a:p>
            <a:pPr lvl="2"/>
            <a:r>
              <a:rPr lang="en-US" sz="1600" dirty="0" smtClean="0"/>
              <a:t>Limited to certain formats, however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H="1">
            <a:off x="3998794" y="1130840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  <p:pic>
        <p:nvPicPr>
          <p:cNvPr id="8" name="Picture 7" descr="puzz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015" y="1130840"/>
            <a:ext cx="3478301" cy="5198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1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Migrations – cont’d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1348605"/>
            <a:ext cx="8658559" cy="535244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Other Migration Options</a:t>
            </a:r>
          </a:p>
          <a:p>
            <a:pPr lvl="1"/>
            <a:r>
              <a:rPr lang="en-US" sz="2400" dirty="0" smtClean="0"/>
              <a:t>STEAD-y </a:t>
            </a:r>
            <a:r>
              <a:rPr lang="en-US" sz="2400" dirty="0"/>
              <a:t>– converts Box/Folder lists in csv to EAD format for </a:t>
            </a:r>
            <a:r>
              <a:rPr lang="en-US" sz="2400" dirty="0" smtClean="0"/>
              <a:t>(later) batch </a:t>
            </a:r>
            <a:r>
              <a:rPr lang="en-US" sz="2400" dirty="0"/>
              <a:t>ingest</a:t>
            </a:r>
          </a:p>
          <a:p>
            <a:pPr lvl="2"/>
            <a:r>
              <a:rPr lang="en-US" sz="2000" dirty="0"/>
              <a:t>Community developed (NC State), but not </a:t>
            </a:r>
            <a:r>
              <a:rPr lang="en-US" sz="2000" dirty="0" smtClean="0"/>
              <a:t>formally </a:t>
            </a:r>
            <a:r>
              <a:rPr lang="en-US" sz="2000" dirty="0"/>
              <a:t>adopted</a:t>
            </a:r>
          </a:p>
          <a:p>
            <a:pPr lvl="1"/>
            <a:r>
              <a:rPr lang="en-US" sz="2400" dirty="0" smtClean="0"/>
              <a:t>API </a:t>
            </a:r>
            <a:r>
              <a:rPr lang="en-US" sz="2400" dirty="0" smtClean="0"/>
              <a:t>has </a:t>
            </a:r>
            <a:r>
              <a:rPr lang="en-US" sz="2400" dirty="0" smtClean="0"/>
              <a:t>ingest capabilities, too</a:t>
            </a:r>
            <a:endParaRPr lang="en-US" sz="2400" dirty="0"/>
          </a:p>
          <a:p>
            <a:pPr lvl="0"/>
            <a:r>
              <a:rPr lang="en-US" sz="2800" dirty="0" smtClean="0"/>
              <a:t>Be </a:t>
            </a:r>
            <a:r>
              <a:rPr lang="en-US" sz="2800" dirty="0"/>
              <a:t>sure to get the migration </a:t>
            </a:r>
            <a:r>
              <a:rPr lang="en-US" sz="2800" dirty="0" err="1"/>
              <a:t>spec’ed</a:t>
            </a:r>
            <a:r>
              <a:rPr lang="en-US" sz="2800" dirty="0"/>
              <a:t> out </a:t>
            </a:r>
            <a:r>
              <a:rPr lang="en-US" sz="2800" dirty="0" smtClean="0"/>
              <a:t>well</a:t>
            </a:r>
          </a:p>
          <a:p>
            <a:pPr lvl="0"/>
            <a:r>
              <a:rPr lang="en-US" sz="2800" dirty="0" smtClean="0"/>
              <a:t>What </a:t>
            </a:r>
            <a:r>
              <a:rPr lang="en-US" sz="2800" dirty="0"/>
              <a:t>the migration will entail is very important for both parties</a:t>
            </a:r>
          </a:p>
          <a:p>
            <a:pPr lvl="1"/>
            <a:r>
              <a:rPr lang="en-US" dirty="0"/>
              <a:t>What format is your data in</a:t>
            </a:r>
          </a:p>
          <a:p>
            <a:pPr lvl="1"/>
            <a:r>
              <a:rPr lang="en-US" dirty="0"/>
              <a:t>How will you supply it to the </a:t>
            </a:r>
            <a:r>
              <a:rPr lang="en-US" dirty="0" err="1"/>
              <a:t>hoster</a:t>
            </a:r>
            <a:endParaRPr lang="en-US" dirty="0"/>
          </a:p>
          <a:p>
            <a:pPr lvl="1"/>
            <a:r>
              <a:rPr lang="en-US" dirty="0"/>
              <a:t>What process will they use to transform and/or ingest it</a:t>
            </a:r>
          </a:p>
          <a:p>
            <a:pPr lvl="1"/>
            <a:r>
              <a:rPr lang="en-US" dirty="0"/>
              <a:t>How will you be able to review / change / approve the data</a:t>
            </a:r>
          </a:p>
          <a:p>
            <a:pPr lvl="1"/>
            <a:r>
              <a:rPr lang="en-US" dirty="0" smtClean="0"/>
              <a:t>Timeliness </a:t>
            </a:r>
            <a:r>
              <a:rPr lang="en-US" dirty="0"/>
              <a:t>for </a:t>
            </a:r>
            <a:r>
              <a:rPr lang="en-US" dirty="0" smtClean="0"/>
              <a:t>all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Plug-Ins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4304491"/>
            <a:ext cx="8658559" cy="1839874"/>
          </a:xfrm>
        </p:spPr>
        <p:txBody>
          <a:bodyPr>
            <a:normAutofit/>
          </a:bodyPr>
          <a:lstStyle/>
          <a:p>
            <a:pPr lvl="1"/>
            <a:r>
              <a:rPr lang="en-US" sz="2300" dirty="0"/>
              <a:t>Any number of them are available</a:t>
            </a:r>
          </a:p>
          <a:p>
            <a:pPr lvl="1"/>
            <a:r>
              <a:rPr lang="en-US" sz="2300" dirty="0"/>
              <a:t>Examine them for their functionality</a:t>
            </a:r>
          </a:p>
          <a:p>
            <a:pPr lvl="1"/>
            <a:r>
              <a:rPr lang="en-US" sz="2300" dirty="0"/>
              <a:t>Do they change the data or are they only cosmetic?</a:t>
            </a:r>
          </a:p>
          <a:p>
            <a:pPr lvl="1"/>
            <a:r>
              <a:rPr lang="en-US" sz="2300" dirty="0"/>
              <a:t>We require clients to take responsibility for their results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47" y="1118883"/>
            <a:ext cx="8661400" cy="3031085"/>
          </a:xfrm>
          <a:prstGeom prst="rect">
            <a:avLst/>
          </a:prstGeom>
        </p:spPr>
      </p:pic>
      <p:pic>
        <p:nvPicPr>
          <p:cNvPr id="6" name="Picture 5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323" y="1399151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144"/>
                </a:solidFill>
              </a:rPr>
              <a:t>Pricing</a:t>
            </a:r>
            <a:endParaRPr lang="en-US" b="1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0474" y="1118884"/>
            <a:ext cx="4055817" cy="55676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is it based </a:t>
            </a:r>
            <a:r>
              <a:rPr lang="en-US" dirty="0" smtClean="0"/>
              <a:t>on?</a:t>
            </a:r>
            <a:endParaRPr lang="en-US" dirty="0"/>
          </a:p>
          <a:p>
            <a:pPr lvl="1"/>
            <a:r>
              <a:rPr lang="en-US" dirty="0"/>
              <a:t>The size of your institution</a:t>
            </a:r>
          </a:p>
          <a:p>
            <a:pPr lvl="1"/>
            <a:r>
              <a:rPr lang="en-US" dirty="0"/>
              <a:t>The usage of the system</a:t>
            </a:r>
          </a:p>
          <a:p>
            <a:pPr lvl="1"/>
            <a:r>
              <a:rPr lang="en-US" dirty="0" smtClean="0"/>
              <a:t>Level of service </a:t>
            </a:r>
            <a:endParaRPr lang="en-US" dirty="0"/>
          </a:p>
          <a:p>
            <a:pPr lvl="1"/>
            <a:r>
              <a:rPr lang="en-US" dirty="0" smtClean="0"/>
              <a:t>One-price-fits-all</a:t>
            </a:r>
            <a:endParaRPr lang="en-US" dirty="0"/>
          </a:p>
          <a:p>
            <a:pPr lvl="0"/>
            <a:r>
              <a:rPr lang="en-US" dirty="0"/>
              <a:t>Pricing </a:t>
            </a:r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Flat</a:t>
            </a:r>
            <a:r>
              <a:rPr lang="en-US" dirty="0"/>
              <a:t>, up or down?</a:t>
            </a:r>
          </a:p>
          <a:p>
            <a:pPr lvl="0"/>
            <a:r>
              <a:rPr lang="en-US" dirty="0"/>
              <a:t>Setup (one-time) and Hosting (on-going)</a:t>
            </a:r>
          </a:p>
          <a:p>
            <a:pPr lvl="0"/>
            <a:r>
              <a:rPr lang="en-US" dirty="0"/>
              <a:t>Different service levels to align with what you need</a:t>
            </a:r>
          </a:p>
          <a:p>
            <a:pPr lvl="1"/>
            <a:r>
              <a:rPr lang="en-US" dirty="0"/>
              <a:t>Very small </a:t>
            </a:r>
            <a:r>
              <a:rPr lang="en-US" dirty="0" smtClean="0"/>
              <a:t>Lone Arranger’s </a:t>
            </a:r>
            <a:r>
              <a:rPr lang="en-US" dirty="0"/>
              <a:t>to very large </a:t>
            </a:r>
            <a:r>
              <a:rPr lang="en-US" dirty="0" smtClean="0"/>
              <a:t>ARL’s</a:t>
            </a:r>
            <a:endParaRPr lang="en-US" dirty="0"/>
          </a:p>
        </p:txBody>
      </p:sp>
      <p:pic>
        <p:nvPicPr>
          <p:cNvPr id="7" name="Picture 6" descr="handshak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247" y="1118884"/>
            <a:ext cx="4057190" cy="5469788"/>
          </a:xfrm>
          <a:prstGeom prst="rect">
            <a:avLst/>
          </a:prstGeom>
        </p:spPr>
      </p:pic>
      <p:pic>
        <p:nvPicPr>
          <p:cNvPr id="6" name="Picture 5" descr="star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299" y="1331068"/>
            <a:ext cx="470372" cy="470372"/>
          </a:xfrm>
          <a:prstGeom prst="rect">
            <a:avLst/>
          </a:prstGeom>
        </p:spPr>
      </p:pic>
      <p:sp>
        <p:nvSpPr>
          <p:cNvPr id="8" name="Line 4"/>
          <p:cNvSpPr>
            <a:spLocks noChangeShapeType="1"/>
          </p:cNvSpPr>
          <p:nvPr/>
        </p:nvSpPr>
        <p:spPr bwMode="auto">
          <a:xfrm flipH="1">
            <a:off x="4571999" y="1216762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0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2024</TotalTime>
  <Words>488</Words>
  <Application>Microsoft Office PowerPoint</Application>
  <PresentationFormat>On-screen Show (4:3)</PresentationFormat>
  <Paragraphs>92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Roboto Light</vt:lpstr>
      <vt:lpstr>Roboto Medium</vt:lpstr>
      <vt:lpstr>Roboto Regular</vt:lpstr>
      <vt:lpstr>Clarity</vt:lpstr>
      <vt:lpstr>Hosting Service Providers    ArchivesSpace Member Meeting August 2, 2016</vt:lpstr>
      <vt:lpstr>ASSUMPTIONS</vt:lpstr>
      <vt:lpstr>Why sign up with a hoster?</vt:lpstr>
      <vt:lpstr>What To Look For</vt:lpstr>
      <vt:lpstr>Configurations vs. Customizations</vt:lpstr>
      <vt:lpstr>Migrations</vt:lpstr>
      <vt:lpstr>Migrations – cont’d</vt:lpstr>
      <vt:lpstr>Plug-Ins</vt:lpstr>
      <vt:lpstr>Pricing</vt:lpstr>
      <vt:lpstr>Optional / Add-On Services</vt:lpstr>
      <vt:lpstr>Other intangibles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Mitchell</dc:creator>
  <cp:lastModifiedBy>John Herbert</cp:lastModifiedBy>
  <cp:revision>156</cp:revision>
  <dcterms:created xsi:type="dcterms:W3CDTF">2015-07-16T23:50:32Z</dcterms:created>
  <dcterms:modified xsi:type="dcterms:W3CDTF">2016-08-01T15:15:31Z</dcterms:modified>
</cp:coreProperties>
</file>