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09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8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3D04-5D45-4591-935E-175A173AA068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27A7-08DB-4CC9-81C3-E4B71089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jpg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addmm@miamioh.edu" TargetMode="External"/><Relationship Id="rId2" Type="http://schemas.openxmlformats.org/officeDocument/2006/relationships/hyperlink" Target="mailto:JOHNSOJ@MIAMIOH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120" y="1964267"/>
            <a:ext cx="10931610" cy="2421464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Migrating, merging, and curating: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case study at Miami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899738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Jacky Johnson &amp; </a:t>
            </a:r>
            <a:r>
              <a:rPr lang="en-US" dirty="0" err="1" smtClean="0"/>
              <a:t>marcus</a:t>
            </a:r>
            <a:r>
              <a:rPr lang="en-US" dirty="0" smtClean="0"/>
              <a:t> </a:t>
            </a:r>
            <a:r>
              <a:rPr lang="en-US" dirty="0" err="1" smtClean="0"/>
              <a:t>ladd</a:t>
            </a:r>
            <a:endParaRPr lang="en-US" dirty="0" smtClean="0"/>
          </a:p>
          <a:p>
            <a:pPr algn="r"/>
            <a:r>
              <a:rPr lang="en-US" dirty="0" err="1" smtClean="0"/>
              <a:t>Archivesspace</a:t>
            </a:r>
            <a:r>
              <a:rPr lang="en-US" dirty="0" smtClean="0"/>
              <a:t> member forum</a:t>
            </a:r>
          </a:p>
          <a:p>
            <a:pPr algn="r"/>
            <a:r>
              <a:rPr lang="en-US" dirty="0" smtClean="0"/>
              <a:t>August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646752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5" y="3384906"/>
            <a:ext cx="2246528" cy="21823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73859" y="3609256"/>
            <a:ext cx="1280160" cy="567328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29625" y="2686741"/>
            <a:ext cx="1129572" cy="0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144321" y="4954831"/>
            <a:ext cx="1244063" cy="538874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96" y="4140580"/>
            <a:ext cx="1238201" cy="12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646752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5" y="3384906"/>
            <a:ext cx="2246528" cy="21823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73859" y="3609256"/>
            <a:ext cx="1280160" cy="567328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29625" y="2686741"/>
            <a:ext cx="1129572" cy="0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144321" y="4954831"/>
            <a:ext cx="1244063" cy="538874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96" y="4140580"/>
            <a:ext cx="1238201" cy="12382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925403" y="4827373"/>
            <a:ext cx="852784" cy="50878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374713" y="3989740"/>
            <a:ext cx="1698368" cy="16983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3"/>
            <a:endCxn id="3" idx="7"/>
          </p:cNvCxnSpPr>
          <p:nvPr/>
        </p:nvCxnSpPr>
        <p:spPr>
          <a:xfrm flipV="1">
            <a:off x="6623433" y="4238460"/>
            <a:ext cx="1200928" cy="1200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5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624306" cy="3978318"/>
          </a:xfrm>
        </p:spPr>
        <p:txBody>
          <a:bodyPr>
            <a:normAutofit/>
          </a:bodyPr>
          <a:lstStyle/>
          <a:p>
            <a:r>
              <a:rPr lang="en-US" dirty="0" smtClean="0"/>
              <a:t>Character limits in fields</a:t>
            </a:r>
          </a:p>
          <a:p>
            <a:endParaRPr lang="en-US" dirty="0"/>
          </a:p>
          <a:p>
            <a:r>
              <a:rPr lang="en-US" dirty="0" smtClean="0"/>
              <a:t>Empty fields/illegal field order</a:t>
            </a:r>
          </a:p>
          <a:p>
            <a:endParaRPr lang="en-US" dirty="0"/>
          </a:p>
          <a:p>
            <a:r>
              <a:rPr lang="en-US" dirty="0" smtClean="0"/>
              <a:t>Formatting errors</a:t>
            </a:r>
          </a:p>
          <a:p>
            <a:pPr marL="457200" lvl="1" indent="0">
              <a:buNone/>
            </a:pPr>
            <a:r>
              <a:rPr lang="en-US" i="1" dirty="0"/>
              <a:t>Error: #&amp;</a:t>
            </a:r>
            <a:r>
              <a:rPr lang="en-US" i="1" dirty="0" err="1"/>
              <a:t>lt;Argument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Error: invalid byte sequence in UTF-8&amp;gt;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8" y="2097088"/>
            <a:ext cx="3281693" cy="32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624306" cy="3541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 was to have everything in one place (minimal work in .csv desired)</a:t>
            </a:r>
          </a:p>
          <a:p>
            <a:endParaRPr lang="en-US" dirty="0"/>
          </a:p>
          <a:p>
            <a:r>
              <a:rPr lang="en-US" dirty="0" smtClean="0"/>
              <a:t>Create valid .csv file &amp; migrate</a:t>
            </a:r>
          </a:p>
          <a:p>
            <a:endParaRPr lang="en-US" dirty="0"/>
          </a:p>
          <a:p>
            <a:r>
              <a:rPr lang="en-US" dirty="0" smtClean="0"/>
              <a:t>Advanced searching in Notepad ++ to find carriage returns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19" y="1526811"/>
            <a:ext cx="3281693" cy="1748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48" y="4020344"/>
            <a:ext cx="3501552" cy="22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5657410" cy="41845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94513" y="2097088"/>
            <a:ext cx="4152900" cy="418465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ArchivesSpace</a:t>
            </a:r>
            <a:r>
              <a:rPr lang="en-US" dirty="0" smtClean="0"/>
              <a:t> record structure</a:t>
            </a:r>
          </a:p>
          <a:p>
            <a:endParaRPr lang="en-US" dirty="0"/>
          </a:p>
          <a:p>
            <a:r>
              <a:rPr lang="en-US" dirty="0" smtClean="0"/>
              <a:t>Date formats</a:t>
            </a:r>
          </a:p>
          <a:p>
            <a:endParaRPr lang="en-US" dirty="0"/>
          </a:p>
          <a:p>
            <a:r>
              <a:rPr lang="en-US" dirty="0" smtClean="0"/>
              <a:t>Overall review</a:t>
            </a:r>
          </a:p>
        </p:txBody>
      </p:sp>
    </p:spTree>
    <p:extLst>
      <p:ext uri="{BB962C8B-B14F-4D97-AF65-F5344CB8AC3E}">
        <p14:creationId xmlns:p14="http://schemas.microsoft.com/office/powerpoint/2010/main" val="419937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vs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work must be done on an individual record level (i.e. data review)</a:t>
            </a:r>
          </a:p>
          <a:p>
            <a:endParaRPr lang="en-US" dirty="0"/>
          </a:p>
          <a:p>
            <a:r>
              <a:rPr lang="en-US" dirty="0" smtClean="0"/>
              <a:t>What can be done on the macro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3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vs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work must be done on an individual record level (i.e. data review)</a:t>
            </a:r>
          </a:p>
          <a:p>
            <a:endParaRPr lang="en-US" dirty="0"/>
          </a:p>
          <a:p>
            <a:r>
              <a:rPr lang="en-US" dirty="0" smtClean="0"/>
              <a:t>What can be done on the macro scale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55037"/>
              </p:ext>
            </p:extLst>
          </p:nvPr>
        </p:nvGraphicFramePr>
        <p:xfrm>
          <a:off x="7114873" y="4306145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" r:id="rId3" imgW="4190400" imgH="2387160" progId="Photoshop.Image.13">
                  <p:embed/>
                </p:oleObj>
              </mc:Choice>
              <mc:Fallback>
                <p:oleObj name="Image" r:id="rId3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4873" y="4306145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12" y="4126309"/>
            <a:ext cx="2246528" cy="21823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47741" y="5217480"/>
            <a:ext cx="201003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53311" y="5217479"/>
            <a:ext cx="2055356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4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in various formats</a:t>
            </a:r>
          </a:p>
          <a:p>
            <a:pPr lvl="1"/>
            <a:r>
              <a:rPr lang="en-US" dirty="0" smtClean="0"/>
              <a:t>93-9-5</a:t>
            </a:r>
          </a:p>
          <a:p>
            <a:pPr lvl="1"/>
            <a:r>
              <a:rPr lang="en-US" dirty="0" smtClean="0"/>
              <a:t>2/1/2002</a:t>
            </a:r>
          </a:p>
          <a:p>
            <a:pPr lvl="1"/>
            <a:r>
              <a:rPr lang="en-US" dirty="0"/>
              <a:t>98-8-2 [part]; </a:t>
            </a:r>
            <a:r>
              <a:rPr lang="en-US" dirty="0" smtClean="0"/>
              <a:t>2000-10-3</a:t>
            </a:r>
          </a:p>
          <a:p>
            <a:pPr lvl="1"/>
            <a:r>
              <a:rPr lang="en-US" dirty="0" smtClean="0"/>
              <a:t>95-7-1 </a:t>
            </a:r>
            <a:r>
              <a:rPr lang="en-US" dirty="0"/>
              <a:t>[Nos. 7-22] </a:t>
            </a:r>
          </a:p>
          <a:p>
            <a:pPr lvl="1"/>
            <a:r>
              <a:rPr lang="en-US" dirty="0" smtClean="0"/>
              <a:t>Feb 2 ‘91</a:t>
            </a:r>
          </a:p>
        </p:txBody>
      </p:sp>
    </p:spTree>
    <p:extLst>
      <p:ext uri="{BB962C8B-B14F-4D97-AF65-F5344CB8AC3E}">
        <p14:creationId xmlns:p14="http://schemas.microsoft.com/office/powerpoint/2010/main" val="300880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in various formats</a:t>
            </a:r>
          </a:p>
          <a:p>
            <a:pPr lvl="1"/>
            <a:r>
              <a:rPr lang="en-US" dirty="0" smtClean="0"/>
              <a:t>93-9-5</a:t>
            </a:r>
          </a:p>
          <a:p>
            <a:pPr lvl="1"/>
            <a:r>
              <a:rPr lang="en-US" dirty="0" smtClean="0"/>
              <a:t>2/1/2002</a:t>
            </a:r>
          </a:p>
          <a:p>
            <a:pPr lvl="1"/>
            <a:r>
              <a:rPr lang="en-US" dirty="0"/>
              <a:t>98-8-2 [part]; </a:t>
            </a:r>
            <a:r>
              <a:rPr lang="en-US" dirty="0" smtClean="0"/>
              <a:t>2000-10-3</a:t>
            </a:r>
          </a:p>
          <a:p>
            <a:pPr lvl="1"/>
            <a:r>
              <a:rPr lang="en-US" dirty="0" smtClean="0"/>
              <a:t>95-7-1 </a:t>
            </a:r>
            <a:r>
              <a:rPr lang="en-US" dirty="0"/>
              <a:t>[Nos. 7-22] </a:t>
            </a:r>
          </a:p>
          <a:p>
            <a:pPr lvl="1"/>
            <a:r>
              <a:rPr lang="en-US" dirty="0" smtClean="0"/>
              <a:t>Feb 2 ‘91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800436" y="2097088"/>
            <a:ext cx="858982" cy="3038330"/>
          </a:xfrm>
          <a:prstGeom prst="rightBrace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5818" y="3297382"/>
            <a:ext cx="334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YYYY-MM-DD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446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86739"/>
            <a:ext cx="9905999" cy="41420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“It can’t be just me”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Simplest place to start: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strtotime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</a:t>
            </a:r>
          </a:p>
          <a:p>
            <a:pPr lvl="1" algn="ctr"/>
            <a:r>
              <a:rPr lang="en-US" dirty="0" smtClean="0"/>
              <a:t>Standard PHP command</a:t>
            </a:r>
          </a:p>
          <a:p>
            <a:pPr lvl="1" algn="ctr"/>
            <a:endParaRPr lang="en-US" dirty="0"/>
          </a:p>
          <a:p>
            <a:pPr algn="ctr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0032"/>
              </p:ext>
            </p:extLst>
          </p:nvPr>
        </p:nvGraphicFramePr>
        <p:xfrm>
          <a:off x="7114873" y="4306145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3" imgW="4190400" imgH="2387160" progId="Photoshop.Image.13">
                  <p:embed/>
                </p:oleObj>
              </mc:Choice>
              <mc:Fallback>
                <p:oleObj name="Image" r:id="rId3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4873" y="4306145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12" y="4126309"/>
            <a:ext cx="2246528" cy="21823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47741" y="5217480"/>
            <a:ext cx="2010032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53311" y="5217479"/>
            <a:ext cx="2055356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Miami Lots of reading and Some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arriving in the Archives in 2009 I inherited an old system, </a:t>
            </a:r>
            <a:r>
              <a:rPr lang="en-US" dirty="0" err="1" smtClean="0"/>
              <a:t>Filemaker</a:t>
            </a:r>
            <a:r>
              <a:rPr lang="en-US" dirty="0" smtClean="0"/>
              <a:t> Pro</a:t>
            </a:r>
          </a:p>
          <a:p>
            <a:r>
              <a:rPr lang="en-US" dirty="0" err="1" smtClean="0"/>
              <a:t>Filemaker</a:t>
            </a:r>
            <a:r>
              <a:rPr lang="en-US" dirty="0" smtClean="0"/>
              <a:t> Pro was not available to the public </a:t>
            </a:r>
          </a:p>
          <a:p>
            <a:r>
              <a:rPr lang="en-US" dirty="0" smtClean="0"/>
              <a:t>There were limited records available via the Archives website</a:t>
            </a:r>
          </a:p>
          <a:p>
            <a:r>
              <a:rPr lang="en-US" dirty="0" smtClean="0"/>
              <a:t>In 2013 a working group was formed to find ways to make the material in the University  Archives available to the public via a web-based information management system</a:t>
            </a:r>
          </a:p>
          <a:p>
            <a:r>
              <a:rPr lang="en-US" dirty="0" smtClean="0"/>
              <a:t>The challenge the group faced was merging multiple repositories operating under different formats and metadata standards  (Archon vs. </a:t>
            </a:r>
            <a:r>
              <a:rPr lang="en-US" dirty="0" err="1" smtClean="0"/>
              <a:t>Filemaker</a:t>
            </a:r>
            <a:r>
              <a:rPr lang="en-US" dirty="0" smtClean="0"/>
              <a:t> Pro) into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CLEANUP: </a:t>
            </a:r>
            <a:r>
              <a:rPr lang="en-US" dirty="0" smtClean="0">
                <a:solidFill>
                  <a:srgbClr val="FF0000"/>
                </a:solidFill>
              </a:rPr>
              <a:t>warnings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TEST SERVER/BACKUP</a:t>
            </a:r>
          </a:p>
          <a:p>
            <a:endParaRPr lang="en-US" dirty="0"/>
          </a:p>
          <a:p>
            <a:r>
              <a:rPr lang="en-US" dirty="0" smtClean="0"/>
              <a:t>THERE IS NO SIMPLE UNDO WITH PHP/SQL</a:t>
            </a:r>
          </a:p>
          <a:p>
            <a:endParaRPr lang="en-US" dirty="0"/>
          </a:p>
          <a:p>
            <a:r>
              <a:rPr lang="en-US" dirty="0" smtClean="0"/>
              <a:t>WORK IN BATCHES</a:t>
            </a:r>
          </a:p>
        </p:txBody>
      </p:sp>
    </p:spTree>
    <p:extLst>
      <p:ext uri="{BB962C8B-B14F-4D97-AF65-F5344CB8AC3E}">
        <p14:creationId xmlns:p14="http://schemas.microsoft.com/office/powerpoint/2010/main" val="365965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29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batch processing options for macro problems</a:t>
            </a:r>
          </a:p>
          <a:p>
            <a:endParaRPr lang="en-US" dirty="0"/>
          </a:p>
          <a:p>
            <a:r>
              <a:rPr lang="en-US" dirty="0" smtClean="0"/>
              <a:t>Rely on Archives staff &amp; students for the micro-level review</a:t>
            </a:r>
          </a:p>
          <a:p>
            <a:endParaRPr lang="en-US" dirty="0"/>
          </a:p>
          <a:p>
            <a:r>
              <a:rPr lang="en-US" dirty="0" smtClean="0"/>
              <a:t>Use newly established standards &amp; template for Special Collections records</a:t>
            </a:r>
          </a:p>
          <a:p>
            <a:endParaRPr lang="en-US" dirty="0"/>
          </a:p>
          <a:p>
            <a:r>
              <a:rPr lang="en-US" dirty="0" smtClean="0"/>
              <a:t>Eventually have material from 4 existing repositories + new records in one instance of </a:t>
            </a:r>
            <a:r>
              <a:rPr lang="en-US" dirty="0" err="1" smtClean="0"/>
              <a:t>ArchivesSpace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42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5678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Jacky Johnson</a:t>
            </a:r>
          </a:p>
          <a:p>
            <a:pPr algn="ctr"/>
            <a:r>
              <a:rPr lang="en-US" dirty="0" smtClean="0">
                <a:hlinkClick r:id="rId2"/>
              </a:rPr>
              <a:t>JOHNSOJ@MIAMIOH.EDU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MARCUS Ladd</a:t>
            </a:r>
          </a:p>
          <a:p>
            <a:pPr algn="ctr"/>
            <a:r>
              <a:rPr lang="en-US" dirty="0" smtClean="0">
                <a:hlinkClick r:id="rId3"/>
              </a:rPr>
              <a:t>laddmm@miamioh.edu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Minor Oversight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443"/>
            <a:ext cx="10515600" cy="4351338"/>
          </a:xfrm>
        </p:spPr>
        <p:txBody>
          <a:bodyPr/>
          <a:lstStyle/>
          <a:p>
            <a:r>
              <a:rPr lang="en-US" dirty="0" smtClean="0"/>
              <a:t>Minor Mistake! Archives staff did not receive training prior to migrating from Archon into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r>
              <a:rPr lang="en-US" dirty="0" smtClean="0"/>
              <a:t>This was not a disaster due to the skill of the Special Collections Digital Librarian, and IT staff members</a:t>
            </a:r>
          </a:p>
          <a:p>
            <a:r>
              <a:rPr lang="en-US" dirty="0" smtClean="0"/>
              <a:t>Suggestion: Receive training prior to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8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Miami University Technical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had to create a template for migration from </a:t>
            </a:r>
            <a:r>
              <a:rPr lang="en-US" dirty="0" err="1" smtClean="0"/>
              <a:t>Filemaker</a:t>
            </a:r>
            <a:r>
              <a:rPr lang="en-US" dirty="0" smtClean="0"/>
              <a:t> Pro into Archon and then into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r>
              <a:rPr lang="en-US" dirty="0" smtClean="0"/>
              <a:t>Technical problem due to multiple transfers of materials from </a:t>
            </a:r>
            <a:r>
              <a:rPr lang="en-US" dirty="0" err="1" smtClean="0"/>
              <a:t>Filemaker</a:t>
            </a:r>
            <a:r>
              <a:rPr lang="en-US" dirty="0" smtClean="0"/>
              <a:t> Pro, Archon and finally </a:t>
            </a:r>
            <a:r>
              <a:rPr lang="en-US" dirty="0" err="1" smtClean="0"/>
              <a:t>ArchivesSpace</a:t>
            </a:r>
            <a:endParaRPr lang="en-US" dirty="0"/>
          </a:p>
          <a:p>
            <a:r>
              <a:rPr lang="en-US" dirty="0" smtClean="0"/>
              <a:t>Transfer of information into the appropriate fields such as accession dates, provenance dates and creation dates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3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day training session at Miami in October 2016</a:t>
            </a:r>
          </a:p>
          <a:p>
            <a:r>
              <a:rPr lang="en-US" dirty="0" smtClean="0"/>
              <a:t>Data cleanup consists of staff and student workers creating resource records from the accession records that were created during initial transfer of records in </a:t>
            </a:r>
            <a:r>
              <a:rPr lang="en-US" dirty="0" err="1" smtClean="0"/>
              <a:t>ArchivesSpace</a:t>
            </a:r>
            <a:r>
              <a:rPr lang="en-US" dirty="0" smtClean="0"/>
              <a:t>, correcting information in that accession records, adding appropriate subject/topical headings, eliminating duplicate records, clean up the local authority file for topical headings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1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5067011"/>
            <a:ext cx="9905999" cy="1120347"/>
          </a:xfrm>
        </p:spPr>
        <p:txBody>
          <a:bodyPr/>
          <a:lstStyle/>
          <a:p>
            <a:pPr algn="ctr"/>
            <a:r>
              <a:rPr lang="en-US" dirty="0" smtClean="0"/>
              <a:t>Multiple standards &amp; formats</a:t>
            </a:r>
          </a:p>
          <a:p>
            <a:pPr algn="ctr"/>
            <a:r>
              <a:rPr lang="en-US" dirty="0" smtClean="0"/>
              <a:t>Non machine-readable 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4155703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15404"/>
              </p:ext>
            </p:extLst>
          </p:nvPr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10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646752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15404"/>
              </p:ext>
            </p:extLst>
          </p:nvPr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5" y="3384906"/>
            <a:ext cx="2246528" cy="21823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73859" y="3609256"/>
            <a:ext cx="1280160" cy="567328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57960" y="3958192"/>
            <a:ext cx="1029604" cy="742233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2389" y="4911667"/>
            <a:ext cx="1262809" cy="523843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57960" y="4954831"/>
            <a:ext cx="1244063" cy="538874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5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646752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15404"/>
              </p:ext>
            </p:extLst>
          </p:nvPr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5" y="3384906"/>
            <a:ext cx="2246528" cy="21823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29625" y="2686741"/>
            <a:ext cx="1129572" cy="0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perspective: initial assessment &amp;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06" y="1931429"/>
            <a:ext cx="3205936" cy="13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646752"/>
            <a:ext cx="9905999" cy="80575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25403" y="1931429"/>
          <a:ext cx="3199370" cy="182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5" imgW="4190400" imgH="2387160" progId="Photoshop.Image.13">
                  <p:embed/>
                </p:oleObj>
              </mc:Choice>
              <mc:Fallback>
                <p:oleObj name="Image" r:id="rId5" imgW="4190400" imgH="23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403" y="1931429"/>
                        <a:ext cx="3199370" cy="182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15" y="3384906"/>
            <a:ext cx="2246528" cy="21823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973859" y="3609256"/>
            <a:ext cx="1280160" cy="567328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529625" y="2686741"/>
            <a:ext cx="1129572" cy="0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7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598</TotalTime>
  <Words>578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Tw Cen MT</vt:lpstr>
      <vt:lpstr>Circuit</vt:lpstr>
      <vt:lpstr>Image</vt:lpstr>
      <vt:lpstr>Migrating, merging, and curating:  a case study at Miami University</vt:lpstr>
      <vt:lpstr>Miami Lots of reading and Some Responsibility</vt:lpstr>
      <vt:lpstr>Minor Oversight</vt:lpstr>
      <vt:lpstr>Miami University Technical Information</vt:lpstr>
      <vt:lpstr>Data Cleanup</vt:lpstr>
      <vt:lpstr>Tech perspective: initial assessment &amp; attempt</vt:lpstr>
      <vt:lpstr>Tech perspective: initial assessment &amp; attempt</vt:lpstr>
      <vt:lpstr>Tech perspective: initial assessment &amp; attempt</vt:lpstr>
      <vt:lpstr>Tech perspective: initial assessment &amp; attempt</vt:lpstr>
      <vt:lpstr>Tech perspective: initial assessment &amp; attempt</vt:lpstr>
      <vt:lpstr>Tech perspective: initial assessment &amp; attempt</vt:lpstr>
      <vt:lpstr>CSV Problems</vt:lpstr>
      <vt:lpstr>CSV Solutions</vt:lpstr>
      <vt:lpstr>Post-Migration</vt:lpstr>
      <vt:lpstr>Micro vs macro</vt:lpstr>
      <vt:lpstr>Micro vs macro</vt:lpstr>
      <vt:lpstr>Date clean-up</vt:lpstr>
      <vt:lpstr>Date clean-up</vt:lpstr>
      <vt:lpstr>DATE CLEANUP</vt:lpstr>
      <vt:lpstr>DATE CLEANUP: warnings</vt:lpstr>
      <vt:lpstr>Looking ahead</vt:lpstr>
      <vt:lpstr>Questions?</vt:lpstr>
    </vt:vector>
  </TitlesOfParts>
  <Company>Miami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Miami Lots of reading and Some Responsibility</dc:title>
  <dc:creator>Johnson, Jacqueline Ms.</dc:creator>
  <cp:lastModifiedBy>Ladd, Marcus M. Mr.</cp:lastModifiedBy>
  <cp:revision>16</cp:revision>
  <dcterms:created xsi:type="dcterms:W3CDTF">2016-07-29T12:13:48Z</dcterms:created>
  <dcterms:modified xsi:type="dcterms:W3CDTF">2016-08-02T14:36:03Z</dcterms:modified>
</cp:coreProperties>
</file>