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3716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aramond"/>
              <a:buNone/>
              <a:defRPr sz="4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0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74C"/>
              </a:buClr>
              <a:buFont typeface="Arial"/>
              <a:buNone/>
              <a:defRPr sz="24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74C"/>
              </a:buClr>
              <a:buFont typeface="Arial"/>
              <a:buNone/>
              <a:defRPr sz="20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74C"/>
              </a:buClr>
              <a:buFont typeface="Arial"/>
              <a:buNone/>
              <a:defRPr sz="18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74C"/>
              </a:buClr>
              <a:buFont typeface="Arial"/>
              <a:buNone/>
              <a:defRPr sz="16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74C"/>
              </a:buClr>
              <a:buFont typeface="Arial"/>
              <a:buNone/>
              <a:defRPr sz="16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74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74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74C"/>
              </a:buClr>
              <a:buFont typeface="Arial"/>
              <a:buNone/>
              <a:defRPr sz="24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74C"/>
              </a:buClr>
              <a:buFont typeface="Arial"/>
              <a:buNone/>
              <a:defRPr sz="20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74C"/>
              </a:buClr>
              <a:buFont typeface="Arial"/>
              <a:buNone/>
              <a:defRPr sz="18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74C"/>
              </a:buClr>
              <a:buFont typeface="Arial"/>
              <a:buNone/>
              <a:defRPr sz="16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74C"/>
              </a:buClr>
              <a:buFont typeface="Arial"/>
              <a:buNone/>
              <a:defRPr sz="16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74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74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74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20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00274C"/>
              </a:buClr>
              <a:buFont typeface="Arial"/>
              <a:buNone/>
              <a:defRPr sz="1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74C"/>
              </a:buClr>
              <a:buFont typeface="Arial"/>
              <a:buNone/>
              <a:defRPr sz="1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74C"/>
              </a:buClr>
              <a:buFont typeface="Arial"/>
              <a:buNone/>
              <a:defRPr sz="1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74C"/>
              </a:buClr>
              <a:buFont typeface="Arial"/>
              <a:buNone/>
              <a:defRPr sz="9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74C"/>
              </a:buClr>
              <a:buFont typeface="Arial"/>
              <a:buNone/>
              <a:defRPr sz="9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2000" b="1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274C"/>
              </a:buClr>
              <a:buFont typeface="Arial"/>
              <a:buNone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274C"/>
              </a:buClr>
              <a:buFont typeface="Arial"/>
              <a:buNone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274C"/>
              </a:buClr>
              <a:buFont typeface="Arial"/>
              <a:buNone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274C"/>
              </a:buClr>
              <a:buFont typeface="Arial"/>
              <a:buNone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274C"/>
              </a:buClr>
              <a:buFont typeface="Arial"/>
              <a:buNone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00274C"/>
              </a:buClr>
              <a:buFont typeface="Arial"/>
              <a:buNone/>
              <a:defRPr sz="1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74C"/>
              </a:buClr>
              <a:buFont typeface="Arial"/>
              <a:buNone/>
              <a:defRPr sz="1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74C"/>
              </a:buClr>
              <a:buFont typeface="Arial"/>
              <a:buNone/>
              <a:defRPr sz="1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74C"/>
              </a:buClr>
              <a:buFont typeface="Arial"/>
              <a:buNone/>
              <a:defRPr sz="9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74C"/>
              </a:buClr>
              <a:buFont typeface="Arial"/>
              <a:buNone/>
              <a:defRPr sz="9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74C"/>
              </a:buClr>
              <a:buFont typeface="Garamond"/>
              <a:buNone/>
              <a:defRPr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274C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274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274C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MBHLCuration" TargetMode="External"/><Relationship Id="rId3" Type="http://schemas.openxmlformats.org/officeDocument/2006/relationships/hyperlink" Target="https://www.archivematica.org/wiki/Appraisal_Arrangement_tab" TargetMode="External"/><Relationship Id="rId7" Type="http://schemas.openxmlformats.org/officeDocument/2006/relationships/hyperlink" Target="http://archival-integration.blogspo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efactual.com/archivematica-camp-save-the-date/" TargetMode="External"/><Relationship Id="rId5" Type="http://schemas.openxmlformats.org/officeDocument/2006/relationships/hyperlink" Target="https://archivesspace.atlassian.net/browse/AASWF-52?jql=project%20%3D%20AASWF" TargetMode="External"/><Relationship Id="rId4" Type="http://schemas.openxmlformats.org/officeDocument/2006/relationships/hyperlink" Target="https://github.com/artefactual-labs/appraisal-ta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371600" y="2130425"/>
            <a:ext cx="7772400" cy="1844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aramond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ArchivesSpace</a:t>
            </a:r>
            <a:r>
              <a:rPr lang="en-US" sz="3600">
                <a:solidFill>
                  <a:srgbClr val="FFFFFF"/>
                </a:solidFill>
              </a:rPr>
              <a:t>-</a:t>
            </a:r>
            <a: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Archivematica-DSpace Workflow Integration</a:t>
            </a:r>
            <a:b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Dallas Pillen</a:t>
            </a:r>
            <a:b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August 2,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1254613"/>
            <a:ext cx="683895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Search AM Transfer Backlog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Characterize Content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7" y="1562100"/>
            <a:ext cx="87725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Characterize Content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404937"/>
            <a:ext cx="86868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File List Faceting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3543"/>
            <a:ext cx="9144001" cy="363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Preview Content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1269661"/>
            <a:ext cx="73723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Tag Content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7350"/>
            <a:ext cx="9144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ID Sensitive Info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62" y="1205062"/>
            <a:ext cx="4867275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ARRANGEMENT AND DESCRIPTION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ArchivesSpace Pane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851" y="1481026"/>
            <a:ext cx="7129474" cy="474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Create Archival Objects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1666875"/>
            <a:ext cx="67818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74C"/>
              </a:buClr>
              <a:buSzPct val="25000"/>
              <a:buFont typeface="Garamond"/>
              <a:buNone/>
            </a:pPr>
            <a:r>
              <a:rPr lang="en-US" sz="4400" b="0" i="0" u="none" strike="noStrike" cap="none">
                <a:solidFill>
                  <a:srgbClr val="00274C"/>
                </a:solidFill>
                <a:latin typeface="Garamond"/>
                <a:ea typeface="Garamond"/>
                <a:cs typeface="Garamond"/>
                <a:sym typeface="Garamond"/>
              </a:rPr>
              <a:t>Project Goals/Overview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/>
              <a:buChar char="•"/>
            </a:pPr>
            <a:r>
              <a:rPr lang="en-US"/>
              <a:t>Facilitate creation/reuse of metadata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/>
              <a:buChar char="•"/>
            </a:pPr>
            <a:r>
              <a:rPr lang="en-US"/>
              <a:t>Streamline the ingest and deposit of content in a repository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/>
              <a:buChar char="•"/>
            </a:pPr>
            <a:r>
              <a:rPr lang="en-US"/>
              <a:t>Streamline appraisal, arrangement, and description of content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/>
              <a:buChar char="•"/>
            </a:pPr>
            <a:r>
              <a:rPr lang="en-US"/>
              <a:t>Share project outcomes/code with the community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274C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00274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Create Digital Objects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36" y="1739326"/>
            <a:ext cx="8082124" cy="38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1432075" y="4614425"/>
            <a:ext cx="5203200" cy="525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Associate Content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6851"/>
            <a:ext cx="9143999" cy="4124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3350575" y="4191800"/>
            <a:ext cx="3550200" cy="109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Ingest SIPs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485900"/>
            <a:ext cx="77914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Create ArchivesSpace Archival/Digital Objects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Archival objects are written to ArchivesSpace as they are created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Finalize Arrangement will create the new digital object and add as a digital object instance to the archival object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Deposit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00187"/>
            <a:ext cx="82296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Archivematica AIP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62" y="1201275"/>
            <a:ext cx="832485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1040825" y="4705100"/>
            <a:ext cx="2423700" cy="99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Archivematica AIP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377" y="1233275"/>
            <a:ext cx="77744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LOOK AHEAD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74C"/>
              </a:buClr>
              <a:buSzPct val="25000"/>
              <a:buFont typeface="Garamond"/>
              <a:buNone/>
            </a:pPr>
            <a:r>
              <a:rPr lang="en-US"/>
              <a:t>Archivematica Rights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274C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00274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12" y="1252062"/>
            <a:ext cx="787717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ArchivesSpace Rights Statements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79" y="1266320"/>
            <a:ext cx="725805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/>
              <a:t>ArchivesSpace-Archivematica-DSpace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600" dirty="0"/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 dirty="0"/>
              <a:t>Archival management system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 dirty="0"/>
              <a:t>Create accession records, track locations, generate  archival </a:t>
            </a:r>
            <a:r>
              <a:rPr lang="en-US" sz="2600" dirty="0" smtClean="0"/>
              <a:t>description</a:t>
            </a:r>
            <a:br>
              <a:rPr lang="en-US" sz="2600" dirty="0" smtClean="0"/>
            </a:br>
            <a:endParaRPr lang="en-US" sz="2600" dirty="0"/>
          </a:p>
          <a:p>
            <a:pPr marL="0" lvl="0" indent="0" rtl="0">
              <a:spcBef>
                <a:spcPts val="0"/>
              </a:spcBef>
              <a:buNone/>
            </a:pPr>
            <a:endParaRPr sz="2600" dirty="0"/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 dirty="0"/>
              <a:t>Ingest tool: produces Archival Information Packages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 dirty="0"/>
              <a:t>Extensive technical and preservation metadata</a:t>
            </a:r>
            <a:br>
              <a:rPr lang="en-US" sz="2600" dirty="0"/>
            </a:br>
            <a:endParaRPr lang="en-US" sz="2600" dirty="0"/>
          </a:p>
          <a:p>
            <a:pPr marL="457200" lvl="0" indent="-393700">
              <a:spcBef>
                <a:spcPts val="0"/>
              </a:spcBef>
              <a:buSzPct val="100000"/>
            </a:pPr>
            <a:r>
              <a:rPr lang="en-US" sz="2600" dirty="0"/>
              <a:t>Preservation and access: persistent URLs, secure/</a:t>
            </a:r>
            <a:br>
              <a:rPr lang="en-US" sz="2600" dirty="0"/>
            </a:br>
            <a:r>
              <a:rPr lang="en-US" sz="2600" dirty="0"/>
              <a:t>managed storage, access controls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20574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32025"/>
            <a:ext cx="30480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874587"/>
            <a:ext cx="116205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Enhancing the ArchivesSpace Rights Module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0"/>
              </a:spcBef>
              <a:buNone/>
            </a:pPr>
            <a:r>
              <a:rPr lang="en-US"/>
              <a:t>PREMIS-compliance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/>
              <a:t>Acts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/>
              <a:t>Reporting</a:t>
            </a:r>
          </a:p>
          <a:p>
            <a:pPr marL="203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Thanks!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Artefactual Systems appraisal &amp; arrangement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wiki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Artefactual Labs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Github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Jira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user stories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Archivematica Camp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August 2016 (Ann Arbor, MI)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blog: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http://archival-integration.blogspot.com/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spcAft>
                <a:spcPts val="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@umbhlcuration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/>
              <a:t>Systems of Record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Administrative, descriptive, and rights metadata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Technical and preservation metadata, reconstructing the AIP</a:t>
            </a:r>
            <a:br>
              <a:rPr lang="en-US" dirty="0"/>
            </a:b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Manage content and enforce access restrictions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20574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69900"/>
            <a:ext cx="30480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586762"/>
            <a:ext cx="116205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Key Development Tasks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/>
              <a:t>Archivematica Appraisal and Arrangement tab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Characterize transfers, identify sensitive data, preview/tag content, add description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-US" sz="2600"/>
              <a:t>Archivematica-ArchivesSpace integration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ArchivesSpace pane within Archivematica interface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Create/edit ASpace archival objects (using AS API)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Drag and drop content to associate with description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74C"/>
              </a:buClr>
              <a:buSzPct val="100000"/>
              <a:buFont typeface="Arial"/>
            </a:pPr>
            <a:r>
              <a:rPr lang="en-US" sz="2600"/>
              <a:t>Archivematica-DSpace integration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Deposit content</a:t>
            </a:r>
          </a:p>
          <a:p>
            <a:pPr marL="914400" lvl="1" indent="-393700" rtl="0">
              <a:spcBef>
                <a:spcPts val="0"/>
              </a:spcBef>
              <a:buSzPct val="100000"/>
            </a:pPr>
            <a:r>
              <a:rPr lang="en-US" sz="2600"/>
              <a:t>Update ASpace digital objects with handles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Project Status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January 2015</a:t>
            </a:r>
            <a:r>
              <a:rPr lang="en-US"/>
              <a:t>: Artefactual Systems site visit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b="1"/>
              <a:t>January-April 2015</a:t>
            </a:r>
            <a:r>
              <a:rPr lang="en-US"/>
              <a:t>: Workflow refinement, user stories, and development prioritization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b="1"/>
              <a:t>April 2015</a:t>
            </a:r>
            <a:r>
              <a:rPr lang="en-US"/>
              <a:t>: Development begins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b="1"/>
              <a:t>March 2016</a:t>
            </a:r>
            <a:r>
              <a:rPr lang="en-US"/>
              <a:t>: No-cost extension (October 2016)</a:t>
            </a:r>
          </a:p>
          <a:p>
            <a:pPr marL="203200" lvl="0" indent="0">
              <a:spcBef>
                <a:spcPts val="0"/>
              </a:spcBef>
              <a:buNone/>
            </a:pPr>
            <a:r>
              <a:rPr lang="en-US" b="1"/>
              <a:t>Current</a:t>
            </a:r>
            <a:r>
              <a:rPr lang="en-US"/>
              <a:t>: DSpace integration, Appraisal tab refinement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APPRAISAL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Create ArchivesSpace Accession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62087"/>
            <a:ext cx="822960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Transfer Content (AM)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1166812"/>
            <a:ext cx="68770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(4:3)</PresentationFormat>
  <Paragraphs>101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Garamond</vt:lpstr>
      <vt:lpstr>Arial</vt:lpstr>
      <vt:lpstr>Office Theme</vt:lpstr>
      <vt:lpstr>ArchivesSpace-Archivematica-DSpace Workflow Integration  Dallas Pillen August 2, 2014</vt:lpstr>
      <vt:lpstr>Project Goals/Overview</vt:lpstr>
      <vt:lpstr>ArchivesSpace-Archivematica-DSpace</vt:lpstr>
      <vt:lpstr>Systems of Record</vt:lpstr>
      <vt:lpstr>Key Development Tasks</vt:lpstr>
      <vt:lpstr>Project Status</vt:lpstr>
      <vt:lpstr>APPRAISAL</vt:lpstr>
      <vt:lpstr>Create ArchivesSpace Accession</vt:lpstr>
      <vt:lpstr>Transfer Content (AM)</vt:lpstr>
      <vt:lpstr>Search AM Transfer Backlog</vt:lpstr>
      <vt:lpstr>Characterize Content</vt:lpstr>
      <vt:lpstr>Characterize Content</vt:lpstr>
      <vt:lpstr>File List Faceting</vt:lpstr>
      <vt:lpstr>Preview Content</vt:lpstr>
      <vt:lpstr>Tag Content</vt:lpstr>
      <vt:lpstr>ID Sensitive Info</vt:lpstr>
      <vt:lpstr>ARRANGEMENT AND DESCRIPTION</vt:lpstr>
      <vt:lpstr>ArchivesSpace Pane</vt:lpstr>
      <vt:lpstr>Create Archival Objects</vt:lpstr>
      <vt:lpstr>Create Digital Objects</vt:lpstr>
      <vt:lpstr>Associate Content</vt:lpstr>
      <vt:lpstr>Ingest SIPs</vt:lpstr>
      <vt:lpstr>Create ArchivesSpace Archival/Digital Objects</vt:lpstr>
      <vt:lpstr>Deposit</vt:lpstr>
      <vt:lpstr>Archivematica AIP</vt:lpstr>
      <vt:lpstr>Archivematica AIP</vt:lpstr>
      <vt:lpstr>A LOOK AHEAD</vt:lpstr>
      <vt:lpstr>Archivematica Rights</vt:lpstr>
      <vt:lpstr>ArchivesSpace Rights Statements</vt:lpstr>
      <vt:lpstr>Enhancing the ArchivesSpace Rights Module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ArchivesSpace-Archivematica-DSpace Workflow Integration  Dallas Pillen August 2, 2014</dc:title>
  <cp:lastModifiedBy>Pillen, Dallas</cp:lastModifiedBy>
  <cp:revision>1</cp:revision>
  <dcterms:modified xsi:type="dcterms:W3CDTF">2016-08-08T16:49:41Z</dcterms:modified>
</cp:coreProperties>
</file>