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73" r:id="rId4"/>
    <p:sldId id="270" r:id="rId5"/>
    <p:sldId id="266" r:id="rId6"/>
    <p:sldId id="274" r:id="rId7"/>
    <p:sldId id="275" r:id="rId8"/>
    <p:sldId id="277" r:id="rId9"/>
    <p:sldId id="278" r:id="rId10"/>
    <p:sldId id="280" r:id="rId11"/>
    <p:sldId id="269" r:id="rId12"/>
    <p:sldId id="279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E78"/>
    <a:srgbClr val="C74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710" autoAdjust="0"/>
  </p:normalViewPr>
  <p:slideViewPr>
    <p:cSldViewPr snapToGrid="0" snapToObjects="1"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B1870-E6B4-4E7A-968B-402C9F730E29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4707F-CCC5-4BE2-9AD2-530E1141A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07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I’ve been at Atlas for almost</a:t>
            </a:r>
            <a:r>
              <a:rPr lang="en-US" baseline="0" dirty="0" smtClean="0"/>
              <a:t> 10 years.  </a:t>
            </a:r>
          </a:p>
          <a:p>
            <a:r>
              <a:rPr lang="en-US" baseline="0" dirty="0" smtClean="0"/>
              <a:t>I started as the very first Aeon developer!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4707F-CCC5-4BE2-9AD2-530E1141A9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34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4707F-CCC5-4BE2-9AD2-530E1141A9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04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</a:t>
            </a:r>
            <a:r>
              <a:rPr lang="en-US" baseline="0" dirty="0" smtClean="0"/>
              <a:t> a member of the development team, I’m sure none of you have ever had to call the support number so I’ve provided it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4707F-CCC5-4BE2-9AD2-530E1141A9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10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4707F-CCC5-4BE2-9AD2-530E1141A9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16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EB0E-C367-2945-92A9-5DB2E28289DD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A092-4FF0-4E4A-9B04-10B0550C7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0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EB0E-C367-2945-92A9-5DB2E28289DD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A092-4FF0-4E4A-9B04-10B0550C7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36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EB0E-C367-2945-92A9-5DB2E28289DD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A092-4FF0-4E4A-9B04-10B0550C7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3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EB0E-C367-2945-92A9-5DB2E28289DD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A092-4FF0-4E4A-9B04-10B0550C7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11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EB0E-C367-2945-92A9-5DB2E28289DD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A092-4FF0-4E4A-9B04-10B0550C7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90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EB0E-C367-2945-92A9-5DB2E28289DD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A092-4FF0-4E4A-9B04-10B0550C7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1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EB0E-C367-2945-92A9-5DB2E28289DD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A092-4FF0-4E4A-9B04-10B0550C7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EB0E-C367-2945-92A9-5DB2E28289DD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A092-4FF0-4E4A-9B04-10B0550C7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4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EB0E-C367-2945-92A9-5DB2E28289DD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A092-4FF0-4E4A-9B04-10B0550C7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79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EB0E-C367-2945-92A9-5DB2E28289DD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A092-4FF0-4E4A-9B04-10B0550C7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0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EB0E-C367-2945-92A9-5DB2E28289DD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A092-4FF0-4E4A-9B04-10B0550C7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28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EEB0E-C367-2945-92A9-5DB2E28289DD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3A092-4FF0-4E4A-9B04-10B0550C7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9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http://www.atlas-sys.com/support/" TargetMode="External"/><Relationship Id="rId4" Type="http://schemas.openxmlformats.org/officeDocument/2006/relationships/hyperlink" Target="mailto:Support@atlas-sys.c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linkedin.com/in/stokesd" TargetMode="External"/><Relationship Id="rId4" Type="http://schemas.openxmlformats.org/officeDocument/2006/relationships/hyperlink" Target="mailto:dstokes@atlas-sys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2496" y="4670156"/>
            <a:ext cx="55617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rgbClr val="C74927"/>
                </a:solidFill>
                <a:latin typeface="Optima"/>
                <a:cs typeface="Optima"/>
              </a:rPr>
              <a:t>Aeon Integrations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2496" y="5190237"/>
            <a:ext cx="7177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Optima"/>
                <a:cs typeface="Optima"/>
              </a:rPr>
              <a:t>2016 ArchivesSpace </a:t>
            </a:r>
            <a:r>
              <a:rPr lang="en-US" sz="2400" dirty="0">
                <a:latin typeface="Optima"/>
                <a:cs typeface="Optima"/>
              </a:rPr>
              <a:t>User </a:t>
            </a:r>
            <a:r>
              <a:rPr lang="en-US" sz="2400" dirty="0" smtClean="0">
                <a:latin typeface="Optima"/>
                <a:cs typeface="Optima"/>
              </a:rPr>
              <a:t>Forum, Atlanta</a:t>
            </a:r>
            <a:endParaRPr lang="en-US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286607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2496" y="225319"/>
            <a:ext cx="49983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  <a:latin typeface="Optima"/>
                <a:cs typeface="Optima"/>
              </a:rPr>
              <a:t>2016 ArchivesSpace User Forum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7828" y="1317168"/>
            <a:ext cx="8308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74927"/>
                </a:solidFill>
                <a:latin typeface="Cambria" pitchFamily="18" charset="0"/>
              </a:rPr>
              <a:t>What about the ArchivesSpace Public UI project?</a:t>
            </a:r>
            <a:endParaRPr lang="en-US" sz="2800" b="1" dirty="0">
              <a:solidFill>
                <a:srgbClr val="C74927"/>
              </a:solidFill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8768" y="2639897"/>
            <a:ext cx="75522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smtClean="0">
                <a:latin typeface="Cambria" pitchFamily="18" charset="0"/>
              </a:rPr>
              <a:t>We’re working with Mark Custer and the Public UI team to make sure we are staying informed and involved.</a:t>
            </a:r>
            <a:endParaRPr lang="en-US" sz="2000" dirty="0">
              <a:latin typeface="Cambria" pitchFamily="18" charset="0"/>
            </a:endParaRP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smtClean="0">
                <a:latin typeface="Cambria" pitchFamily="18" charset="0"/>
              </a:rPr>
              <a:t>Aeon 3.9 contains significant improvements to Aeon’s integration endpoints. (Keep in review, bulk requesting, etc.).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smtClean="0">
                <a:latin typeface="Cambria" pitchFamily="18" charset="0"/>
              </a:rPr>
              <a:t>We’re looking for Aeon institutions to keep us on the path that YOU guys want!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8347" y="2026311"/>
            <a:ext cx="713714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Cambria" pitchFamily="18" charset="0"/>
              </a:rPr>
              <a:t>We’re on it and we’re looking for feedback from Aeon institutions!</a:t>
            </a:r>
            <a:endParaRPr lang="en-US" i="1" dirty="0">
              <a:latin typeface="Cambria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33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2496" y="225319"/>
            <a:ext cx="49983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  <a:latin typeface="Optima"/>
                <a:cs typeface="Optima"/>
              </a:rPr>
              <a:t>2016 ArchivesSpace User Forum</a:t>
            </a:r>
          </a:p>
        </p:txBody>
      </p:sp>
      <p:sp>
        <p:nvSpPr>
          <p:cNvPr id="6" name="Rectangle 5"/>
          <p:cNvSpPr/>
          <p:nvPr/>
        </p:nvSpPr>
        <p:spPr>
          <a:xfrm>
            <a:off x="4394844" y="3297900"/>
            <a:ext cx="46625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>
                <a:latin typeface="Cambria" pitchFamily="18" charset="0"/>
              </a:rPr>
              <a:t>1-800-567-7401 </a:t>
            </a:r>
            <a:r>
              <a:rPr lang="en-US" sz="2000" dirty="0" err="1">
                <a:latin typeface="Cambria" pitchFamily="18" charset="0"/>
              </a:rPr>
              <a:t>ext</a:t>
            </a:r>
            <a:r>
              <a:rPr lang="en-US" sz="2000" dirty="0">
                <a:latin typeface="Cambria" pitchFamily="18" charset="0"/>
              </a:rPr>
              <a:t> 1 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smtClean="0">
                <a:latin typeface="Cambria" pitchFamily="18" charset="0"/>
                <a:hlinkClick r:id="rId4"/>
              </a:rPr>
              <a:t>Support@atlas-sys.com</a:t>
            </a:r>
            <a:endParaRPr lang="en-US" sz="2000" dirty="0" smtClean="0">
              <a:latin typeface="Cambria" pitchFamily="18" charset="0"/>
            </a:endParaRP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>
                <a:latin typeface="Cambria" pitchFamily="18" charset="0"/>
                <a:hlinkClick r:id="rId5"/>
              </a:rPr>
              <a:t>http://www.atlas-sys.com/support</a:t>
            </a:r>
            <a:r>
              <a:rPr lang="en-US" sz="2000" dirty="0" smtClean="0">
                <a:latin typeface="Cambria" pitchFamily="18" charset="0"/>
                <a:hlinkClick r:id="rId5"/>
              </a:rPr>
              <a:t>/</a:t>
            </a:r>
            <a:endParaRPr lang="en-US" sz="2000" dirty="0" smtClean="0"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829" y="1317168"/>
            <a:ext cx="6847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74927"/>
                </a:solidFill>
                <a:latin typeface="Cambria" pitchFamily="18" charset="0"/>
              </a:rPr>
              <a:t>I want the plugins! How do I get them?</a:t>
            </a:r>
            <a:endParaRPr lang="en-US" sz="2800" b="1" dirty="0">
              <a:solidFill>
                <a:srgbClr val="C74927"/>
              </a:solidFill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5363" y="2102511"/>
            <a:ext cx="429188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Cambria" pitchFamily="18" charset="0"/>
              </a:rPr>
              <a:t>That’s the easy part! </a:t>
            </a:r>
          </a:p>
          <a:p>
            <a:r>
              <a:rPr lang="en-US" sz="2000" i="1" dirty="0" smtClean="0">
                <a:latin typeface="Cambria" pitchFamily="18" charset="0"/>
              </a:rPr>
              <a:t>Simply contact the Aeon support team!</a:t>
            </a:r>
            <a:endParaRPr lang="en-US" i="1" dirty="0">
              <a:latin typeface="Cambria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2045109"/>
            <a:ext cx="3737277" cy="37411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45363" y="5075126"/>
            <a:ext cx="437433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Cambria" pitchFamily="18" charset="0"/>
              </a:rPr>
              <a:t>We want to help make sure your system</a:t>
            </a:r>
          </a:p>
          <a:p>
            <a:r>
              <a:rPr lang="en-US" sz="2000" i="1" dirty="0">
                <a:latin typeface="Cambria" pitchFamily="18" charset="0"/>
              </a:rPr>
              <a:t>w</a:t>
            </a:r>
            <a:r>
              <a:rPr lang="en-US" sz="2000" i="1" dirty="0" smtClean="0">
                <a:latin typeface="Cambria" pitchFamily="18" charset="0"/>
              </a:rPr>
              <a:t>orks the way YOU want it to work!</a:t>
            </a:r>
            <a:endParaRPr lang="en-US" i="1" dirty="0">
              <a:latin typeface="Cambria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81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2496" y="225319"/>
            <a:ext cx="49983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  <a:latin typeface="Optima"/>
                <a:cs typeface="Optima"/>
              </a:rPr>
              <a:t>2016 ArchivesSpace User Forum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838199"/>
            <a:ext cx="8943976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2496" y="225319"/>
            <a:ext cx="49983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  <a:latin typeface="Optima"/>
                <a:cs typeface="Optima"/>
              </a:rPr>
              <a:t>2016 ArchivesSpace User Forum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7829" y="1317168"/>
            <a:ext cx="6847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74927"/>
                </a:solidFill>
                <a:latin typeface="Cambria" pitchFamily="18" charset="0"/>
              </a:rPr>
              <a:t>A shameless plug (and more)!</a:t>
            </a:r>
            <a:endParaRPr lang="en-US" sz="2800" b="1" dirty="0">
              <a:solidFill>
                <a:srgbClr val="C74927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563336" y="2609072"/>
            <a:ext cx="34480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SAA Mini-Theater Presentation</a:t>
            </a:r>
          </a:p>
          <a:p>
            <a:r>
              <a:rPr lang="en-US" dirty="0" smtClean="0"/>
              <a:t>Friday 1:00 – 1:30pm, Exhibit Hall</a:t>
            </a:r>
          </a:p>
          <a:p>
            <a:endParaRPr lang="en-US" dirty="0"/>
          </a:p>
          <a:p>
            <a:r>
              <a:rPr lang="en-US" i="1" dirty="0" smtClean="0"/>
              <a:t>One small step for Brandeis University, one giant leap for archives and special collections: growing visibility on the Web with Linked Data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33950" y="2609072"/>
            <a:ext cx="3467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Aeon/ArchivesSpace Reception</a:t>
            </a:r>
          </a:p>
          <a:p>
            <a:r>
              <a:rPr lang="en-US" dirty="0" smtClean="0"/>
              <a:t>Tuesday 5:30 – 7:00pm</a:t>
            </a:r>
          </a:p>
          <a:p>
            <a:r>
              <a:rPr lang="en-US" dirty="0" smtClean="0"/>
              <a:t>Atlanta Hilton, Room 407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33950" y="3694922"/>
            <a:ext cx="3467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Aeon Users Group </a:t>
            </a:r>
          </a:p>
          <a:p>
            <a:r>
              <a:rPr lang="en-US" b="1" dirty="0" smtClean="0"/>
              <a:t>Wine &amp; Cheese Social</a:t>
            </a:r>
          </a:p>
          <a:p>
            <a:r>
              <a:rPr lang="en-US" dirty="0" smtClean="0"/>
              <a:t>Thursday </a:t>
            </a:r>
            <a:r>
              <a:rPr lang="en-US" dirty="0"/>
              <a:t>3</a:t>
            </a:r>
            <a:r>
              <a:rPr lang="en-US" dirty="0" smtClean="0"/>
              <a:t>:30 – 5:00pm</a:t>
            </a:r>
          </a:p>
          <a:p>
            <a:r>
              <a:rPr lang="en-US" dirty="0" smtClean="0"/>
              <a:t>Atlanta Hilton, Room 407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6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2496" y="225319"/>
            <a:ext cx="49983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Optima"/>
                <a:cs typeface="Optima"/>
              </a:rPr>
              <a:t>2016 ArchivesSpace User Forum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67872" y="2059326"/>
            <a:ext cx="351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/>
                <a:cs typeface="Cambria"/>
              </a:rPr>
              <a:t>Dustin Stokes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67872" y="2607678"/>
            <a:ext cx="50181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/>
                <a:cs typeface="Cambria"/>
              </a:rPr>
              <a:t>Development Team Leader and </a:t>
            </a:r>
          </a:p>
          <a:p>
            <a:r>
              <a:rPr lang="en-US" sz="2000" dirty="0" smtClean="0">
                <a:latin typeface="Cambria"/>
                <a:cs typeface="Cambria"/>
              </a:rPr>
              <a:t>Partner Solutions Manager</a:t>
            </a:r>
          </a:p>
          <a:p>
            <a:endParaRPr lang="en-US" sz="2000" dirty="0">
              <a:latin typeface="Cambria"/>
              <a:cs typeface="Cambria"/>
            </a:endParaRPr>
          </a:p>
          <a:p>
            <a:r>
              <a:rPr lang="en-US" sz="2000" dirty="0" smtClean="0">
                <a:latin typeface="Cambria"/>
                <a:cs typeface="Cambria"/>
                <a:hlinkClick r:id="rId4"/>
              </a:rPr>
              <a:t>dstokes@atlas-sys.com</a:t>
            </a:r>
            <a:endParaRPr lang="en-US" sz="2000" dirty="0">
              <a:latin typeface="Cambria"/>
              <a:cs typeface="Cambria"/>
            </a:endParaRPr>
          </a:p>
          <a:p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www.linkedin.com/in/stokesd</a:t>
            </a:r>
            <a:endParaRPr lang="en-US" sz="2000" dirty="0" smtClean="0"/>
          </a:p>
          <a:p>
            <a:endParaRPr lang="en-US" sz="2000" dirty="0" smtClean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6300" y="3615061"/>
            <a:ext cx="3609975" cy="41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14000"/>
              </a:lnSpc>
            </a:pPr>
            <a:r>
              <a:rPr lang="en-US" sz="2000" dirty="0" smtClean="0">
                <a:latin typeface="Cambria"/>
                <a:cs typeface="Cambria"/>
              </a:rPr>
              <a:t>	</a:t>
            </a:r>
            <a:endParaRPr lang="en-US" sz="2000" dirty="0">
              <a:latin typeface="Cambria"/>
              <a:cs typeface="Cambri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2059326"/>
            <a:ext cx="3838576" cy="38385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7829" y="1317168"/>
            <a:ext cx="6847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74927"/>
                </a:solidFill>
                <a:latin typeface="Cambria" pitchFamily="18" charset="0"/>
              </a:rPr>
              <a:t>Who am I?</a:t>
            </a:r>
            <a:endParaRPr lang="en-US" sz="2800" b="1" dirty="0">
              <a:solidFill>
                <a:srgbClr val="C74927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20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2496" y="225319"/>
            <a:ext cx="49983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  <a:latin typeface="Optima"/>
                <a:cs typeface="Optima"/>
              </a:rPr>
              <a:t>2016 ArchivesSpace User Forum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7828" y="1317168"/>
            <a:ext cx="8308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74927"/>
                </a:solidFill>
                <a:latin typeface="Cambria" pitchFamily="18" charset="0"/>
              </a:rPr>
              <a:t>Who is Atlas Systems and what is this Aeon thing?</a:t>
            </a:r>
            <a:endParaRPr lang="en-US" sz="2800" b="1" dirty="0">
              <a:solidFill>
                <a:srgbClr val="C74927"/>
              </a:solidFill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7829" y="3296672"/>
            <a:ext cx="39270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smtClean="0">
                <a:latin typeface="Cambria" pitchFamily="18" charset="0"/>
              </a:rPr>
              <a:t>Developers of software that revolutionizes the way that libraries manage their operations.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err="1" smtClean="0">
                <a:latin typeface="Cambria" pitchFamily="18" charset="0"/>
              </a:rPr>
              <a:t>ILLiad</a:t>
            </a:r>
            <a:r>
              <a:rPr lang="en-US" sz="2000" dirty="0" smtClean="0">
                <a:latin typeface="Cambria" pitchFamily="18" charset="0"/>
              </a:rPr>
              <a:t>, Ares, and Aeon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smtClean="0">
                <a:latin typeface="Cambria" pitchFamily="18" charset="0"/>
              </a:rPr>
              <a:t>ArchivesSpace Registered Service Provider</a:t>
            </a:r>
            <a:r>
              <a:rPr lang="en-US" sz="2000" dirty="0">
                <a:latin typeface="Cambria" pitchFamily="18" charset="0"/>
              </a:rPr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4742088" y="3296672"/>
            <a:ext cx="39270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smtClean="0">
                <a:latin typeface="Cambria" pitchFamily="18" charset="0"/>
              </a:rPr>
              <a:t>Workflow management software for Archives and Special Collections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smtClean="0">
                <a:latin typeface="Cambria" pitchFamily="18" charset="0"/>
              </a:rPr>
              <a:t>Service, Security, Statistics!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smtClean="0">
                <a:latin typeface="Cambria" pitchFamily="18" charset="0"/>
              </a:rPr>
              <a:t>Used by more than 60 Institutions!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97" y="2253145"/>
            <a:ext cx="1344887" cy="10142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491" y="2125623"/>
            <a:ext cx="1519698" cy="115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8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2496" y="225319"/>
            <a:ext cx="49983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  <a:latin typeface="Optima"/>
                <a:cs typeface="Optima"/>
              </a:rPr>
              <a:t>2016 ArchivesSpace User Forum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838199"/>
            <a:ext cx="8943976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3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2496" y="225319"/>
            <a:ext cx="49983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  <a:latin typeface="Optima"/>
                <a:cs typeface="Optima"/>
              </a:rPr>
              <a:t>2016 ArchivesSpace User Forum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7828" y="1317168"/>
            <a:ext cx="7737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74927"/>
                </a:solidFill>
                <a:latin typeface="Cambria" pitchFamily="18" charset="0"/>
              </a:rPr>
              <a:t>ArchivesSpace in the Aeon Client?  Yes we can!</a:t>
            </a:r>
            <a:endParaRPr lang="en-US" sz="2800" b="1" dirty="0">
              <a:solidFill>
                <a:srgbClr val="C74927"/>
              </a:solidFill>
              <a:latin typeface="Cambria" pitchFamily="18" charset="0"/>
            </a:endParaRPr>
          </a:p>
        </p:txBody>
      </p:sp>
      <p:pic>
        <p:nvPicPr>
          <p:cNvPr id="3" name="IMG_647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86163" y="1916259"/>
            <a:ext cx="5340350" cy="427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G_6471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0512" y="0"/>
            <a:ext cx="8562975" cy="6849900"/>
          </a:xfrm>
        </p:spPr>
      </p:pic>
    </p:spTree>
    <p:extLst>
      <p:ext uri="{BB962C8B-B14F-4D97-AF65-F5344CB8AC3E}">
        <p14:creationId xmlns:p14="http://schemas.microsoft.com/office/powerpoint/2010/main" val="21677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2496" y="225319"/>
            <a:ext cx="49983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  <a:latin typeface="Optima"/>
                <a:cs typeface="Optima"/>
              </a:rPr>
              <a:t>2016 ArchivesSpace User Forum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7829" y="1317168"/>
            <a:ext cx="799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74927"/>
                </a:solidFill>
                <a:latin typeface="Cambria" pitchFamily="18" charset="0"/>
              </a:rPr>
              <a:t>And the other way around? We can do that too!</a:t>
            </a:r>
            <a:endParaRPr lang="en-US" sz="2800" b="1" dirty="0">
              <a:solidFill>
                <a:srgbClr val="C74927"/>
              </a:solidFill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019" y="2447147"/>
            <a:ext cx="3984124" cy="282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0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232" y="-19050"/>
            <a:ext cx="9453032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2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17" y="0"/>
            <a:ext cx="9160034" cy="646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5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374</Words>
  <Application>Microsoft Office PowerPoint</Application>
  <PresentationFormat>On-screen Show (4:3)</PresentationFormat>
  <Paragraphs>60</Paragraphs>
  <Slides>13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</vt:lpstr>
      <vt:lpstr>Optima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Brent Sommers</dc:creator>
  <cp:lastModifiedBy>Dustin Stokes</cp:lastModifiedBy>
  <cp:revision>72</cp:revision>
  <dcterms:created xsi:type="dcterms:W3CDTF">2012-02-07T18:59:04Z</dcterms:created>
  <dcterms:modified xsi:type="dcterms:W3CDTF">2016-08-03T18:20:06Z</dcterms:modified>
</cp:coreProperties>
</file>