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370" r:id="rId3"/>
    <p:sldId id="371" r:id="rId4"/>
    <p:sldId id="372" r:id="rId5"/>
    <p:sldId id="373" r:id="rId6"/>
    <p:sldId id="374" r:id="rId7"/>
    <p:sldId id="369"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27A9E2"/>
    <a:srgbClr val="69BE28"/>
    <a:srgbClr val="EAAB00"/>
    <a:srgbClr val="FF58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0" autoAdjust="0"/>
    <p:restoredTop sz="65886" autoAdjust="0"/>
  </p:normalViewPr>
  <p:slideViewPr>
    <p:cSldViewPr>
      <p:cViewPr varScale="1">
        <p:scale>
          <a:sx n="59" d="100"/>
          <a:sy n="59" d="100"/>
        </p:scale>
        <p:origin x="-223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81AA9-9B07-475A-A4A5-9E06553BA640}" type="datetimeFigureOut">
              <a:rPr lang="en-US" smtClean="0"/>
              <a:t>8/1/2016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9C46F-874B-4A3E-B63D-BF87C46D862F}" type="slidenum">
              <a:rPr lang="en-US" smtClean="0"/>
              <a:t>‹#›</a:t>
            </a:fld>
            <a:endParaRPr lang="en-US"/>
          </a:p>
        </p:txBody>
      </p:sp>
    </p:spTree>
    <p:extLst>
      <p:ext uri="{BB962C8B-B14F-4D97-AF65-F5344CB8AC3E}">
        <p14:creationId xmlns:p14="http://schemas.microsoft.com/office/powerpoint/2010/main" val="42170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A49C46F-874B-4A3E-B63D-BF87C46D862F}" type="slidenum">
              <a:rPr lang="en-US" smtClean="0"/>
              <a:t>1</a:t>
            </a:fld>
            <a:endParaRPr lang="en-US"/>
          </a:p>
        </p:txBody>
      </p:sp>
    </p:spTree>
    <p:extLst>
      <p:ext uri="{BB962C8B-B14F-4D97-AF65-F5344CB8AC3E}">
        <p14:creationId xmlns:p14="http://schemas.microsoft.com/office/powerpoint/2010/main" val="1413131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Community continues to grow and diversify.</a:t>
            </a:r>
          </a:p>
          <a:p>
            <a:endParaRPr lang="en-US" baseline="0" dirty="0" smtClean="0"/>
          </a:p>
          <a:p>
            <a:r>
              <a:rPr lang="en-US" baseline="0" dirty="0" smtClean="0"/>
              <a:t>While most members are academic archives, the numbers of government, corporate, religious, medical, and museum archives is increasing.  So too is are the numbers for educational members and registered service providers.  As to the last, the Keystone Library Network and Atlas Systems, producer of the Aeon application, became registered providers in the middle of last year.  All three RSPs are offering hosting services for their clients.  </a:t>
            </a:r>
          </a:p>
          <a:p>
            <a:endParaRPr lang="en-US" baseline="0" dirty="0" smtClean="0"/>
          </a:p>
          <a:p>
            <a:r>
              <a:rPr lang="en-US" baseline="0" dirty="0" smtClean="0"/>
              <a:t>Each member organization pays an annual membership fee, and those fees collectively support many program activities such as development, community outreach, and a range of administrative services provided by LYRASIS, the organizational home of </a:t>
            </a:r>
            <a:r>
              <a:rPr lang="en-US" baseline="0" dirty="0" err="1" smtClean="0"/>
              <a:t>ArchivesSpace</a:t>
            </a:r>
            <a:r>
              <a:rPr lang="en-US" baseline="0" dirty="0" smtClean="0"/>
              <a:t>.  But many organizations also contribute staff time to program operations.  As Christine noted just a minute ago, staff of member organizations played a substantial part in organizing this year’s member forum.  Member staff have also contributed to program operations in the form of prioritizing and testing development work, drafting specifications for new functionality, organizing and writing documentation, and scheduling and managing the work of sub-teams.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A49C46F-874B-4A3E-B63D-BF87C46D862F}" type="slidenum">
              <a:rPr lang="en-US" smtClean="0"/>
              <a:t>2</a:t>
            </a:fld>
            <a:endParaRPr lang="en-US"/>
          </a:p>
        </p:txBody>
      </p:sp>
    </p:spTree>
    <p:extLst>
      <p:ext uri="{BB962C8B-B14F-4D97-AF65-F5344CB8AC3E}">
        <p14:creationId xmlns:p14="http://schemas.microsoft.com/office/powerpoint/2010/main" val="44296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a very ambitious and productive year</a:t>
            </a:r>
            <a:r>
              <a:rPr lang="en-US" baseline="0" dirty="0" smtClean="0"/>
              <a:t> of development last year and, by the end of the year, had improved the </a:t>
            </a:r>
            <a:r>
              <a:rPr lang="en-US" baseline="0" dirty="0" err="1" smtClean="0"/>
              <a:t>ArchivesSpace</a:t>
            </a:r>
            <a:r>
              <a:rPr lang="en-US" baseline="0" dirty="0" smtClean="0"/>
              <a:t> in several areas over the course of the year.</a:t>
            </a:r>
          </a:p>
          <a:p>
            <a:endParaRPr lang="en-US" baseline="0" dirty="0" smtClean="0"/>
          </a:p>
          <a:p>
            <a:r>
              <a:rPr lang="en-US" dirty="0" smtClean="0"/>
              <a:t>We started the year improving the performance and efficiency</a:t>
            </a:r>
            <a:r>
              <a:rPr lang="en-US" baseline="0" dirty="0" smtClean="0"/>
              <a:t> of the application.  We implemented a method for loading multi-paged records in stages instead of all at once,  thereby allowing for large magnitude records to be loaded and properly rendered.  We also fixed a problem with large magnitude and complex records to shift the order of components arbitrarily.  </a:t>
            </a:r>
          </a:p>
          <a:p>
            <a:endParaRPr lang="en-US" baseline="0" dirty="0" smtClean="0"/>
          </a:p>
          <a:p>
            <a:r>
              <a:rPr lang="en-US" baseline="0" dirty="0" smtClean="0"/>
              <a:t>Also last fall, we added the ability to record and apply default values throughout the application, to assign an order to notes in resource and digital object records, and to modify and manipulate controlled value lists in several different ways, as well as to find the contexts in records where certain values are recorded.  All of these help to increase the integrity of recorded data and to increase the efficiency of the application.</a:t>
            </a:r>
          </a:p>
          <a:p>
            <a:endParaRPr lang="en-US" baseline="0" dirty="0" smtClean="0"/>
          </a:p>
          <a:p>
            <a:r>
              <a:rPr lang="en-US" baseline="0" dirty="0" smtClean="0"/>
              <a:t>Two other achievements before the end of 2015 were re-factoring the Archon migration script and designing enhancements for the public user interface.  Re-factoring  the Archon migration script resolved several of the problems present in the original version of the script that made it difficult for Archon repositories to use.  The re-factored script was also devised to be more like the Archivists’ Toolkit migration script in the hopes of lessening the management burden of the two scripts.  Unfortunately, this work took more time than anticipated and required utilizing resources that had been scheduled for upgrading the reports module.  </a:t>
            </a:r>
          </a:p>
          <a:p>
            <a:endParaRPr lang="en-US" baseline="0" dirty="0" smtClean="0"/>
          </a:p>
          <a:p>
            <a:r>
              <a:rPr lang="en-US" baseline="0" dirty="0" smtClean="0"/>
              <a:t>The design phase for the enhanced public interface took all the second half of 2015 to complete.  This work was done with a team of 16 community members which was led by Mark Custer of Yale University and guided by the design firm Cherry Hill in Los Angeles.  This team set out to identify, review, and prioritize all changes requested for the public interface; provide a full set of user stories for developers; and to collaborate with Cherry Hill to devise and test a suite of wireframes.  The work was completed in mid-December with the delivery of a set of recommendations to guide development.  Some of that work was completed in the first half of 2016 but not as much as expected due to increasing unavailability of the developer.  Fortunately, Harvard and Yale universities recently decided to contribute resources to bring the project to a conclusion.  We now anticipate having a first version of the public interface available for testing in December of this year and issuing a public version by March of 2017.  </a:t>
            </a:r>
          </a:p>
          <a:p>
            <a:endParaRPr lang="en-US" baseline="0" dirty="0" smtClean="0"/>
          </a:p>
          <a:p>
            <a:r>
              <a:rPr lang="en-US" baseline="0" dirty="0" smtClean="0"/>
              <a:t>Looking back over the year, it seems as though most of our development effort was expended implementing the container management functionality first designed as a plugin by Hudson </a:t>
            </a:r>
            <a:r>
              <a:rPr lang="en-US" baseline="0" dirty="0" err="1" smtClean="0"/>
              <a:t>Molonglo</a:t>
            </a:r>
            <a:r>
              <a:rPr lang="en-US" baseline="0" dirty="0" smtClean="0"/>
              <a:t> for Yale University.  Planning work for this new functionality was done in the spring of 2015 and implementation work started in the fall, after some of the other problems already noted were resolved.  Many of the changes required for the new functionality such as a new data model for top containers and interfaces for recording container profiles, displaying linked containers, and conducting bulk operations on containers was completed by the end of 2015.  But much work was still necessary to support conversion of the old </a:t>
            </a:r>
            <a:r>
              <a:rPr lang="en-US" baseline="0" dirty="0" err="1" smtClean="0"/>
              <a:t>ArchivesSpace</a:t>
            </a:r>
            <a:r>
              <a:rPr lang="en-US" baseline="0" dirty="0" smtClean="0"/>
              <a:t> data model to the new one.  This work entailed creating processes for disambiguating as much as possible containers in the old container model and testing the update process against a range of small and very large data sets.  </a:t>
            </a:r>
          </a:p>
          <a:p>
            <a:endParaRPr lang="en-US" baseline="0" dirty="0" smtClean="0"/>
          </a:p>
          <a:p>
            <a:r>
              <a:rPr lang="en-US" baseline="0" dirty="0" smtClean="0"/>
              <a:t>At the same time work was concluding on the new container management functionality, New York University contracted Hudson </a:t>
            </a:r>
            <a:r>
              <a:rPr lang="en-US" baseline="0" dirty="0" err="1" smtClean="0"/>
              <a:t>Molonglo</a:t>
            </a:r>
            <a:r>
              <a:rPr lang="en-US" baseline="0" dirty="0" smtClean="0"/>
              <a:t> to add some enhancements to the location module, all of which are complementary to the container management functionality and optional for users.  These options include defining location profiles that enable calculating space used and to perform batch operations on location.  </a:t>
            </a:r>
          </a:p>
          <a:p>
            <a:endParaRPr lang="en-US" baseline="0" dirty="0" smtClean="0"/>
          </a:p>
          <a:p>
            <a:r>
              <a:rPr lang="en-US" baseline="0" dirty="0" smtClean="0"/>
              <a:t>In the spring of 2016, our development resources were depleted as many of you know.  At the same time we started the process of replacing those resources, the </a:t>
            </a:r>
            <a:r>
              <a:rPr lang="en-US" baseline="0" dirty="0" err="1" smtClean="0"/>
              <a:t>ArchivesSpace</a:t>
            </a:r>
            <a:r>
              <a:rPr lang="en-US" baseline="0" dirty="0" smtClean="0"/>
              <a:t> prioritization team took the opportunity to review all the user stories recorded in the </a:t>
            </a:r>
            <a:r>
              <a:rPr lang="en-US" baseline="0" dirty="0" err="1" smtClean="0"/>
              <a:t>ArchivesSpace</a:t>
            </a:r>
            <a:r>
              <a:rPr lang="en-US" baseline="0" dirty="0" smtClean="0"/>
              <a:t> Jira, with an eye to identifying stories that no longer needed to be done, that duplicated other stories, or that required additional specifications in order to move forward.  This work has culminated in the current survey to prioritize work for development for the coming year.  In that survey, we are asking member organizations to prioritize 17 epics.  Stories in the top ranked epics that are assigned critical or major priority will then become the basis for guiding development work.  </a:t>
            </a:r>
            <a:endParaRPr lang="en-US" dirty="0"/>
          </a:p>
        </p:txBody>
      </p:sp>
      <p:sp>
        <p:nvSpPr>
          <p:cNvPr id="4" name="Slide Number Placeholder 3"/>
          <p:cNvSpPr>
            <a:spLocks noGrp="1"/>
          </p:cNvSpPr>
          <p:nvPr>
            <p:ph type="sldNum" sz="quarter" idx="10"/>
          </p:nvPr>
        </p:nvSpPr>
        <p:spPr/>
        <p:txBody>
          <a:bodyPr/>
          <a:lstStyle/>
          <a:p>
            <a:fld id="{AA49C46F-874B-4A3E-B63D-BF87C46D862F}" type="slidenum">
              <a:rPr lang="en-US" smtClean="0"/>
              <a:t>3</a:t>
            </a:fld>
            <a:endParaRPr lang="en-US"/>
          </a:p>
        </p:txBody>
      </p:sp>
    </p:spTree>
    <p:extLst>
      <p:ext uri="{BB962C8B-B14F-4D97-AF65-F5344CB8AC3E}">
        <p14:creationId xmlns:p14="http://schemas.microsoft.com/office/powerpoint/2010/main" val="34735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Restoration of development</a:t>
            </a:r>
            <a:r>
              <a:rPr lang="en-US" baseline="0" dirty="0" smtClean="0"/>
              <a:t> resources</a:t>
            </a:r>
            <a:br>
              <a:rPr lang="en-US" baseline="0" dirty="0" smtClean="0"/>
            </a:br>
            <a:endParaRPr lang="en-US" baseline="0" dirty="0" smtClean="0"/>
          </a:p>
          <a:p>
            <a:pPr lvl="1"/>
            <a:r>
              <a:rPr lang="en-US" baseline="0" dirty="0" smtClean="0"/>
              <a:t>Staff developer</a:t>
            </a:r>
          </a:p>
          <a:p>
            <a:pPr lvl="1"/>
            <a:endParaRPr lang="en-US" baseline="0" dirty="0" smtClean="0"/>
          </a:p>
          <a:p>
            <a:pPr lvl="1"/>
            <a:r>
              <a:rPr lang="en-US" baseline="0" dirty="0" smtClean="0"/>
              <a:t>Working relationship with HM.  Hourly work.  Project work.  </a:t>
            </a:r>
          </a:p>
          <a:p>
            <a:endParaRPr lang="en-US" baseline="0" dirty="0" smtClean="0"/>
          </a:p>
          <a:p>
            <a:r>
              <a:rPr lang="en-US" baseline="0" dirty="0" smtClean="0"/>
              <a:t>2) Completion the enhanced public interface</a:t>
            </a:r>
          </a:p>
          <a:p>
            <a:endParaRPr lang="en-US" baseline="0" dirty="0" smtClean="0"/>
          </a:p>
          <a:p>
            <a:r>
              <a:rPr lang="en-US" baseline="0" dirty="0" smtClean="0"/>
              <a:t>3) PREMIS compliant rights management:</a:t>
            </a:r>
          </a:p>
          <a:p>
            <a:endParaRPr lang="en-US" baseline="0" dirty="0" smtClean="0"/>
          </a:p>
          <a:p>
            <a:pPr lvl="1"/>
            <a:r>
              <a:rPr lang="en-US" baseline="0" dirty="0" smtClean="0"/>
              <a:t>Enable expression of atomic rights statements</a:t>
            </a:r>
          </a:p>
          <a:p>
            <a:pPr lvl="1"/>
            <a:r>
              <a:rPr lang="en-US" baseline="0" dirty="0" smtClean="0"/>
              <a:t>Enable flow of PREMIS rights data from tools such as </a:t>
            </a:r>
            <a:r>
              <a:rPr lang="en-US" baseline="0" dirty="0" err="1" smtClean="0"/>
              <a:t>Archivematica</a:t>
            </a:r>
            <a:endParaRPr lang="en-US" baseline="0" dirty="0" smtClean="0"/>
          </a:p>
          <a:p>
            <a:endParaRPr lang="en-US" baseline="0" dirty="0" smtClean="0"/>
          </a:p>
          <a:p>
            <a:endParaRPr lang="en-US" baseline="0" dirty="0" smtClean="0"/>
          </a:p>
          <a:p>
            <a:r>
              <a:rPr lang="en-US" baseline="0" dirty="0" smtClean="0"/>
              <a:t>4) EAC compliant agent module.  </a:t>
            </a:r>
          </a:p>
          <a:p>
            <a:endParaRPr lang="en-US" baseline="0" dirty="0" smtClean="0"/>
          </a:p>
          <a:p>
            <a:pPr lvl="1"/>
            <a:r>
              <a:rPr lang="en-US" baseline="0" dirty="0" smtClean="0"/>
              <a:t>Include parts of the EAC schema not presently current such as the control section for managing authority records and the relation section for indicating various relationships an agent may have to other agents, resources, and concepts.  </a:t>
            </a:r>
          </a:p>
          <a:p>
            <a:pPr lvl="1"/>
            <a:endParaRPr lang="en-US" baseline="0" dirty="0" smtClean="0"/>
          </a:p>
          <a:p>
            <a:pPr lvl="1"/>
            <a:r>
              <a:rPr lang="en-US" baseline="0" dirty="0" smtClean="0"/>
              <a:t>Devise integration with the SNAC authority database.</a:t>
            </a:r>
          </a:p>
          <a:p>
            <a:endParaRPr lang="en-US" baseline="0" dirty="0" smtClean="0"/>
          </a:p>
          <a:p>
            <a:r>
              <a:rPr lang="en-US" baseline="0" dirty="0" smtClean="0"/>
              <a:t>4)  Rebuild the reports module:</a:t>
            </a:r>
          </a:p>
          <a:p>
            <a:endParaRPr lang="en-US" baseline="0" dirty="0" smtClean="0"/>
          </a:p>
          <a:p>
            <a:r>
              <a:rPr lang="en-US" baseline="0" dirty="0" smtClean="0"/>
              <a:t>The aim is still to have a reports module containing ca. 40 default reports covering different parts of the </a:t>
            </a:r>
            <a:r>
              <a:rPr lang="en-US" baseline="0" dirty="0" err="1" smtClean="0"/>
              <a:t>ArchivesSpace</a:t>
            </a:r>
            <a:r>
              <a:rPr lang="en-US" baseline="0" dirty="0" smtClean="0"/>
              <a:t> application and supporting the modification, creation, and sharing of reports.  This will be supplemented by the ability to down search results in a CSV format which can then manipulated into a report.  </a:t>
            </a:r>
          </a:p>
          <a:p>
            <a:endParaRPr lang="en-US" baseline="0" dirty="0" smtClean="0"/>
          </a:p>
          <a:p>
            <a:r>
              <a:rPr lang="en-US" baseline="0" dirty="0" smtClean="0"/>
              <a:t>All of this work is in various stages of specification, with the rights and EAC module specs being the closest to done. </a:t>
            </a:r>
          </a:p>
          <a:p>
            <a:endParaRPr lang="en-US" dirty="0"/>
          </a:p>
        </p:txBody>
      </p:sp>
      <p:sp>
        <p:nvSpPr>
          <p:cNvPr id="4" name="Slide Number Placeholder 3"/>
          <p:cNvSpPr>
            <a:spLocks noGrp="1"/>
          </p:cNvSpPr>
          <p:nvPr>
            <p:ph type="sldNum" sz="quarter" idx="10"/>
          </p:nvPr>
        </p:nvSpPr>
        <p:spPr/>
        <p:txBody>
          <a:bodyPr/>
          <a:lstStyle/>
          <a:p>
            <a:fld id="{AA49C46F-874B-4A3E-B63D-BF87C46D862F}" type="slidenum">
              <a:rPr lang="en-US" smtClean="0"/>
              <a:t>4</a:t>
            </a:fld>
            <a:endParaRPr lang="en-US"/>
          </a:p>
        </p:txBody>
      </p:sp>
    </p:spTree>
    <p:extLst>
      <p:ext uri="{BB962C8B-B14F-4D97-AF65-F5344CB8AC3E}">
        <p14:creationId xmlns:p14="http://schemas.microsoft.com/office/powerpoint/2010/main" val="3301183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a:t>
            </a:r>
            <a:r>
              <a:rPr lang="en-US" baseline="0" dirty="0" smtClean="0"/>
              <a:t> is an important part of the </a:t>
            </a:r>
            <a:r>
              <a:rPr lang="en-US" baseline="0" dirty="0" err="1" smtClean="0"/>
              <a:t>ArchivesSpace</a:t>
            </a:r>
            <a:r>
              <a:rPr lang="en-US" baseline="0" dirty="0" smtClean="0"/>
              <a:t> program.  Last year we presented workshops at 14 sites for staff from nearly thirty organizations.  For instance the workshop at Tulane University was for staff of LSU and Nicholls State as well as Tulane.  And the workshop at UNC Wilmington was for staff from five member organizations North Carolina and Virginia.  We also re-presented the two day basics workshop as a seven part series of webinars for clients of the Keystone Library Network.  </a:t>
            </a:r>
          </a:p>
          <a:p>
            <a:endParaRPr lang="en-US" baseline="0" dirty="0" smtClean="0"/>
          </a:p>
          <a:p>
            <a:r>
              <a:rPr lang="en-US" baseline="0" dirty="0" smtClean="0"/>
              <a:t>This fiscal year we have already conducted three workshops, including the digital object workshop this morning.  And we have another three already scheduled for the fall.  </a:t>
            </a:r>
          </a:p>
          <a:p>
            <a:endParaRPr lang="en-US" baseline="0" dirty="0" smtClean="0"/>
          </a:p>
          <a:p>
            <a:r>
              <a:rPr lang="en-US" baseline="0" dirty="0" smtClean="0"/>
              <a:t>Value:  </a:t>
            </a:r>
          </a:p>
          <a:p>
            <a:endParaRPr lang="en-US" baseline="0" dirty="0" smtClean="0"/>
          </a:p>
          <a:p>
            <a:r>
              <a:rPr lang="en-US" baseline="0" dirty="0" smtClean="0"/>
              <a:t>Learn from participants</a:t>
            </a:r>
          </a:p>
        </p:txBody>
      </p:sp>
      <p:sp>
        <p:nvSpPr>
          <p:cNvPr id="4" name="Slide Number Placeholder 3"/>
          <p:cNvSpPr>
            <a:spLocks noGrp="1"/>
          </p:cNvSpPr>
          <p:nvPr>
            <p:ph type="sldNum" sz="quarter" idx="10"/>
          </p:nvPr>
        </p:nvSpPr>
        <p:spPr/>
        <p:txBody>
          <a:bodyPr/>
          <a:lstStyle/>
          <a:p>
            <a:fld id="{AA49C46F-874B-4A3E-B63D-BF87C46D862F}" type="slidenum">
              <a:rPr lang="en-US" smtClean="0"/>
              <a:t>5</a:t>
            </a:fld>
            <a:endParaRPr lang="en-US"/>
          </a:p>
        </p:txBody>
      </p:sp>
    </p:spTree>
    <p:extLst>
      <p:ext uri="{BB962C8B-B14F-4D97-AF65-F5344CB8AC3E}">
        <p14:creationId xmlns:p14="http://schemas.microsoft.com/office/powerpoint/2010/main" val="2392939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 end </a:t>
            </a:r>
            <a:r>
              <a:rPr lang="en-US" smtClean="0"/>
              <a:t>here by </a:t>
            </a:r>
            <a:r>
              <a:rPr lang="en-US" dirty="0" smtClean="0"/>
              <a:t>recognizing the many people that have contributed to our</a:t>
            </a:r>
            <a:r>
              <a:rPr lang="en-US" baseline="0" dirty="0" smtClean="0"/>
              <a:t> accomplishments of last year and that will be helping us complete the work of the coming year.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A49C46F-874B-4A3E-B63D-BF87C46D862F}" type="slidenum">
              <a:rPr lang="en-US" smtClean="0"/>
              <a:t>7</a:t>
            </a:fld>
            <a:endParaRPr lang="en-US"/>
          </a:p>
        </p:txBody>
      </p:sp>
    </p:spTree>
    <p:extLst>
      <p:ext uri="{BB962C8B-B14F-4D97-AF65-F5344CB8AC3E}">
        <p14:creationId xmlns:p14="http://schemas.microsoft.com/office/powerpoint/2010/main" val="1856126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ArchivesSpac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496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ramp.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5791200"/>
            <a:ext cx="480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ArchivesSpac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4175" y="6096000"/>
            <a:ext cx="220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816225"/>
            <a:ext cx="6781800" cy="1470025"/>
          </a:xfrm>
          <a:noFill/>
          <a:ln>
            <a:noFill/>
          </a:ln>
        </p:spPr>
        <p:style>
          <a:lnRef idx="2">
            <a:schemeClr val="accent3"/>
          </a:lnRef>
          <a:fillRef idx="1">
            <a:schemeClr val="lt1"/>
          </a:fillRef>
          <a:effectRef idx="0">
            <a:schemeClr val="accent3"/>
          </a:effectRef>
          <a:fontRef idx="none"/>
        </p:style>
        <p:txBody>
          <a:bodyPr anchor="b"/>
          <a:lstStyle>
            <a:lvl1pPr algn="r">
              <a:defRPr>
                <a:solidFill>
                  <a:schemeClr val="tx1"/>
                </a:solidFill>
                <a:latin typeface="Arial"/>
              </a:defRPr>
            </a:lvl1pPr>
          </a:lstStyle>
          <a:p>
            <a:pPr lvl="0"/>
            <a:r>
              <a:rPr lang="en-US" noProof="0" smtClean="0"/>
              <a:t>Click to edit Master title style</a:t>
            </a:r>
            <a:endParaRPr lang="en-US" noProof="0" dirty="0" smtClean="0"/>
          </a:p>
        </p:txBody>
      </p:sp>
      <p:sp>
        <p:nvSpPr>
          <p:cNvPr id="4099" name="Rectangle 3"/>
          <p:cNvSpPr>
            <a:spLocks noGrp="1" noChangeArrowheads="1"/>
          </p:cNvSpPr>
          <p:nvPr>
            <p:ph type="subTitle" idx="1"/>
          </p:nvPr>
        </p:nvSpPr>
        <p:spPr>
          <a:xfrm>
            <a:off x="685800" y="4419600"/>
            <a:ext cx="6781800" cy="1752600"/>
          </a:xfrm>
          <a:noFill/>
          <a:ln>
            <a:noFill/>
          </a:ln>
        </p:spPr>
        <p:style>
          <a:lnRef idx="2">
            <a:schemeClr val="accent3"/>
          </a:lnRef>
          <a:fillRef idx="1">
            <a:schemeClr val="lt1"/>
          </a:fillRef>
          <a:effectRef idx="0">
            <a:schemeClr val="accent3"/>
          </a:effectRef>
          <a:fontRef idx="none"/>
        </p:style>
        <p:txBody>
          <a:bodyPr/>
          <a:lstStyle>
            <a:lvl1pPr marL="0" indent="0" algn="r">
              <a:buFontTx/>
              <a:buNone/>
              <a:defRPr>
                <a:solidFill>
                  <a:schemeClr val="tx1"/>
                </a:solidFill>
                <a:latin typeface="Aria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266533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838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25736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Tree>
    <p:extLst>
      <p:ext uri="{BB962C8B-B14F-4D97-AF65-F5344CB8AC3E}">
        <p14:creationId xmlns:p14="http://schemas.microsoft.com/office/powerpoint/2010/main" val="1905745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smtClean="0"/>
              <a:t>Click icon to add chart</a:t>
            </a:r>
            <a:endParaRPr lang="en-US" noProof="0"/>
          </a:p>
        </p:txBody>
      </p:sp>
    </p:spTree>
    <p:extLst>
      <p:ext uri="{BB962C8B-B14F-4D97-AF65-F5344CB8AC3E}">
        <p14:creationId xmlns:p14="http://schemas.microsoft.com/office/powerpoint/2010/main" val="1055885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525963"/>
          </a:xfrm>
        </p:spPr>
        <p:txBody>
          <a:bodyPr/>
          <a:lstStyle/>
          <a:p>
            <a:pPr lvl="0"/>
            <a:r>
              <a:rPr lang="en-US" noProof="0" smtClean="0"/>
              <a:t>Click icon to add chart</a:t>
            </a:r>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458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lvl1pPr>
              <a:defRPr>
                <a:solidFill>
                  <a:schemeClr val="tx1"/>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ln>
            <a:noFill/>
          </a:ln>
        </p:spPr>
        <p:txBody>
          <a:bodyPr/>
          <a:lstStyle>
            <a:lvl1pPr>
              <a:defRPr>
                <a:solidFill>
                  <a:schemeClr val="tx1"/>
                </a:solidFill>
                <a:latin typeface="Arial"/>
                <a:cs typeface="Arial"/>
              </a:defRPr>
            </a:lvl1pPr>
            <a:lvl2pPr>
              <a:defRPr>
                <a:solidFill>
                  <a:schemeClr val="tx1"/>
                </a:solidFill>
                <a:latin typeface="Arial"/>
                <a:cs typeface="Arial"/>
              </a:defRPr>
            </a:lvl2pPr>
            <a:lvl3pPr>
              <a:defRPr>
                <a:solidFill>
                  <a:schemeClr val="tx1"/>
                </a:solidFill>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0057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latin typeface="Helvetica"/>
                <a:cs typeface="Helvetica"/>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a:cs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619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0000"/>
                </a:solidFill>
                <a:latin typeface="Arial"/>
                <a:cs typeface="Arial"/>
              </a:defRPr>
            </a:lvl1pPr>
            <a:lvl2pPr>
              <a:defRPr sz="2400">
                <a:solidFill>
                  <a:srgbClr val="000000"/>
                </a:solidFill>
                <a:latin typeface="Arial"/>
                <a:cs typeface="Arial"/>
              </a:defRPr>
            </a:lvl2pPr>
            <a:lvl3pPr>
              <a:defRPr sz="2000">
                <a:solidFill>
                  <a:srgbClr val="000000"/>
                </a:solidFill>
                <a:latin typeface="Arial"/>
                <a:cs typeface="Arial"/>
              </a:defRPr>
            </a:lvl3pPr>
            <a:lvl4pPr>
              <a:defRPr sz="1800">
                <a:solidFill>
                  <a:srgbClr val="000000"/>
                </a:solidFill>
                <a:latin typeface="Arial"/>
                <a:cs typeface="Arial"/>
              </a:defRPr>
            </a:lvl4pPr>
            <a:lvl5pPr>
              <a:defRPr sz="1800">
                <a:solidFill>
                  <a:srgbClr val="000000"/>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0000"/>
                </a:solidFill>
                <a:latin typeface="Arial"/>
                <a:cs typeface="Arial"/>
              </a:defRPr>
            </a:lvl1pPr>
            <a:lvl2pPr>
              <a:defRPr sz="2400">
                <a:solidFill>
                  <a:srgbClr val="000000"/>
                </a:solidFill>
                <a:latin typeface="Arial"/>
                <a:cs typeface="Arial"/>
              </a:defRPr>
            </a:lvl2pPr>
            <a:lvl3pPr>
              <a:defRPr sz="2000">
                <a:solidFill>
                  <a:srgbClr val="000000"/>
                </a:solidFill>
                <a:latin typeface="Arial"/>
                <a:cs typeface="Arial"/>
              </a:defRPr>
            </a:lvl3pPr>
            <a:lvl4pPr>
              <a:defRPr sz="1800">
                <a:solidFill>
                  <a:srgbClr val="000000"/>
                </a:solidFill>
                <a:latin typeface="Arial"/>
                <a:cs typeface="Arial"/>
              </a:defRPr>
            </a:lvl4pPr>
            <a:lvl5pPr>
              <a:defRPr sz="1800">
                <a:solidFill>
                  <a:srgbClr val="000000"/>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322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8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00410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53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84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i="0">
                <a:solidFill>
                  <a:srgbClr val="000000"/>
                </a:solidFill>
                <a:latin typeface="Arial"/>
                <a:cs typeface="Aria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000000"/>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00"/>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68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457200" y="1600200"/>
            <a:ext cx="8229600" cy="44196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 descr="A.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152400" y="190500"/>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descr="ramp.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343400" y="5791200"/>
            <a:ext cx="480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 descr="ArchivesSpace.pn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734175" y="6096000"/>
            <a:ext cx="220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rgbClr val="000000"/>
          </a:solidFill>
          <a:latin typeface="+mj-lt"/>
          <a:ea typeface="ヒラギノ角ゴ Pro W3" charset="0"/>
          <a:cs typeface="ヒラギノ角ゴ Pro W3" charset="0"/>
        </a:defRPr>
      </a:lvl1pPr>
      <a:lvl2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2pPr>
      <a:lvl3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3pPr>
      <a:lvl4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4pPr>
      <a:lvl5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5pPr>
      <a:lvl6pPr marL="457200" algn="ctr" rtl="0" eaLnBrk="1" fontAlgn="base" hangingPunct="1">
        <a:spcBef>
          <a:spcPct val="0"/>
        </a:spcBef>
        <a:spcAft>
          <a:spcPct val="0"/>
        </a:spcAft>
        <a:defRPr sz="4400">
          <a:solidFill>
            <a:srgbClr val="002776"/>
          </a:solidFill>
          <a:latin typeface="Franklin Gothic Demi" charset="0"/>
          <a:ea typeface="ヒラギノ角ゴ Pro W3" charset="0"/>
        </a:defRPr>
      </a:lvl6pPr>
      <a:lvl7pPr marL="914400" algn="ctr" rtl="0" eaLnBrk="1" fontAlgn="base" hangingPunct="1">
        <a:spcBef>
          <a:spcPct val="0"/>
        </a:spcBef>
        <a:spcAft>
          <a:spcPct val="0"/>
        </a:spcAft>
        <a:defRPr sz="4400">
          <a:solidFill>
            <a:srgbClr val="002776"/>
          </a:solidFill>
          <a:latin typeface="Franklin Gothic Demi" charset="0"/>
          <a:ea typeface="ヒラギノ角ゴ Pro W3" charset="0"/>
        </a:defRPr>
      </a:lvl7pPr>
      <a:lvl8pPr marL="1371600" algn="ctr" rtl="0" eaLnBrk="1" fontAlgn="base" hangingPunct="1">
        <a:spcBef>
          <a:spcPct val="0"/>
        </a:spcBef>
        <a:spcAft>
          <a:spcPct val="0"/>
        </a:spcAft>
        <a:defRPr sz="4400">
          <a:solidFill>
            <a:srgbClr val="002776"/>
          </a:solidFill>
          <a:latin typeface="Franklin Gothic Demi" charset="0"/>
          <a:ea typeface="ヒラギノ角ゴ Pro W3" charset="0"/>
        </a:defRPr>
      </a:lvl8pPr>
      <a:lvl9pPr marL="1828800" algn="ctr" rtl="0" eaLnBrk="1" fontAlgn="base" hangingPunct="1">
        <a:spcBef>
          <a:spcPct val="0"/>
        </a:spcBef>
        <a:spcAft>
          <a:spcPct val="0"/>
        </a:spcAft>
        <a:defRPr sz="4400">
          <a:solidFill>
            <a:srgbClr val="002776"/>
          </a:solidFill>
          <a:latin typeface="Franklin Gothic Demi" charset="0"/>
          <a:ea typeface="ヒラギノ角ゴ Pro W3" charset="0"/>
        </a:defRPr>
      </a:lvl9pPr>
    </p:titleStyle>
    <p:bodyStyle>
      <a:lvl1pPr marL="342900" indent="-342900" algn="l" rtl="0" eaLnBrk="1" fontAlgn="base" hangingPunct="1">
        <a:spcBef>
          <a:spcPct val="20000"/>
        </a:spcBef>
        <a:spcAft>
          <a:spcPct val="0"/>
        </a:spcAft>
        <a:buClr>
          <a:srgbClr val="27A9E2"/>
        </a:buClr>
        <a:buChar char="•"/>
        <a:defRPr sz="3200">
          <a:solidFill>
            <a:srgbClr val="000000"/>
          </a:solidFill>
          <a:latin typeface="Arial"/>
          <a:ea typeface="ヒラギノ角ゴ Pro W3" charset="0"/>
          <a:cs typeface="Arial"/>
        </a:defRPr>
      </a:lvl1pPr>
      <a:lvl2pPr marL="742950" indent="-285750" algn="l" rtl="0" eaLnBrk="1" fontAlgn="base" hangingPunct="1">
        <a:spcBef>
          <a:spcPct val="20000"/>
        </a:spcBef>
        <a:spcAft>
          <a:spcPct val="0"/>
        </a:spcAft>
        <a:buClr>
          <a:srgbClr val="27A9E2"/>
        </a:buClr>
        <a:buChar char="–"/>
        <a:defRPr sz="2800">
          <a:solidFill>
            <a:srgbClr val="000000"/>
          </a:solidFill>
          <a:latin typeface="Arial"/>
          <a:ea typeface="ヒラギノ角ゴ Pro W3" charset="0"/>
          <a:cs typeface="Arial"/>
        </a:defRPr>
      </a:lvl2pPr>
      <a:lvl3pPr marL="1143000" indent="-228600" algn="l" rtl="0" eaLnBrk="1" fontAlgn="base" hangingPunct="1">
        <a:spcBef>
          <a:spcPct val="20000"/>
        </a:spcBef>
        <a:spcAft>
          <a:spcPct val="0"/>
        </a:spcAft>
        <a:buClr>
          <a:srgbClr val="27A9E2"/>
        </a:buClr>
        <a:buChar char="•"/>
        <a:defRPr sz="2400">
          <a:solidFill>
            <a:srgbClr val="000000"/>
          </a:solidFill>
          <a:latin typeface="Arial"/>
          <a:ea typeface="ヒラギノ角ゴ Pro W3" charset="0"/>
          <a:cs typeface="Arial"/>
        </a:defRPr>
      </a:lvl3pPr>
      <a:lvl4pPr marL="1600200" indent="-228600" algn="l" rtl="0" eaLnBrk="1" fontAlgn="base" hangingPunct="1">
        <a:spcBef>
          <a:spcPct val="20000"/>
        </a:spcBef>
        <a:spcAft>
          <a:spcPct val="0"/>
        </a:spcAft>
        <a:buClr>
          <a:srgbClr val="27A9E2"/>
        </a:buClr>
        <a:buChar char="–"/>
        <a:defRPr sz="2000">
          <a:solidFill>
            <a:srgbClr val="000000"/>
          </a:solidFill>
          <a:latin typeface="Arial"/>
          <a:ea typeface="ヒラギノ角ゴ Pro W3" charset="0"/>
          <a:cs typeface="Arial"/>
        </a:defRPr>
      </a:lvl4pPr>
      <a:lvl5pPr marL="2057400" indent="-228600" algn="l" rtl="0" eaLnBrk="1" fontAlgn="base" hangingPunct="1">
        <a:spcBef>
          <a:spcPct val="20000"/>
        </a:spcBef>
        <a:spcAft>
          <a:spcPct val="0"/>
        </a:spcAft>
        <a:buClr>
          <a:srgbClr val="27A9E2"/>
        </a:buClr>
        <a:buChar char="»"/>
        <a:defRPr sz="2000">
          <a:solidFill>
            <a:srgbClr val="000000"/>
          </a:solidFill>
          <a:latin typeface="Arial"/>
          <a:ea typeface="ヒラギノ角ゴ Pro W3" charset="0"/>
          <a:cs typeface="Arial"/>
        </a:defRPr>
      </a:lvl5pPr>
      <a:lvl6pPr marL="2514600" indent="-228600" algn="l" rtl="0" eaLnBrk="1" fontAlgn="base" hangingPunct="1">
        <a:spcBef>
          <a:spcPct val="20000"/>
        </a:spcBef>
        <a:spcAft>
          <a:spcPct val="0"/>
        </a:spcAft>
        <a:buClr>
          <a:srgbClr val="69BE28"/>
        </a:buClr>
        <a:buChar char="»"/>
        <a:defRPr sz="2000">
          <a:solidFill>
            <a:srgbClr val="002776"/>
          </a:solidFill>
          <a:latin typeface="+mn-lt"/>
          <a:ea typeface="+mn-ea"/>
        </a:defRPr>
      </a:lvl6pPr>
      <a:lvl7pPr marL="2971800" indent="-228600" algn="l" rtl="0" eaLnBrk="1" fontAlgn="base" hangingPunct="1">
        <a:spcBef>
          <a:spcPct val="20000"/>
        </a:spcBef>
        <a:spcAft>
          <a:spcPct val="0"/>
        </a:spcAft>
        <a:buClr>
          <a:srgbClr val="69BE28"/>
        </a:buClr>
        <a:buChar char="»"/>
        <a:defRPr sz="2000">
          <a:solidFill>
            <a:srgbClr val="002776"/>
          </a:solidFill>
          <a:latin typeface="+mn-lt"/>
          <a:ea typeface="+mn-ea"/>
        </a:defRPr>
      </a:lvl7pPr>
      <a:lvl8pPr marL="3429000" indent="-228600" algn="l" rtl="0" eaLnBrk="1" fontAlgn="base" hangingPunct="1">
        <a:spcBef>
          <a:spcPct val="20000"/>
        </a:spcBef>
        <a:spcAft>
          <a:spcPct val="0"/>
        </a:spcAft>
        <a:buClr>
          <a:srgbClr val="69BE28"/>
        </a:buClr>
        <a:buChar char="»"/>
        <a:defRPr sz="2000">
          <a:solidFill>
            <a:srgbClr val="002776"/>
          </a:solidFill>
          <a:latin typeface="+mn-lt"/>
          <a:ea typeface="+mn-ea"/>
        </a:defRPr>
      </a:lvl8pPr>
      <a:lvl9pPr marL="3886200" indent="-228600" algn="l" rtl="0" eaLnBrk="1" fontAlgn="base" hangingPunct="1">
        <a:spcBef>
          <a:spcPct val="20000"/>
        </a:spcBef>
        <a:spcAft>
          <a:spcPct val="0"/>
        </a:spcAft>
        <a:buClr>
          <a:srgbClr val="69BE28"/>
        </a:buClr>
        <a:buChar char="»"/>
        <a:defRPr sz="2000">
          <a:solidFill>
            <a:srgbClr val="002776"/>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chivesspace.atlassian.net/wiki/display/ADC/Public+Interface+Enhancement+Proj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rchivesspace.atlassian.net/browse/AR-1544?jql=project%20%3D%20A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rchivesspace.atlassian.net/wiki/display/AC/Technical+Advisory+Counci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archivesspace.atlassian.net/wiki/display/AC/Users+Advisory+Counc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9144000" cy="1371599"/>
          </a:xfrm>
        </p:spPr>
        <p:txBody>
          <a:bodyPr/>
          <a:lstStyle/>
          <a:p>
            <a:pPr algn="ctr">
              <a:defRPr/>
            </a:pPr>
            <a:r>
              <a:rPr lang="en-US" b="1" dirty="0" smtClean="0">
                <a:solidFill>
                  <a:srgbClr val="0070C0"/>
                </a:solidFill>
              </a:rPr>
              <a:t>Program Update</a:t>
            </a:r>
            <a:endParaRPr lang="en-US" b="1" dirty="0">
              <a:solidFill>
                <a:srgbClr val="0070C0"/>
              </a:solidFill>
              <a:ea typeface="+mj-ea"/>
              <a:cs typeface="+mj-cs"/>
            </a:endParaRPr>
          </a:p>
        </p:txBody>
      </p:sp>
      <p:sp>
        <p:nvSpPr>
          <p:cNvPr id="2051" name="Rectangle 3"/>
          <p:cNvSpPr>
            <a:spLocks noGrp="1" noChangeArrowheads="1"/>
          </p:cNvSpPr>
          <p:nvPr>
            <p:ph type="subTitle" idx="1"/>
          </p:nvPr>
        </p:nvSpPr>
        <p:spPr>
          <a:xfrm>
            <a:off x="0" y="4038600"/>
            <a:ext cx="9144000" cy="2133600"/>
          </a:xfrm>
        </p:spPr>
        <p:txBody>
          <a:bodyPr/>
          <a:lstStyle/>
          <a:p>
            <a:pPr algn="ctr">
              <a:defRPr/>
            </a:pPr>
            <a:endParaRPr lang="en-US" sz="2000" b="1" dirty="0" smtClean="0">
              <a:solidFill>
                <a:srgbClr val="00B0F0"/>
              </a:solidFill>
            </a:endParaRPr>
          </a:p>
          <a:p>
            <a:pPr algn="ctr">
              <a:defRPr/>
            </a:pPr>
            <a:r>
              <a:rPr lang="en-US" sz="2000" b="1" dirty="0" smtClean="0">
                <a:solidFill>
                  <a:srgbClr val="00B0F0"/>
                </a:solidFill>
              </a:rPr>
              <a:t>Brad Westbrook</a:t>
            </a:r>
          </a:p>
          <a:p>
            <a:pPr algn="ctr">
              <a:defRPr/>
            </a:pPr>
            <a:r>
              <a:rPr lang="en-US" sz="2000" b="1" dirty="0" err="1" smtClean="0">
                <a:solidFill>
                  <a:srgbClr val="00B0F0"/>
                </a:solidFill>
                <a:ea typeface="+mn-ea"/>
              </a:rPr>
              <a:t>ArchivesSpace</a:t>
            </a:r>
            <a:endParaRPr lang="en-US" sz="2000" b="1" dirty="0" smtClean="0">
              <a:solidFill>
                <a:srgbClr val="00B0F0"/>
              </a:solidFill>
              <a:ea typeface="+mn-ea"/>
            </a:endParaRPr>
          </a:p>
          <a:p>
            <a:pPr algn="ctr">
              <a:defRPr/>
            </a:pPr>
            <a:r>
              <a:rPr lang="en-US" sz="2000" b="1" dirty="0" smtClean="0">
                <a:solidFill>
                  <a:srgbClr val="00B0F0"/>
                </a:solidFill>
                <a:ea typeface="+mn-ea"/>
              </a:rPr>
              <a:t>Member Forum at SAA</a:t>
            </a:r>
          </a:p>
          <a:p>
            <a:pPr algn="ctr">
              <a:defRPr/>
            </a:pPr>
            <a:r>
              <a:rPr lang="en-US" sz="2000" b="1" dirty="0" smtClean="0">
                <a:solidFill>
                  <a:srgbClr val="00B0F0"/>
                </a:solidFill>
                <a:ea typeface="+mn-ea"/>
              </a:rPr>
              <a:t>2 August 2016</a:t>
            </a:r>
            <a:endParaRPr lang="en-US" sz="2000" dirty="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lstStyle/>
          <a:p>
            <a:r>
              <a:rPr lang="en-US" sz="4000" b="1" dirty="0" smtClean="0">
                <a:solidFill>
                  <a:srgbClr val="00B0F0"/>
                </a:solidFill>
              </a:rPr>
              <a:t>Membership</a:t>
            </a:r>
            <a:endParaRPr lang="en-US" sz="4000" b="1"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3794654"/>
              </p:ext>
            </p:extLst>
          </p:nvPr>
        </p:nvGraphicFramePr>
        <p:xfrm>
          <a:off x="457200" y="1473200"/>
          <a:ext cx="8229600" cy="37947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marL="0" marR="0">
                        <a:spcBef>
                          <a:spcPts val="0"/>
                        </a:spcBef>
                        <a:spcAft>
                          <a:spcPts val="0"/>
                        </a:spcAft>
                      </a:pPr>
                      <a:r>
                        <a:rPr lang="en-US" sz="1000" dirty="0" smtClean="0">
                          <a:solidFill>
                            <a:schemeClr val="tx1"/>
                          </a:solidFill>
                          <a:effectLst/>
                        </a:rPr>
                        <a:t>Level  </a:t>
                      </a:r>
                      <a:r>
                        <a:rPr lang="en-US" sz="1000" dirty="0">
                          <a:solidFill>
                            <a:schemeClr val="tx1"/>
                          </a:solidFill>
                          <a:effectLst/>
                        </a:rPr>
                        <a:t>/ Type</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a:solidFill>
                            <a:schemeClr val="tx1"/>
                          </a:solidFill>
                          <a:effectLst/>
                        </a:rPr>
                        <a:t>FY2013/14</a:t>
                      </a:r>
                      <a:endParaRPr lang="en-US" sz="1200" dirty="0">
                        <a:solidFill>
                          <a:schemeClr val="tx1"/>
                        </a:solidFill>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solidFill>
                            <a:schemeClr val="tx1"/>
                          </a:solidFill>
                          <a:effectLst/>
                        </a:rPr>
                        <a:t>FY2014/15</a:t>
                      </a:r>
                      <a:endParaRPr lang="en-US" sz="1200" dirty="0">
                        <a:solidFill>
                          <a:schemeClr val="tx1"/>
                        </a:solidFill>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solidFill>
                            <a:schemeClr val="tx1"/>
                          </a:solidFill>
                          <a:effectLst/>
                        </a:rPr>
                        <a:t>FY2015/16</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solidFill>
                            <a:schemeClr val="tx1"/>
                          </a:solidFill>
                          <a:effectLst/>
                          <a:latin typeface="+mn-lt"/>
                          <a:ea typeface="MS Mincho"/>
                          <a:cs typeface="Times New Roman"/>
                        </a:rPr>
                        <a:t>FY2016/17</a:t>
                      </a:r>
                      <a:endParaRPr lang="en-US" sz="1000" dirty="0">
                        <a:solidFill>
                          <a:schemeClr val="tx1"/>
                        </a:solidFill>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a:solidFill>
                            <a:schemeClr val="tx1"/>
                          </a:solidFill>
                          <a:effectLst/>
                        </a:rPr>
                        <a:t>Total Members Enrolled</a:t>
                      </a:r>
                      <a:endParaRPr lang="en-US" sz="1200" dirty="0">
                        <a:solidFill>
                          <a:schemeClr val="tx1"/>
                        </a:solidFill>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solidFill>
                            <a:schemeClr val="tx1"/>
                          </a:solidFill>
                          <a:effectLst/>
                        </a:rPr>
                        <a:t>Cancellations </a:t>
                      </a:r>
                      <a:endParaRPr lang="en-US" sz="1200" dirty="0">
                        <a:solidFill>
                          <a:schemeClr val="tx1"/>
                        </a:solidFill>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solidFill>
                            <a:schemeClr val="tx1"/>
                          </a:solidFill>
                          <a:effectLst/>
                        </a:rPr>
                        <a:t>Total </a:t>
                      </a:r>
                      <a:r>
                        <a:rPr lang="en-US" sz="1000" dirty="0" smtClean="0">
                          <a:solidFill>
                            <a:schemeClr val="tx1"/>
                          </a:solidFill>
                          <a:effectLst/>
                        </a:rPr>
                        <a:t>Active Members (as of 8/2/2016)</a:t>
                      </a:r>
                      <a:endParaRPr lang="en-US" sz="1200" dirty="0">
                        <a:solidFill>
                          <a:schemeClr val="tx1"/>
                        </a:solidFill>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Very Large</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a:effectLst/>
                        </a:rPr>
                        <a:t>34</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9</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3</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effectLst/>
                          <a:latin typeface="+mn-lt"/>
                          <a:ea typeface="MS Mincho"/>
                          <a:cs typeface="Times New Roman"/>
                        </a:rPr>
                        <a:t>1</a:t>
                      </a: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48</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latin typeface="+mn-lt"/>
                          <a:ea typeface="+mn-ea"/>
                          <a:cs typeface="+mn-cs"/>
                        </a:rPr>
                        <a:t>3</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45</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Large</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25</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5</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3</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32</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latin typeface="+mn-lt"/>
                          <a:ea typeface="+mn-ea"/>
                          <a:cs typeface="+mn-cs"/>
                        </a:rPr>
                        <a:t>1</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31</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Medium</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24</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12</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20</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effectLst/>
                          <a:latin typeface="+mn-lt"/>
                          <a:ea typeface="MS Mincho"/>
                          <a:cs typeface="Times New Roman"/>
                        </a:rPr>
                        <a:t>1</a:t>
                      </a: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59</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latin typeface="+mn-lt"/>
                          <a:ea typeface="+mn-ea"/>
                          <a:cs typeface="+mn-cs"/>
                        </a:rPr>
                        <a:t>3</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56</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Small</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29</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21</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13</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effectLst/>
                          <a:latin typeface="+mn-lt"/>
                          <a:ea typeface="MS Mincho"/>
                          <a:cs typeface="Times New Roman"/>
                        </a:rPr>
                        <a:t>1</a:t>
                      </a: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latin typeface="+mn-lt"/>
                          <a:ea typeface="+mn-ea"/>
                          <a:cs typeface="+mn-cs"/>
                        </a:rPr>
                        <a:t>64</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latin typeface="+mn-lt"/>
                          <a:ea typeface="+mn-ea"/>
                          <a:cs typeface="+mn-cs"/>
                        </a:rPr>
                        <a:t>11</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53</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Very Small</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45</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40</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a:effectLst/>
                        </a:rPr>
                        <a:t>31</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effectLst/>
                          <a:latin typeface="+mn-lt"/>
                          <a:ea typeface="MS Mincho"/>
                          <a:cs typeface="Times New Roman"/>
                        </a:rPr>
                        <a:t>4</a:t>
                      </a: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122</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15</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107</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Totals</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157</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87</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a:effectLst/>
                        </a:rPr>
                        <a:t>70</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smtClean="0">
                          <a:effectLst/>
                          <a:latin typeface="+mn-lt"/>
                          <a:ea typeface="MS Mincho"/>
                          <a:cs typeface="Times New Roman"/>
                        </a:rPr>
                        <a:t>7</a:t>
                      </a: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325</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latin typeface="+mn-lt"/>
                          <a:ea typeface="+mn-ea"/>
                          <a:cs typeface="+mn-cs"/>
                        </a:rPr>
                        <a:t>33</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292</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 </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Educational</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 </a:t>
                      </a:r>
                      <a:r>
                        <a:rPr lang="en-US" sz="1000" dirty="0" smtClean="0">
                          <a:effectLst/>
                        </a:rPr>
                        <a:t>7</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rPr>
                        <a:t>3</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smtClean="0">
                          <a:effectLst/>
                          <a:latin typeface="+mn-lt"/>
                          <a:ea typeface="+mn-ea"/>
                          <a:cs typeface="+mn-cs"/>
                        </a:rPr>
                        <a:t>10</a:t>
                      </a:r>
                      <a:endParaRPr lang="en-US" sz="1200" dirty="0">
                        <a:effectLst/>
                        <a:latin typeface="Cambria"/>
                        <a:ea typeface="MS Mincho"/>
                        <a:cs typeface="Times New Roman"/>
                      </a:endParaRPr>
                    </a:p>
                  </a:txBody>
                  <a:tcPr marL="68580" marR="68580" marT="0" marB="0"/>
                </a:tc>
              </a:tr>
              <a:tr h="370840">
                <a:tc>
                  <a:txBody>
                    <a:bodyPr/>
                    <a:lstStyle/>
                    <a:p>
                      <a:pPr marL="0" marR="0">
                        <a:spcBef>
                          <a:spcPts val="0"/>
                        </a:spcBef>
                        <a:spcAft>
                          <a:spcPts val="0"/>
                        </a:spcAft>
                      </a:pPr>
                      <a:r>
                        <a:rPr lang="en-US" sz="1000" dirty="0">
                          <a:solidFill>
                            <a:schemeClr val="tx1"/>
                          </a:solidFill>
                          <a:effectLst/>
                        </a:rPr>
                        <a:t>RSP</a:t>
                      </a:r>
                      <a:endParaRPr lang="en-US" sz="1200" dirty="0">
                        <a:solidFill>
                          <a:schemeClr val="tx1"/>
                        </a:solidFill>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1</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2</a:t>
                      </a:r>
                      <a:endParaRPr lang="en-US" sz="1200" dirty="0">
                        <a:effectLst/>
                        <a:latin typeface="Cambria"/>
                        <a:ea typeface="MS Mincho"/>
                        <a:cs typeface="Times New Roman"/>
                      </a:endParaRPr>
                    </a:p>
                  </a:txBody>
                  <a:tcPr marL="68580" marR="68580" marT="0" marB="0"/>
                </a:tc>
                <a:tc>
                  <a:txBody>
                    <a:bodyPr/>
                    <a:lstStyle/>
                    <a:p>
                      <a:pPr marL="0" marR="0">
                        <a:spcBef>
                          <a:spcPts val="0"/>
                        </a:spcBef>
                        <a:spcAft>
                          <a:spcPts val="0"/>
                        </a:spcAft>
                      </a:pPr>
                      <a:endParaRPr lang="en-US" sz="1000" dirty="0">
                        <a:effectLst/>
                        <a:latin typeface="+mn-lt"/>
                        <a:ea typeface="MS Mincho"/>
                        <a:cs typeface="Times New Roman"/>
                      </a:endParaRPr>
                    </a:p>
                  </a:txBody>
                  <a:tcPr marL="0" marR="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0" marR="0" marT="0" marB="0"/>
                </a:tc>
                <a:tc>
                  <a:txBody>
                    <a:bodyPr/>
                    <a:lstStyle/>
                    <a:p>
                      <a:pPr marL="0" marR="0">
                        <a:spcBef>
                          <a:spcPts val="0"/>
                        </a:spcBef>
                        <a:spcAft>
                          <a:spcPts val="0"/>
                        </a:spcAft>
                      </a:pPr>
                      <a:r>
                        <a:rPr lang="en-US" sz="1000" dirty="0">
                          <a:effectLst/>
                        </a:rPr>
                        <a:t>3</a:t>
                      </a:r>
                      <a:endParaRPr lang="en-US" sz="1200" dirty="0">
                        <a:effectLst/>
                        <a:latin typeface="Cambria"/>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175339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B0F0"/>
                </a:solidFill>
              </a:rPr>
              <a:t>Development:  FY2015/16 Accomplishments</a:t>
            </a:r>
            <a:endParaRPr lang="en-US" sz="4000" b="1" dirty="0">
              <a:solidFill>
                <a:srgbClr val="00B0F0"/>
              </a:solidFill>
            </a:endParaRPr>
          </a:p>
        </p:txBody>
      </p:sp>
      <p:sp>
        <p:nvSpPr>
          <p:cNvPr id="3" name="Content Placeholder 2"/>
          <p:cNvSpPr>
            <a:spLocks noGrp="1"/>
          </p:cNvSpPr>
          <p:nvPr>
            <p:ph idx="1"/>
          </p:nvPr>
        </p:nvSpPr>
        <p:spPr/>
        <p:txBody>
          <a:bodyPr/>
          <a:lstStyle/>
          <a:p>
            <a:r>
              <a:rPr lang="en-US" sz="2400" dirty="0" smtClean="0"/>
              <a:t>Performance improvements</a:t>
            </a:r>
          </a:p>
          <a:p>
            <a:pPr lvl="1"/>
            <a:r>
              <a:rPr lang="en-US" sz="2000" dirty="0" smtClean="0"/>
              <a:t>Load / rendering times</a:t>
            </a:r>
          </a:p>
          <a:p>
            <a:pPr lvl="1"/>
            <a:r>
              <a:rPr lang="en-US" sz="2000" dirty="0" smtClean="0"/>
              <a:t>Fixed arbitrary re-ordering of  multi-level descriptions</a:t>
            </a:r>
          </a:p>
          <a:p>
            <a:pPr lvl="1"/>
            <a:r>
              <a:rPr lang="en-US" sz="2000" dirty="0" smtClean="0"/>
              <a:t>Default values</a:t>
            </a:r>
          </a:p>
          <a:p>
            <a:pPr lvl="1"/>
            <a:r>
              <a:rPr lang="en-US" sz="2000" dirty="0" smtClean="0"/>
              <a:t>Default note orders</a:t>
            </a:r>
          </a:p>
          <a:p>
            <a:pPr lvl="1"/>
            <a:r>
              <a:rPr lang="en-US" sz="2000" dirty="0" smtClean="0"/>
              <a:t>Controlled value list management</a:t>
            </a:r>
          </a:p>
          <a:p>
            <a:r>
              <a:rPr lang="en-US" sz="2400" dirty="0" smtClean="0"/>
              <a:t>Re-factored Archon migration script</a:t>
            </a:r>
            <a:endParaRPr lang="en-US" sz="2400" dirty="0"/>
          </a:p>
          <a:p>
            <a:r>
              <a:rPr lang="en-US" sz="2400" dirty="0"/>
              <a:t>Enhanced design of the </a:t>
            </a:r>
            <a:r>
              <a:rPr lang="en-US" sz="2400" dirty="0">
                <a:hlinkClick r:id="rId3"/>
              </a:rPr>
              <a:t>Public Interface</a:t>
            </a:r>
            <a:endParaRPr lang="en-US" sz="2400" dirty="0"/>
          </a:p>
          <a:p>
            <a:r>
              <a:rPr lang="en-US" sz="2400" dirty="0" smtClean="0"/>
              <a:t>Integration </a:t>
            </a:r>
            <a:r>
              <a:rPr lang="en-US" sz="2400" dirty="0"/>
              <a:t>of new container data </a:t>
            </a:r>
            <a:r>
              <a:rPr lang="en-US" sz="2400" dirty="0" smtClean="0"/>
              <a:t>model</a:t>
            </a:r>
          </a:p>
          <a:p>
            <a:r>
              <a:rPr lang="en-US" sz="2400" dirty="0" smtClean="0"/>
              <a:t>Enhancements to the location module</a:t>
            </a:r>
            <a:endParaRPr lang="en-US" sz="2400" dirty="0"/>
          </a:p>
          <a:p>
            <a:r>
              <a:rPr lang="en-US" sz="2400" dirty="0" smtClean="0"/>
              <a:t>Review </a:t>
            </a:r>
            <a:r>
              <a:rPr lang="en-US" sz="2400" dirty="0"/>
              <a:t>of the </a:t>
            </a:r>
            <a:r>
              <a:rPr lang="en-US" sz="2400" dirty="0">
                <a:hlinkClick r:id="rId4"/>
              </a:rPr>
              <a:t>development </a:t>
            </a:r>
            <a:r>
              <a:rPr lang="en-US" sz="2400" dirty="0" smtClean="0">
                <a:hlinkClick r:id="rId4"/>
              </a:rPr>
              <a:t>user stories</a:t>
            </a:r>
            <a:endParaRPr lang="en-US" sz="2400" dirty="0"/>
          </a:p>
          <a:p>
            <a:endParaRPr lang="en-US" sz="2400" dirty="0" smtClean="0"/>
          </a:p>
        </p:txBody>
      </p:sp>
    </p:spTree>
    <p:extLst>
      <p:ext uri="{BB962C8B-B14F-4D97-AF65-F5344CB8AC3E}">
        <p14:creationId xmlns:p14="http://schemas.microsoft.com/office/powerpoint/2010/main" val="2508641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Development:  FY2016/17 Goals</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Restoration of Development Resources</a:t>
            </a:r>
          </a:p>
          <a:p>
            <a:pPr lvl="1"/>
            <a:r>
              <a:rPr lang="en-US" dirty="0" err="1" smtClean="0"/>
              <a:t>ArchivesSpace</a:t>
            </a:r>
            <a:r>
              <a:rPr lang="en-US" dirty="0" smtClean="0"/>
              <a:t> Developer</a:t>
            </a:r>
          </a:p>
          <a:p>
            <a:pPr lvl="1"/>
            <a:r>
              <a:rPr lang="en-US" dirty="0" smtClean="0"/>
              <a:t>Contracted Development</a:t>
            </a:r>
          </a:p>
          <a:p>
            <a:r>
              <a:rPr lang="en-US" dirty="0" smtClean="0"/>
              <a:t>Enhanced Public Interface</a:t>
            </a:r>
          </a:p>
          <a:p>
            <a:r>
              <a:rPr lang="en-US" dirty="0" smtClean="0"/>
              <a:t>PREMIS compliant rights management</a:t>
            </a:r>
          </a:p>
          <a:p>
            <a:r>
              <a:rPr lang="en-US" dirty="0" smtClean="0"/>
              <a:t>EAC compliant agent module</a:t>
            </a:r>
          </a:p>
          <a:p>
            <a:r>
              <a:rPr lang="en-US" dirty="0" smtClean="0"/>
              <a:t>Rebuild </a:t>
            </a:r>
            <a:r>
              <a:rPr lang="en-US" dirty="0" smtClean="0"/>
              <a:t>reports module</a:t>
            </a:r>
            <a:endParaRPr lang="en-US" dirty="0"/>
          </a:p>
        </p:txBody>
      </p:sp>
    </p:spTree>
    <p:extLst>
      <p:ext uri="{BB962C8B-B14F-4D97-AF65-F5344CB8AC3E}">
        <p14:creationId xmlns:p14="http://schemas.microsoft.com/office/powerpoint/2010/main" val="222909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rgbClr val="00B0F0"/>
                </a:solidFill>
              </a:rPr>
              <a:t>Training</a:t>
            </a:r>
            <a:endParaRPr lang="en-US" b="1"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7072090"/>
              </p:ext>
            </p:extLst>
          </p:nvPr>
        </p:nvGraphicFramePr>
        <p:xfrm>
          <a:off x="457200" y="838200"/>
          <a:ext cx="8229600" cy="5694680"/>
        </p:xfrm>
        <a:graphic>
          <a:graphicData uri="http://schemas.openxmlformats.org/drawingml/2006/table">
            <a:tbl>
              <a:tblPr firstRow="1" bandRow="1">
                <a:tableStyleId>{5C22544A-7EE6-4342-B048-85BDC9FD1C3A}</a:tableStyleId>
              </a:tblPr>
              <a:tblGrid>
                <a:gridCol w="3886200"/>
                <a:gridCol w="4343400"/>
              </a:tblGrid>
              <a:tr h="370840">
                <a:tc>
                  <a:txBody>
                    <a:bodyPr/>
                    <a:lstStyle/>
                    <a:p>
                      <a:pPr algn="ctr"/>
                      <a:r>
                        <a:rPr lang="en-US" dirty="0" smtClean="0">
                          <a:solidFill>
                            <a:schemeClr val="tx1"/>
                          </a:solidFill>
                        </a:rPr>
                        <a:t>2015</a:t>
                      </a:r>
                      <a:endParaRPr lang="en-US" dirty="0">
                        <a:solidFill>
                          <a:schemeClr val="tx1"/>
                        </a:solidFill>
                      </a:endParaRPr>
                    </a:p>
                  </a:txBody>
                  <a:tcPr/>
                </a:tc>
                <a:tc>
                  <a:txBody>
                    <a:bodyPr/>
                    <a:lstStyle/>
                    <a:p>
                      <a:pPr algn="ctr"/>
                      <a:r>
                        <a:rPr lang="en-US" dirty="0" smtClean="0">
                          <a:solidFill>
                            <a:schemeClr val="tx1"/>
                          </a:solidFill>
                        </a:rPr>
                        <a:t>2016</a:t>
                      </a:r>
                      <a:endParaRPr lang="en-US" dirty="0">
                        <a:solidFill>
                          <a:schemeClr val="tx1"/>
                        </a:solidFill>
                      </a:endParaRPr>
                    </a:p>
                  </a:txBody>
                  <a:tcPr/>
                </a:tc>
              </a:tr>
              <a:tr h="370840">
                <a:tc>
                  <a:txBody>
                    <a:bodyPr/>
                    <a:lstStyle/>
                    <a:p>
                      <a:r>
                        <a:rPr lang="en-US" dirty="0" smtClean="0"/>
                        <a:t>Stanford</a:t>
                      </a:r>
                      <a:r>
                        <a:rPr lang="en-US" baseline="0" dirty="0" smtClean="0"/>
                        <a:t> University, Aug. 10-11</a:t>
                      </a:r>
                      <a:endParaRPr lang="en-US" dirty="0"/>
                    </a:p>
                  </a:txBody>
                  <a:tcPr/>
                </a:tc>
                <a:tc>
                  <a:txBody>
                    <a:bodyPr/>
                    <a:lstStyle/>
                    <a:p>
                      <a:r>
                        <a:rPr lang="en-US" dirty="0" smtClean="0"/>
                        <a:t>Tulane</a:t>
                      </a:r>
                      <a:r>
                        <a:rPr lang="en-US" baseline="0" dirty="0" smtClean="0"/>
                        <a:t> University, Jan. 11-12</a:t>
                      </a:r>
                      <a:endParaRPr lang="en-US" dirty="0"/>
                    </a:p>
                  </a:txBody>
                  <a:tcPr/>
                </a:tc>
              </a:tr>
              <a:tr h="370840">
                <a:tc>
                  <a:txBody>
                    <a:bodyPr/>
                    <a:lstStyle/>
                    <a:p>
                      <a:r>
                        <a:rPr lang="en-US" dirty="0" smtClean="0"/>
                        <a:t>Harvard University, Sept. 9-10</a:t>
                      </a:r>
                      <a:endParaRPr lang="en-US" dirty="0"/>
                    </a:p>
                  </a:txBody>
                  <a:tcPr/>
                </a:tc>
                <a:tc>
                  <a:txBody>
                    <a:bodyPr/>
                    <a:lstStyle/>
                    <a:p>
                      <a:r>
                        <a:rPr lang="en-US" dirty="0" smtClean="0"/>
                        <a:t>University of North Carolina, Wilmington, Jan. 21-22</a:t>
                      </a:r>
                      <a:endParaRPr lang="en-US" dirty="0"/>
                    </a:p>
                  </a:txBody>
                  <a:tcPr/>
                </a:tc>
              </a:tr>
              <a:tr h="370840">
                <a:tc>
                  <a:txBody>
                    <a:bodyPr/>
                    <a:lstStyle/>
                    <a:p>
                      <a:r>
                        <a:rPr lang="en-US" dirty="0" smtClean="0"/>
                        <a:t>Mississippi State Univ.,</a:t>
                      </a:r>
                      <a:r>
                        <a:rPr lang="en-US" baseline="0" dirty="0" smtClean="0"/>
                        <a:t> Sept 29-30</a:t>
                      </a:r>
                      <a:endParaRPr lang="en-US" dirty="0"/>
                    </a:p>
                  </a:txBody>
                  <a:tcPr/>
                </a:tc>
                <a:tc>
                  <a:txBody>
                    <a:bodyPr/>
                    <a:lstStyle/>
                    <a:p>
                      <a:r>
                        <a:rPr lang="en-US" dirty="0" smtClean="0"/>
                        <a:t>Case Western Reserve</a:t>
                      </a:r>
                      <a:r>
                        <a:rPr lang="en-US" baseline="0" dirty="0" smtClean="0"/>
                        <a:t> University, Jan. 28-29</a:t>
                      </a:r>
                      <a:endParaRPr lang="en-US" dirty="0"/>
                    </a:p>
                  </a:txBody>
                  <a:tcPr/>
                </a:tc>
              </a:tr>
              <a:tr h="370840">
                <a:tc>
                  <a:txBody>
                    <a:bodyPr/>
                    <a:lstStyle/>
                    <a:p>
                      <a:r>
                        <a:rPr lang="en-US" dirty="0" smtClean="0"/>
                        <a:t>Miami University,</a:t>
                      </a:r>
                      <a:r>
                        <a:rPr lang="en-US" baseline="0" dirty="0" smtClean="0"/>
                        <a:t> Nov. 16-17</a:t>
                      </a:r>
                      <a:endParaRPr lang="en-US" dirty="0"/>
                    </a:p>
                  </a:txBody>
                  <a:tcPr/>
                </a:tc>
                <a:tc>
                  <a:txBody>
                    <a:bodyPr/>
                    <a:lstStyle/>
                    <a:p>
                      <a:r>
                        <a:rPr lang="en-US" dirty="0" smtClean="0"/>
                        <a:t>Harvard University </a:t>
                      </a:r>
                      <a:r>
                        <a:rPr lang="en-US" dirty="0" err="1" smtClean="0"/>
                        <a:t>Countway</a:t>
                      </a:r>
                      <a:r>
                        <a:rPr lang="en-US" dirty="0" smtClean="0"/>
                        <a:t> Library of Medicine, Feb. 11-12</a:t>
                      </a:r>
                      <a:endParaRPr lang="en-US" dirty="0"/>
                    </a:p>
                  </a:txBody>
                  <a:tcPr/>
                </a:tc>
              </a:tr>
              <a:tr h="370840">
                <a:tc>
                  <a:txBody>
                    <a:bodyPr/>
                    <a:lstStyle/>
                    <a:p>
                      <a:r>
                        <a:rPr lang="en-US" dirty="0" smtClean="0"/>
                        <a:t>Texas A&amp;M University</a:t>
                      </a:r>
                      <a:r>
                        <a:rPr lang="en-US" baseline="0" dirty="0" smtClean="0"/>
                        <a:t> at Corpus Christi, Dec. 14-15</a:t>
                      </a:r>
                      <a:endParaRPr lang="en-US" dirty="0"/>
                    </a:p>
                  </a:txBody>
                  <a:tcPr/>
                </a:tc>
                <a:tc>
                  <a:txBody>
                    <a:bodyPr/>
                    <a:lstStyle/>
                    <a:p>
                      <a:r>
                        <a:rPr lang="en-US" dirty="0" smtClean="0"/>
                        <a:t>University of California,</a:t>
                      </a:r>
                      <a:r>
                        <a:rPr lang="en-US" baseline="0" dirty="0" smtClean="0"/>
                        <a:t> Santa Cruz</a:t>
                      </a:r>
                      <a:endParaRPr lang="en-US" dirty="0"/>
                    </a:p>
                  </a:txBody>
                  <a:tcPr/>
                </a:tc>
              </a:tr>
              <a:tr h="370840">
                <a:tc>
                  <a:txBody>
                    <a:bodyPr/>
                    <a:lstStyle/>
                    <a:p>
                      <a:endParaRPr lang="en-US" dirty="0"/>
                    </a:p>
                  </a:txBody>
                  <a:tcPr/>
                </a:tc>
                <a:tc>
                  <a:txBody>
                    <a:bodyPr/>
                    <a:lstStyle/>
                    <a:p>
                      <a:r>
                        <a:rPr lang="en-US" dirty="0" smtClean="0"/>
                        <a:t>Guggenheim Museum Archives,</a:t>
                      </a:r>
                      <a:r>
                        <a:rPr lang="en-US" baseline="0" dirty="0" smtClean="0"/>
                        <a:t> Feb. 24</a:t>
                      </a:r>
                      <a:endParaRPr lang="en-US" dirty="0"/>
                    </a:p>
                  </a:txBody>
                  <a:tcPr/>
                </a:tc>
              </a:tr>
              <a:tr h="370840">
                <a:tc>
                  <a:txBody>
                    <a:bodyPr/>
                    <a:lstStyle/>
                    <a:p>
                      <a:endParaRPr lang="en-US" dirty="0"/>
                    </a:p>
                  </a:txBody>
                  <a:tcPr/>
                </a:tc>
                <a:tc>
                  <a:txBody>
                    <a:bodyPr/>
                    <a:lstStyle/>
                    <a:p>
                      <a:r>
                        <a:rPr lang="en-US" dirty="0" smtClean="0"/>
                        <a:t>Tri-Colleges</a:t>
                      </a:r>
                      <a:r>
                        <a:rPr lang="en-US" baseline="0" dirty="0" smtClean="0"/>
                        <a:t> in Philadelphia, March 10-11</a:t>
                      </a:r>
                      <a:endParaRPr lang="en-US" dirty="0"/>
                    </a:p>
                  </a:txBody>
                  <a:tcPr/>
                </a:tc>
              </a:tr>
              <a:tr h="370840">
                <a:tc>
                  <a:txBody>
                    <a:bodyPr/>
                    <a:lstStyle/>
                    <a:p>
                      <a:endParaRPr lang="en-US" dirty="0"/>
                    </a:p>
                  </a:txBody>
                  <a:tcPr/>
                </a:tc>
                <a:tc>
                  <a:txBody>
                    <a:bodyPr/>
                    <a:lstStyle/>
                    <a:p>
                      <a:r>
                        <a:rPr lang="en-US" dirty="0" smtClean="0"/>
                        <a:t>University of Arizona, May 2-4</a:t>
                      </a:r>
                      <a:endParaRPr lang="en-US" dirty="0"/>
                    </a:p>
                  </a:txBody>
                  <a:tcPr/>
                </a:tc>
              </a:tr>
              <a:tr h="370840">
                <a:tc>
                  <a:txBody>
                    <a:bodyPr/>
                    <a:lstStyle/>
                    <a:p>
                      <a:endParaRPr lang="en-US" dirty="0"/>
                    </a:p>
                  </a:txBody>
                  <a:tcPr/>
                </a:tc>
                <a:tc>
                  <a:txBody>
                    <a:bodyPr/>
                    <a:lstStyle/>
                    <a:p>
                      <a:r>
                        <a:rPr lang="en-US" dirty="0" smtClean="0"/>
                        <a:t>Vassar College, June 6-7</a:t>
                      </a:r>
                      <a:endParaRPr lang="en-US" dirty="0"/>
                    </a:p>
                  </a:txBody>
                  <a:tcPr/>
                </a:tc>
              </a:tr>
              <a:tr h="370840">
                <a:tc>
                  <a:txBody>
                    <a:bodyPr/>
                    <a:lstStyle/>
                    <a:p>
                      <a:endParaRPr lang="en-US" dirty="0"/>
                    </a:p>
                  </a:txBody>
                  <a:tcPr/>
                </a:tc>
                <a:tc>
                  <a:txBody>
                    <a:bodyPr/>
                    <a:lstStyle/>
                    <a:p>
                      <a:r>
                        <a:rPr lang="en-US" dirty="0" smtClean="0"/>
                        <a:t>Keystone</a:t>
                      </a:r>
                      <a:r>
                        <a:rPr lang="en-US" baseline="0" dirty="0" smtClean="0"/>
                        <a:t> Library Network webinar series, March-May</a:t>
                      </a:r>
                      <a:endParaRPr lang="en-US" dirty="0"/>
                    </a:p>
                  </a:txBody>
                  <a:tcPr/>
                </a:tc>
              </a:tr>
            </a:tbl>
          </a:graphicData>
        </a:graphic>
      </p:graphicFrame>
    </p:spTree>
    <p:extLst>
      <p:ext uri="{BB962C8B-B14F-4D97-AF65-F5344CB8AC3E}">
        <p14:creationId xmlns:p14="http://schemas.microsoft.com/office/powerpoint/2010/main" val="1726984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Trainers</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Lisa </a:t>
            </a:r>
            <a:r>
              <a:rPr lang="en-US" dirty="0" err="1" smtClean="0"/>
              <a:t>Calahan</a:t>
            </a:r>
            <a:r>
              <a:rPr lang="en-US" dirty="0" smtClean="0"/>
              <a:t>, University of Minnesota</a:t>
            </a:r>
          </a:p>
          <a:p>
            <a:r>
              <a:rPr lang="en-US" dirty="0" smtClean="0"/>
              <a:t>Mark Custer, Yale University</a:t>
            </a:r>
          </a:p>
          <a:p>
            <a:r>
              <a:rPr lang="en-US" dirty="0" smtClean="0"/>
              <a:t>Christine Di Bella, </a:t>
            </a:r>
            <a:r>
              <a:rPr lang="en-US" dirty="0" err="1" smtClean="0"/>
              <a:t>ArchivesSpace</a:t>
            </a:r>
            <a:r>
              <a:rPr lang="en-US" dirty="0" smtClean="0"/>
              <a:t> (team leader)</a:t>
            </a:r>
          </a:p>
          <a:p>
            <a:r>
              <a:rPr lang="en-US" dirty="0" smtClean="0"/>
              <a:t>Nancy Enneking, Getty Research Institute</a:t>
            </a:r>
          </a:p>
          <a:p>
            <a:r>
              <a:rPr lang="en-US" dirty="0" err="1" smtClean="0"/>
              <a:t>Bergis</a:t>
            </a:r>
            <a:r>
              <a:rPr lang="en-US" dirty="0" smtClean="0"/>
              <a:t> Jules, UC Riverside</a:t>
            </a:r>
          </a:p>
          <a:p>
            <a:r>
              <a:rPr lang="en-US" dirty="0" smtClean="0"/>
              <a:t>Rachel Onuf, Consultant</a:t>
            </a:r>
          </a:p>
          <a:p>
            <a:r>
              <a:rPr lang="en-US" dirty="0" smtClean="0"/>
              <a:t>Brad Westbrook, </a:t>
            </a:r>
            <a:r>
              <a:rPr lang="en-US" dirty="0" err="1" smtClean="0"/>
              <a:t>ArchivesSpace</a:t>
            </a:r>
            <a:endParaRPr lang="en-US" dirty="0" smtClean="0"/>
          </a:p>
          <a:p>
            <a:endParaRPr lang="en-US" dirty="0"/>
          </a:p>
        </p:txBody>
      </p:sp>
    </p:spTree>
    <p:extLst>
      <p:ext uri="{BB962C8B-B14F-4D97-AF65-F5344CB8AC3E}">
        <p14:creationId xmlns:p14="http://schemas.microsoft.com/office/powerpoint/2010/main" val="3497752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F0"/>
                </a:solidFill>
              </a:rPr>
              <a:t>A</a:t>
            </a:r>
            <a:r>
              <a:rPr lang="en-US" sz="4000" b="1" dirty="0" smtClean="0">
                <a:solidFill>
                  <a:srgbClr val="00B0F0"/>
                </a:solidFill>
              </a:rPr>
              <a:t>dvisory Councils</a:t>
            </a:r>
            <a:endParaRPr lang="en-US" sz="4000" b="1" dirty="0">
              <a:solidFill>
                <a:srgbClr val="00B0F0"/>
              </a:solidFill>
            </a:endParaRPr>
          </a:p>
        </p:txBody>
      </p:sp>
      <p:sp>
        <p:nvSpPr>
          <p:cNvPr id="3" name="Content Placeholder 2"/>
          <p:cNvSpPr>
            <a:spLocks noGrp="1"/>
          </p:cNvSpPr>
          <p:nvPr>
            <p:ph idx="1"/>
          </p:nvPr>
        </p:nvSpPr>
        <p:spPr/>
        <p:txBody>
          <a:bodyPr/>
          <a:lstStyle/>
          <a:p>
            <a:r>
              <a:rPr lang="en-US" sz="2400" dirty="0">
                <a:hlinkClick r:id="rId3"/>
              </a:rPr>
              <a:t>Technical Advisory Council</a:t>
            </a:r>
            <a:r>
              <a:rPr lang="en-US" sz="2400" dirty="0"/>
              <a:t/>
            </a:r>
            <a:br>
              <a:rPr lang="en-US" sz="2400" dirty="0"/>
            </a:br>
            <a:r>
              <a:rPr lang="en-US" sz="2400" dirty="0"/>
              <a:t>Chair:  Sally </a:t>
            </a:r>
            <a:r>
              <a:rPr lang="en-US" sz="2400" dirty="0" err="1"/>
              <a:t>Vermaaten</a:t>
            </a:r>
            <a:r>
              <a:rPr lang="en-US" sz="2400" dirty="0"/>
              <a:t>, New York University</a:t>
            </a:r>
          </a:p>
          <a:p>
            <a:endParaRPr lang="en-US" sz="2400" dirty="0"/>
          </a:p>
          <a:p>
            <a:r>
              <a:rPr lang="en-US" sz="2400" dirty="0">
                <a:hlinkClick r:id="rId4"/>
              </a:rPr>
              <a:t>User Advisory Council</a:t>
            </a:r>
            <a:endParaRPr lang="en-US" sz="2400" dirty="0"/>
          </a:p>
          <a:p>
            <a:r>
              <a:rPr lang="en-US" sz="2400" dirty="0"/>
              <a:t>Chair: Gordon Daines, Brigham Young University</a:t>
            </a:r>
          </a:p>
          <a:p>
            <a:endParaRPr lang="en-US" dirty="0" smtClean="0"/>
          </a:p>
        </p:txBody>
      </p:sp>
    </p:spTree>
    <p:extLst>
      <p:ext uri="{BB962C8B-B14F-4D97-AF65-F5344CB8AC3E}">
        <p14:creationId xmlns:p14="http://schemas.microsoft.com/office/powerpoint/2010/main" val="2008174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rchivesSpace Template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ArchivesSpace Template (1).pot</Template>
  <TotalTime>14685</TotalTime>
  <Words>1503</Words>
  <Application>Microsoft Office PowerPoint</Application>
  <PresentationFormat>On-screen Show (4:3)</PresentationFormat>
  <Paragraphs>193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ArchivesSpace Template (1)</vt:lpstr>
      <vt:lpstr>Program Update</vt:lpstr>
      <vt:lpstr>Membership</vt:lpstr>
      <vt:lpstr>Development:  FY2015/16 Accomplishments</vt:lpstr>
      <vt:lpstr>Development:  FY2016/17 Goals</vt:lpstr>
      <vt:lpstr>Training</vt:lpstr>
      <vt:lpstr>Trainers</vt:lpstr>
      <vt:lpstr>Advisory Councils</vt:lpstr>
    </vt:vector>
  </TitlesOfParts>
  <Company>PALINET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Bower</dc:creator>
  <cp:lastModifiedBy>Brad Westbrook</cp:lastModifiedBy>
  <cp:revision>225</cp:revision>
  <dcterms:created xsi:type="dcterms:W3CDTF">2009-03-06T20:35:06Z</dcterms:created>
  <dcterms:modified xsi:type="dcterms:W3CDTF">2016-08-02T16:56:01Z</dcterms:modified>
</cp:coreProperties>
</file>