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261" r:id="rId4"/>
    <p:sldId id="257" r:id="rId5"/>
    <p:sldId id="271" r:id="rId6"/>
    <p:sldId id="262" r:id="rId7"/>
    <p:sldId id="263" r:id="rId8"/>
    <p:sldId id="258" r:id="rId9"/>
    <p:sldId id="264" r:id="rId10"/>
    <p:sldId id="265" r:id="rId11"/>
    <p:sldId id="266" r:id="rId12"/>
    <p:sldId id="267" r:id="rId13"/>
    <p:sldId id="268" r:id="rId14"/>
    <p:sldId id="269" r:id="rId15"/>
    <p:sldId id="270" r:id="rId16"/>
    <p:sldId id="272" r:id="rId17"/>
    <p:sldId id="27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25C90"/>
    <a:srgbClr val="0066CC"/>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8" autoAdjust="0"/>
    <p:restoredTop sz="77203" autoAdjust="0"/>
  </p:normalViewPr>
  <p:slideViewPr>
    <p:cSldViewPr>
      <p:cViewPr varScale="1">
        <p:scale>
          <a:sx n="88" d="100"/>
          <a:sy n="88" d="100"/>
        </p:scale>
        <p:origin x="217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D3709DC-DBC8-45C8-9E77-615EA7528EC4}" type="datetimeFigureOut">
              <a:rPr lang="en-US" smtClean="0"/>
              <a:t>7/30/2019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57365E8-0D42-4F3E-B018-3E615A6DAD90}" type="slidenum">
              <a:rPr lang="en-US" smtClean="0"/>
              <a:t>‹#›</a:t>
            </a:fld>
            <a:endParaRPr lang="en-US" dirty="0"/>
          </a:p>
        </p:txBody>
      </p:sp>
    </p:spTree>
    <p:extLst>
      <p:ext uri="{BB962C8B-B14F-4D97-AF65-F5344CB8AC3E}">
        <p14:creationId xmlns:p14="http://schemas.microsoft.com/office/powerpoint/2010/main" val="115497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I’ll be giving a brief overview of an approach we’re beginning to take at the Texas State Archives to gain all the benefits of creating finding aids using ArchivesSpace while keeping one foot in the world of EAD. Our goal is to spend a minimal amount of time keeping these two parallel processes going. </a:t>
            </a:r>
          </a:p>
        </p:txBody>
      </p:sp>
      <p:sp>
        <p:nvSpPr>
          <p:cNvPr id="4" name="Slide Number Placeholder 3"/>
          <p:cNvSpPr>
            <a:spLocks noGrp="1"/>
          </p:cNvSpPr>
          <p:nvPr>
            <p:ph type="sldNum" sz="quarter" idx="5"/>
          </p:nvPr>
        </p:nvSpPr>
        <p:spPr/>
        <p:txBody>
          <a:bodyPr/>
          <a:lstStyle/>
          <a:p>
            <a:fld id="{557365E8-0D42-4F3E-B018-3E615A6DAD90}" type="slidenum">
              <a:rPr lang="en-US" smtClean="0"/>
              <a:t>1</a:t>
            </a:fld>
            <a:endParaRPr lang="en-US" dirty="0"/>
          </a:p>
        </p:txBody>
      </p:sp>
    </p:spTree>
    <p:extLst>
      <p:ext uri="{BB962C8B-B14F-4D97-AF65-F5344CB8AC3E}">
        <p14:creationId xmlns:p14="http://schemas.microsoft.com/office/powerpoint/2010/main" val="2677633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only some of this must be fixed before uploading the file to TARO, we wonder how code that wouldn’t appear in our hand-encoded EAD files will play in a future search function that TARO will be constructing within the next three years. Should we wait to find out if it’ll be a problem, or develop a way to clean up the code now to keep it more consistent with our past encoding? </a:t>
            </a:r>
          </a:p>
        </p:txBody>
      </p:sp>
      <p:sp>
        <p:nvSpPr>
          <p:cNvPr id="4" name="Slide Number Placeholder 3"/>
          <p:cNvSpPr>
            <a:spLocks noGrp="1"/>
          </p:cNvSpPr>
          <p:nvPr>
            <p:ph type="sldNum" sz="quarter" idx="5"/>
          </p:nvPr>
        </p:nvSpPr>
        <p:spPr/>
        <p:txBody>
          <a:bodyPr/>
          <a:lstStyle/>
          <a:p>
            <a:fld id="{557365E8-0D42-4F3E-B018-3E615A6DAD90}" type="slidenum">
              <a:rPr lang="en-US" smtClean="0"/>
              <a:t>10</a:t>
            </a:fld>
            <a:endParaRPr lang="en-US" dirty="0"/>
          </a:p>
        </p:txBody>
      </p:sp>
    </p:spTree>
    <p:extLst>
      <p:ext uri="{BB962C8B-B14F-4D97-AF65-F5344CB8AC3E}">
        <p14:creationId xmlns:p14="http://schemas.microsoft.com/office/powerpoint/2010/main" val="694459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decided to go ahead and take the plunge. </a:t>
            </a:r>
          </a:p>
          <a:p>
            <a:endParaRPr lang="en-US" dirty="0"/>
          </a:p>
          <a:p>
            <a:r>
              <a:rPr lang="en-US" dirty="0"/>
              <a:t>Multiple staff from different work units are engaged in this workflow. The goal is to be doing most of our work in the </a:t>
            </a:r>
            <a:r>
              <a:rPr lang="en-US" dirty="0" err="1"/>
              <a:t>ASpace</a:t>
            </a:r>
            <a:r>
              <a:rPr lang="en-US" dirty="0"/>
              <a:t> Resource and export an EAD version only when necessary, and to make post-export clean-up as quick and simple as possible.</a:t>
            </a:r>
          </a:p>
          <a:p>
            <a:endParaRPr lang="en-US" dirty="0"/>
          </a:p>
          <a:p>
            <a:r>
              <a:rPr lang="en-US" dirty="0"/>
              <a:t>The EAD finding aid is still the public version of the finding aid—we’re not using the public interface yet as such.</a:t>
            </a:r>
          </a:p>
        </p:txBody>
      </p:sp>
      <p:sp>
        <p:nvSpPr>
          <p:cNvPr id="4" name="Slide Number Placeholder 3"/>
          <p:cNvSpPr>
            <a:spLocks noGrp="1"/>
          </p:cNvSpPr>
          <p:nvPr>
            <p:ph type="sldNum" sz="quarter" idx="5"/>
          </p:nvPr>
        </p:nvSpPr>
        <p:spPr/>
        <p:txBody>
          <a:bodyPr/>
          <a:lstStyle/>
          <a:p>
            <a:fld id="{557365E8-0D42-4F3E-B018-3E615A6DAD90}" type="slidenum">
              <a:rPr lang="en-US" smtClean="0"/>
              <a:t>11</a:t>
            </a:fld>
            <a:endParaRPr lang="en-US" dirty="0"/>
          </a:p>
        </p:txBody>
      </p:sp>
    </p:spTree>
    <p:extLst>
      <p:ext uri="{BB962C8B-B14F-4D97-AF65-F5344CB8AC3E}">
        <p14:creationId xmlns:p14="http://schemas.microsoft.com/office/powerpoint/2010/main" val="1632728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we’d still be more comfortable using the EAD version for peer review, but we may decide to give up doing that. We may also rely on a MARC record exported from </a:t>
            </a:r>
            <a:r>
              <a:rPr lang="en-US" dirty="0" err="1"/>
              <a:t>ASpace</a:t>
            </a:r>
            <a:r>
              <a:rPr lang="en-US" dirty="0"/>
              <a:t> for cataloging purposes instead of the full EAD finding aid. We’ll probably stick with sharing the EAD finding aid with our digital program staff since the EAD inventory display is more streamlined.</a:t>
            </a:r>
          </a:p>
          <a:p>
            <a:endParaRPr lang="en-US" dirty="0"/>
          </a:p>
          <a:p>
            <a:r>
              <a:rPr lang="en-US" dirty="0"/>
              <a:t>At every step, editing should happen only in the Resource record, with only minimal manual clean-up steps needed after applying the stylesheet that transforms the exported EAD into more BPG-compliant EAD.</a:t>
            </a:r>
          </a:p>
        </p:txBody>
      </p:sp>
      <p:sp>
        <p:nvSpPr>
          <p:cNvPr id="4" name="Slide Number Placeholder 3"/>
          <p:cNvSpPr>
            <a:spLocks noGrp="1"/>
          </p:cNvSpPr>
          <p:nvPr>
            <p:ph type="sldNum" sz="quarter" idx="5"/>
          </p:nvPr>
        </p:nvSpPr>
        <p:spPr/>
        <p:txBody>
          <a:bodyPr/>
          <a:lstStyle/>
          <a:p>
            <a:fld id="{557365E8-0D42-4F3E-B018-3E615A6DAD90}" type="slidenum">
              <a:rPr lang="en-US" smtClean="0"/>
              <a:t>12</a:t>
            </a:fld>
            <a:endParaRPr lang="en-US" dirty="0"/>
          </a:p>
        </p:txBody>
      </p:sp>
    </p:spTree>
    <p:extLst>
      <p:ext uri="{BB962C8B-B14F-4D97-AF65-F5344CB8AC3E}">
        <p14:creationId xmlns:p14="http://schemas.microsoft.com/office/powerpoint/2010/main" val="758594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brilliant technical support staff member, Brian Thomas, wrote an XSL stylesheet to perform these clean-up steps for us. Our goal is to conform as closely as we can with TARO’s BPG and perhaps reap more benefits of TARO’s future improved search function.</a:t>
            </a:r>
          </a:p>
        </p:txBody>
      </p:sp>
      <p:sp>
        <p:nvSpPr>
          <p:cNvPr id="4" name="Slide Number Placeholder 3"/>
          <p:cNvSpPr>
            <a:spLocks noGrp="1"/>
          </p:cNvSpPr>
          <p:nvPr>
            <p:ph type="sldNum" sz="quarter" idx="5"/>
          </p:nvPr>
        </p:nvSpPr>
        <p:spPr/>
        <p:txBody>
          <a:bodyPr/>
          <a:lstStyle/>
          <a:p>
            <a:fld id="{557365E8-0D42-4F3E-B018-3E615A6DAD90}" type="slidenum">
              <a:rPr lang="en-US" smtClean="0"/>
              <a:t>13</a:t>
            </a:fld>
            <a:endParaRPr lang="en-US" dirty="0"/>
          </a:p>
        </p:txBody>
      </p:sp>
    </p:spTree>
    <p:extLst>
      <p:ext uri="{BB962C8B-B14F-4D97-AF65-F5344CB8AC3E}">
        <p14:creationId xmlns:p14="http://schemas.microsoft.com/office/powerpoint/2010/main" val="1785623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steps the archivists will take to apply the transform stylesheet are simple, quick, and already familiar to them.</a:t>
            </a:r>
          </a:p>
        </p:txBody>
      </p:sp>
      <p:sp>
        <p:nvSpPr>
          <p:cNvPr id="4" name="Slide Number Placeholder 3"/>
          <p:cNvSpPr>
            <a:spLocks noGrp="1"/>
          </p:cNvSpPr>
          <p:nvPr>
            <p:ph type="sldNum" sz="quarter" idx="5"/>
          </p:nvPr>
        </p:nvSpPr>
        <p:spPr/>
        <p:txBody>
          <a:bodyPr/>
          <a:lstStyle/>
          <a:p>
            <a:fld id="{557365E8-0D42-4F3E-B018-3E615A6DAD90}" type="slidenum">
              <a:rPr lang="en-US" smtClean="0"/>
              <a:t>14</a:t>
            </a:fld>
            <a:endParaRPr lang="en-US" dirty="0"/>
          </a:p>
        </p:txBody>
      </p:sp>
    </p:spTree>
    <p:extLst>
      <p:ext uri="{BB962C8B-B14F-4D97-AF65-F5344CB8AC3E}">
        <p14:creationId xmlns:p14="http://schemas.microsoft.com/office/powerpoint/2010/main" val="2944471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manual edits needed afterward are minor. Since we’re using EAD 2002, we need to add </a:t>
            </a:r>
            <a:r>
              <a:rPr lang="en-US" dirty="0" err="1"/>
              <a:t>xlink</a:t>
            </a:r>
            <a:r>
              <a:rPr lang="en-US" dirty="0"/>
              <a:t> attributes to linking elements. Single dates need attributes added post-export. Punctuation and spacing for Index Term entries is adjusted.  We’ve been pairing &lt;</a:t>
            </a:r>
            <a:r>
              <a:rPr lang="en-US" dirty="0" err="1"/>
              <a:t>genreform</a:t>
            </a:r>
            <a:r>
              <a:rPr lang="en-US" dirty="0"/>
              <a:t>&gt; with &lt;extent&gt; as a measure to ease migration to EAD3, though this may be unnecessary if we migrate to EAD3 by exporting our Resources as that version.</a:t>
            </a:r>
          </a:p>
        </p:txBody>
      </p:sp>
      <p:sp>
        <p:nvSpPr>
          <p:cNvPr id="4" name="Slide Number Placeholder 3"/>
          <p:cNvSpPr>
            <a:spLocks noGrp="1"/>
          </p:cNvSpPr>
          <p:nvPr>
            <p:ph type="sldNum" sz="quarter" idx="5"/>
          </p:nvPr>
        </p:nvSpPr>
        <p:spPr/>
        <p:txBody>
          <a:bodyPr/>
          <a:lstStyle/>
          <a:p>
            <a:fld id="{557365E8-0D42-4F3E-B018-3E615A6DAD90}" type="slidenum">
              <a:rPr lang="en-US" smtClean="0"/>
              <a:t>15</a:t>
            </a:fld>
            <a:endParaRPr lang="en-US" dirty="0"/>
          </a:p>
        </p:txBody>
      </p:sp>
    </p:spTree>
    <p:extLst>
      <p:ext uri="{BB962C8B-B14F-4D97-AF65-F5344CB8AC3E}">
        <p14:creationId xmlns:p14="http://schemas.microsoft.com/office/powerpoint/2010/main" val="2677734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still testing this method to make it as efficient as possible. And, we’ll be using more efficient processing techniques as we go forward, which should also help to minimize time spent on creating our EAD files. </a:t>
            </a:r>
          </a:p>
          <a:p>
            <a:endParaRPr lang="en-US" dirty="0"/>
          </a:p>
          <a:p>
            <a:r>
              <a:rPr lang="en-US" dirty="0"/>
              <a:t>Once we have our tools and instructions for this method more finalized, we’ll share them in the space reserved on the Society of Southwest Archivists website for </a:t>
            </a:r>
            <a:r>
              <a:rPr lang="en-US" dirty="0" err="1"/>
              <a:t>ArchivesSpace</a:t>
            </a:r>
            <a:r>
              <a:rPr lang="en-US" dirty="0"/>
              <a:t> Resources. We’ve already shared our accessioning and appraisal instructions there. If anyone here is in the SSA region and would like to share their own instructions and tools, you can go to this web page to find out how. An actually, you’ll see my own email listed there as the contact.</a:t>
            </a:r>
          </a:p>
        </p:txBody>
      </p:sp>
      <p:sp>
        <p:nvSpPr>
          <p:cNvPr id="4" name="Slide Number Placeholder 3"/>
          <p:cNvSpPr>
            <a:spLocks noGrp="1"/>
          </p:cNvSpPr>
          <p:nvPr>
            <p:ph type="sldNum" sz="quarter" idx="5"/>
          </p:nvPr>
        </p:nvSpPr>
        <p:spPr/>
        <p:txBody>
          <a:bodyPr/>
          <a:lstStyle/>
          <a:p>
            <a:fld id="{557365E8-0D42-4F3E-B018-3E615A6DAD90}" type="slidenum">
              <a:rPr lang="en-US" smtClean="0"/>
              <a:t>16</a:t>
            </a:fld>
            <a:endParaRPr lang="en-US" dirty="0"/>
          </a:p>
        </p:txBody>
      </p:sp>
    </p:spTree>
    <p:extLst>
      <p:ext uri="{BB962C8B-B14F-4D97-AF65-F5344CB8AC3E}">
        <p14:creationId xmlns:p14="http://schemas.microsoft.com/office/powerpoint/2010/main" val="1968592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Jessica said, we’re holding questions until the end of the Plenary presentations. And if anyone wants to offer advice on improving this method we’ve developed, I’d really welcome that, so please feel free to find me later today and share your thoughts. Thank you!</a:t>
            </a:r>
          </a:p>
        </p:txBody>
      </p:sp>
      <p:sp>
        <p:nvSpPr>
          <p:cNvPr id="4" name="Slide Number Placeholder 3"/>
          <p:cNvSpPr>
            <a:spLocks noGrp="1"/>
          </p:cNvSpPr>
          <p:nvPr>
            <p:ph type="sldNum" sz="quarter" idx="5"/>
          </p:nvPr>
        </p:nvSpPr>
        <p:spPr/>
        <p:txBody>
          <a:bodyPr/>
          <a:lstStyle/>
          <a:p>
            <a:fld id="{557365E8-0D42-4F3E-B018-3E615A6DAD90}" type="slidenum">
              <a:rPr lang="en-US" smtClean="0"/>
              <a:t>17</a:t>
            </a:fld>
            <a:endParaRPr lang="en-US" dirty="0"/>
          </a:p>
        </p:txBody>
      </p:sp>
    </p:spTree>
    <p:extLst>
      <p:ext uri="{BB962C8B-B14F-4D97-AF65-F5344CB8AC3E}">
        <p14:creationId xmlns:p14="http://schemas.microsoft.com/office/powerpoint/2010/main" val="339560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began using the Accessions module in 2017 and consider that to be a success, and almost a piece of cake—we still have legacy data we’re working on importing. We’ve also developed a great way to enter appraisal reports into ArchivesSpace, and my colleague Anna Reznik will be talking about that here later this morning. Resources are still a long road we have yet to travel, but we’re preparing for that in several ways.</a:t>
            </a:r>
          </a:p>
        </p:txBody>
      </p:sp>
      <p:sp>
        <p:nvSpPr>
          <p:cNvPr id="4" name="Slide Number Placeholder 3"/>
          <p:cNvSpPr>
            <a:spLocks noGrp="1"/>
          </p:cNvSpPr>
          <p:nvPr>
            <p:ph type="sldNum" sz="quarter" idx="5"/>
          </p:nvPr>
        </p:nvSpPr>
        <p:spPr/>
        <p:txBody>
          <a:bodyPr/>
          <a:lstStyle/>
          <a:p>
            <a:fld id="{557365E8-0D42-4F3E-B018-3E615A6DAD90}" type="slidenum">
              <a:rPr lang="en-US" smtClean="0"/>
              <a:t>2</a:t>
            </a:fld>
            <a:endParaRPr lang="en-US" dirty="0"/>
          </a:p>
        </p:txBody>
      </p:sp>
    </p:spTree>
    <p:extLst>
      <p:ext uri="{BB962C8B-B14F-4D97-AF65-F5344CB8AC3E}">
        <p14:creationId xmlns:p14="http://schemas.microsoft.com/office/powerpoint/2010/main" val="1878374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started testing out how we’ll create Resources while keeping in mind how we’ll export and transform those into EAD finding aids that we’ll continue to contribute to the statewide EAD consortium, Texas Archival Resources Online, of which TSLAC is one of the founding members.</a:t>
            </a:r>
          </a:p>
        </p:txBody>
      </p:sp>
      <p:sp>
        <p:nvSpPr>
          <p:cNvPr id="4" name="Slide Number Placeholder 3"/>
          <p:cNvSpPr>
            <a:spLocks noGrp="1"/>
          </p:cNvSpPr>
          <p:nvPr>
            <p:ph type="sldNum" sz="quarter" idx="5"/>
          </p:nvPr>
        </p:nvSpPr>
        <p:spPr/>
        <p:txBody>
          <a:bodyPr/>
          <a:lstStyle/>
          <a:p>
            <a:fld id="{557365E8-0D42-4F3E-B018-3E615A6DAD90}" type="slidenum">
              <a:rPr lang="en-US" smtClean="0"/>
              <a:t>3</a:t>
            </a:fld>
            <a:endParaRPr lang="en-US" dirty="0"/>
          </a:p>
        </p:txBody>
      </p:sp>
    </p:spTree>
    <p:extLst>
      <p:ext uri="{BB962C8B-B14F-4D97-AF65-F5344CB8AC3E}">
        <p14:creationId xmlns:p14="http://schemas.microsoft.com/office/powerpoint/2010/main" val="4039064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you’re creating EAD at an archives in Texas, chances are about 100% that you’re contributing those EAD finding aids to TARO. TARO has existed for 20 years and keeps adding new members—it’s up to about 50 members now. TARO is one of the 14 active EAD consortia in the nation and is based here at UT. It was recently awarded an NEH implementation grant to make many improvements to its system and display that hasn’t changed much in those 20 years.</a:t>
            </a:r>
          </a:p>
        </p:txBody>
      </p:sp>
      <p:sp>
        <p:nvSpPr>
          <p:cNvPr id="4" name="Slide Number Placeholder 3"/>
          <p:cNvSpPr>
            <a:spLocks noGrp="1"/>
          </p:cNvSpPr>
          <p:nvPr>
            <p:ph type="sldNum" sz="quarter" idx="5"/>
          </p:nvPr>
        </p:nvSpPr>
        <p:spPr/>
        <p:txBody>
          <a:bodyPr/>
          <a:lstStyle/>
          <a:p>
            <a:fld id="{557365E8-0D42-4F3E-B018-3E615A6DAD90}" type="slidenum">
              <a:rPr lang="en-US" smtClean="0"/>
              <a:t>4</a:t>
            </a:fld>
            <a:endParaRPr lang="en-US" dirty="0"/>
          </a:p>
        </p:txBody>
      </p:sp>
    </p:spTree>
    <p:extLst>
      <p:ext uri="{BB962C8B-B14F-4D97-AF65-F5344CB8AC3E}">
        <p14:creationId xmlns:p14="http://schemas.microsoft.com/office/powerpoint/2010/main" val="3101231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TARO accepts only EAD 2002 Schema files, which is still the norm for EAD aggregators in the US. This probably makes our export cleanup process a bit more complicated than if we could export EAD3 Schema files, but it’s where we’re at right now. Although if we decided not to take these clean-up steps for our files, that wouldn’t be a problem in TARO. TARO wants to keep repositories using </a:t>
            </a:r>
            <a:r>
              <a:rPr lang="en-US" dirty="0" err="1"/>
              <a:t>ASpace</a:t>
            </a:r>
            <a:r>
              <a:rPr lang="en-US" dirty="0"/>
              <a:t> and Archon as active TARO members, so it has a few simple instructions to ensure exported EAD from those systems work in TARO.</a:t>
            </a:r>
          </a:p>
        </p:txBody>
      </p:sp>
      <p:sp>
        <p:nvSpPr>
          <p:cNvPr id="4" name="Slide Number Placeholder 3"/>
          <p:cNvSpPr>
            <a:spLocks noGrp="1"/>
          </p:cNvSpPr>
          <p:nvPr>
            <p:ph type="sldNum" sz="quarter" idx="5"/>
          </p:nvPr>
        </p:nvSpPr>
        <p:spPr/>
        <p:txBody>
          <a:bodyPr/>
          <a:lstStyle/>
          <a:p>
            <a:fld id="{557365E8-0D42-4F3E-B018-3E615A6DAD90}" type="slidenum">
              <a:rPr lang="en-US" smtClean="0"/>
              <a:t>5</a:t>
            </a:fld>
            <a:endParaRPr lang="en-US" dirty="0"/>
          </a:p>
        </p:txBody>
      </p:sp>
    </p:spTree>
    <p:extLst>
      <p:ext uri="{BB962C8B-B14F-4D97-AF65-F5344CB8AC3E}">
        <p14:creationId xmlns:p14="http://schemas.microsoft.com/office/powerpoint/2010/main" val="1901576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TARO shares these instructions on its TARO Today blog, which is publicized to its members.</a:t>
            </a:r>
          </a:p>
        </p:txBody>
      </p:sp>
      <p:sp>
        <p:nvSpPr>
          <p:cNvPr id="4" name="Slide Number Placeholder 3"/>
          <p:cNvSpPr>
            <a:spLocks noGrp="1"/>
          </p:cNvSpPr>
          <p:nvPr>
            <p:ph type="sldNum" sz="quarter" idx="5"/>
          </p:nvPr>
        </p:nvSpPr>
        <p:spPr/>
        <p:txBody>
          <a:bodyPr/>
          <a:lstStyle/>
          <a:p>
            <a:fld id="{557365E8-0D42-4F3E-B018-3E615A6DAD90}" type="slidenum">
              <a:rPr lang="en-US" smtClean="0"/>
              <a:t>6</a:t>
            </a:fld>
            <a:endParaRPr lang="en-US" dirty="0"/>
          </a:p>
        </p:txBody>
      </p:sp>
    </p:spTree>
    <p:extLst>
      <p:ext uri="{BB962C8B-B14F-4D97-AF65-F5344CB8AC3E}">
        <p14:creationId xmlns:p14="http://schemas.microsoft.com/office/powerpoint/2010/main" val="1184229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t>
            </a:r>
            <a:r>
              <a:rPr lang="en-US" dirty="0" err="1"/>
              <a:t>ASpace</a:t>
            </a:r>
            <a:r>
              <a:rPr lang="en-US" dirty="0"/>
              <a:t>, making sure that certain Repository Fields and the EAD ID field have correct data entered is really all that needs to be done, in addition to exporting as numbered &lt;c&gt; tags and making local decisions about unpublished tags and &lt;</a:t>
            </a:r>
            <a:r>
              <a:rPr lang="en-US" dirty="0" err="1"/>
              <a:t>dao</a:t>
            </a:r>
            <a:r>
              <a:rPr lang="en-US" dirty="0"/>
              <a:t>&gt; tags. Though we’ve found some data may export as invalid EAD, such as agent and subject source attribute values. For some reason we’re having trouble with merging those invalid values into the valid ones. We also use links in certain parts of our finding aids, to cite sources and related material, and those need to have </a:t>
            </a:r>
            <a:r>
              <a:rPr lang="en-US" dirty="0" err="1"/>
              <a:t>xlink</a:t>
            </a:r>
            <a:r>
              <a:rPr lang="en-US" dirty="0"/>
              <a:t> attributes added to be valid in EAD 2002.</a:t>
            </a:r>
          </a:p>
        </p:txBody>
      </p:sp>
      <p:sp>
        <p:nvSpPr>
          <p:cNvPr id="4" name="Slide Number Placeholder 3"/>
          <p:cNvSpPr>
            <a:spLocks noGrp="1"/>
          </p:cNvSpPr>
          <p:nvPr>
            <p:ph type="sldNum" sz="quarter" idx="5"/>
          </p:nvPr>
        </p:nvSpPr>
        <p:spPr/>
        <p:txBody>
          <a:bodyPr/>
          <a:lstStyle/>
          <a:p>
            <a:fld id="{557365E8-0D42-4F3E-B018-3E615A6DAD90}" type="slidenum">
              <a:rPr lang="en-US" smtClean="0"/>
              <a:t>7</a:t>
            </a:fld>
            <a:endParaRPr lang="en-US" dirty="0"/>
          </a:p>
        </p:txBody>
      </p:sp>
    </p:spTree>
    <p:extLst>
      <p:ext uri="{BB962C8B-B14F-4D97-AF65-F5344CB8AC3E}">
        <p14:creationId xmlns:p14="http://schemas.microsoft.com/office/powerpoint/2010/main" val="2727780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so, the simple instructions for making exported EAD valid don’t bring the code at all close to the EAD Best Practice Guidelines that TARO asks, but doesn’t require, its members to comply with. </a:t>
            </a:r>
          </a:p>
          <a:p>
            <a:endParaRPr lang="en-US" dirty="0"/>
          </a:p>
          <a:p>
            <a:r>
              <a:rPr lang="en-US" dirty="0"/>
              <a:t>The BPG, as we call it, follows standards used by the major national EAD aggregators, which themselves follow national and international descriptive standards. The bar is still set very low for EAD files to be accepted by TARO. Only Baseline Requirements need to be met—basically, is it a well-formed and valid EAD/XML file, does it have a valid file name, and does it have certain attributes set in the &lt;</a:t>
            </a:r>
            <a:r>
              <a:rPr lang="en-US" dirty="0" err="1"/>
              <a:t>eadheader</a:t>
            </a:r>
            <a:r>
              <a:rPr lang="en-US" dirty="0"/>
              <a:t>&gt; and &lt;</a:t>
            </a:r>
            <a:r>
              <a:rPr lang="en-US" dirty="0" err="1"/>
              <a:t>eadid</a:t>
            </a:r>
            <a:r>
              <a:rPr lang="en-US" dirty="0"/>
              <a:t>&gt;? Aside from a few other rules, that’s good enough. But if an </a:t>
            </a:r>
            <a:r>
              <a:rPr lang="en-US" dirty="0" err="1"/>
              <a:t>ASpace</a:t>
            </a:r>
            <a:r>
              <a:rPr lang="en-US" dirty="0"/>
              <a:t> member like TSLAC wants to submit EAD files that conform to the BPG, a lot more intervention is needed post-export.</a:t>
            </a:r>
          </a:p>
        </p:txBody>
      </p:sp>
      <p:sp>
        <p:nvSpPr>
          <p:cNvPr id="4" name="Slide Number Placeholder 3"/>
          <p:cNvSpPr>
            <a:spLocks noGrp="1"/>
          </p:cNvSpPr>
          <p:nvPr>
            <p:ph type="sldNum" sz="quarter" idx="5"/>
          </p:nvPr>
        </p:nvSpPr>
        <p:spPr/>
        <p:txBody>
          <a:bodyPr/>
          <a:lstStyle/>
          <a:p>
            <a:fld id="{557365E8-0D42-4F3E-B018-3E615A6DAD90}" type="slidenum">
              <a:rPr lang="en-US" smtClean="0"/>
              <a:t>8</a:t>
            </a:fld>
            <a:endParaRPr lang="en-US" dirty="0"/>
          </a:p>
        </p:txBody>
      </p:sp>
    </p:spTree>
    <p:extLst>
      <p:ext uri="{BB962C8B-B14F-4D97-AF65-F5344CB8AC3E}">
        <p14:creationId xmlns:p14="http://schemas.microsoft.com/office/powerpoint/2010/main" val="1114932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various parts of the EAD file, attributes are missing that make the file not comply with the BPG, or </a:t>
            </a:r>
            <a:r>
              <a:rPr lang="en-US" dirty="0" err="1"/>
              <a:t>ASpace</a:t>
            </a:r>
            <a:r>
              <a:rPr lang="en-US" dirty="0"/>
              <a:t>-specific attributes appear that aren’t needed and may be problematic in the future, though that can’t be known yet. It may be that some of these things can be resolved within </a:t>
            </a:r>
            <a:r>
              <a:rPr lang="en-US" dirty="0" err="1"/>
              <a:t>ASpace</a:t>
            </a:r>
            <a:r>
              <a:rPr lang="en-US" dirty="0"/>
              <a:t>, but until we make those discoveries, we need to do those clean-up tasks post-export.</a:t>
            </a:r>
          </a:p>
        </p:txBody>
      </p:sp>
      <p:sp>
        <p:nvSpPr>
          <p:cNvPr id="4" name="Slide Number Placeholder 3"/>
          <p:cNvSpPr>
            <a:spLocks noGrp="1"/>
          </p:cNvSpPr>
          <p:nvPr>
            <p:ph type="sldNum" sz="quarter" idx="5"/>
          </p:nvPr>
        </p:nvSpPr>
        <p:spPr/>
        <p:txBody>
          <a:bodyPr/>
          <a:lstStyle/>
          <a:p>
            <a:fld id="{557365E8-0D42-4F3E-B018-3E615A6DAD90}" type="slidenum">
              <a:rPr lang="en-US" smtClean="0"/>
              <a:t>9</a:t>
            </a:fld>
            <a:endParaRPr lang="en-US" dirty="0"/>
          </a:p>
        </p:txBody>
      </p:sp>
    </p:spTree>
    <p:extLst>
      <p:ext uri="{BB962C8B-B14F-4D97-AF65-F5344CB8AC3E}">
        <p14:creationId xmlns:p14="http://schemas.microsoft.com/office/powerpoint/2010/main" val="2610435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04279F-14F9-46F4-B1A3-C857956E91AA}" type="datetimeFigureOut">
              <a:rPr lang="en-US" smtClean="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56F3C0-2202-425D-8FFE-906125A157C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4279F-14F9-46F4-B1A3-C857956E91AA}" type="datetimeFigureOut">
              <a:rPr lang="en-US" smtClean="0"/>
              <a:pPr/>
              <a:t>7/30/2019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6F3C0-2202-425D-8FFE-906125A157C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commons.wikimedia.org/wiki/File:Think_Outside_the_Box_Idea_Flat_Icon_Vector.svg" TargetMode="External"/><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hyperlink" Target="https://creativecommons.org/licenses/by/3.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creativecommons.org/licenses/by-nc-nd/3.0/" TargetMode="External"/><Relationship Id="rId11" Type="http://schemas.openxmlformats.org/officeDocument/2006/relationships/hyperlink" Target="http://www.flickr.com/photos/cleopold73/3677296594/" TargetMode="External"/><Relationship Id="rId5" Type="http://schemas.openxmlformats.org/officeDocument/2006/relationships/hyperlink" Target="https://www.flickr.com/photos/26412869@N03/4522511912" TargetMode="External"/><Relationship Id="rId10"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exastaro.pbworks.com/w/file/113029186/TARO_EADbpg.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2438400"/>
          </a:xfrm>
        </p:spPr>
        <p:txBody>
          <a:bodyPr>
            <a:normAutofit/>
          </a:bodyPr>
          <a:lstStyle/>
          <a:p>
            <a:r>
              <a:rPr lang="en-US" dirty="0"/>
              <a:t>               Export Cleanup: </a:t>
            </a:r>
            <a:br>
              <a:rPr lang="en-US" dirty="0"/>
            </a:br>
            <a:r>
              <a:rPr lang="en-US" dirty="0"/>
              <a:t>Meeting Best Practices for </a:t>
            </a:r>
            <a:br>
              <a:rPr lang="en-US" dirty="0"/>
            </a:br>
            <a:endParaRPr lang="en-US" dirty="0"/>
          </a:p>
        </p:txBody>
      </p:sp>
      <p:sp>
        <p:nvSpPr>
          <p:cNvPr id="3" name="Subtitle 2"/>
          <p:cNvSpPr>
            <a:spLocks noGrp="1"/>
          </p:cNvSpPr>
          <p:nvPr>
            <p:ph type="subTitle" idx="1"/>
          </p:nvPr>
        </p:nvSpPr>
        <p:spPr>
          <a:xfrm>
            <a:off x="1371600" y="4267200"/>
            <a:ext cx="6400800" cy="1447800"/>
          </a:xfrm>
        </p:spPr>
        <p:txBody>
          <a:bodyPr>
            <a:noAutofit/>
          </a:bodyPr>
          <a:lstStyle/>
          <a:p>
            <a:r>
              <a:rPr lang="en-US" sz="1600" dirty="0"/>
              <a:t>Rebecca Romanchuk</a:t>
            </a:r>
          </a:p>
          <a:p>
            <a:r>
              <a:rPr lang="en-US" sz="1600" dirty="0"/>
              <a:t>Texas State Archives and Library Commission</a:t>
            </a:r>
          </a:p>
          <a:p>
            <a:r>
              <a:rPr lang="en-US" sz="1600" dirty="0"/>
              <a:t>August 2, 2019</a:t>
            </a:r>
          </a:p>
          <a:p>
            <a:r>
              <a:rPr lang="en-US" sz="1600" dirty="0"/>
              <a:t>ArchivesSpace Member Forum</a:t>
            </a:r>
          </a:p>
          <a:p>
            <a:r>
              <a:rPr lang="en-US" sz="1600" dirty="0"/>
              <a:t>Austin TX</a:t>
            </a:r>
          </a:p>
        </p:txBody>
      </p:sp>
      <p:pic>
        <p:nvPicPr>
          <p:cNvPr id="4" name="Picture 3" descr="A picture containing object&#10;&#10;Description automatically generated">
            <a:extLst>
              <a:ext uri="{FF2B5EF4-FFF2-40B4-BE49-F238E27FC236}">
                <a16:creationId xmlns:a16="http://schemas.microsoft.com/office/drawing/2014/main" id="{EE83539D-B5D9-4BC7-B9DE-586B53407A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693" y="3276600"/>
            <a:ext cx="6858613" cy="647330"/>
          </a:xfrm>
          <a:prstGeom prst="rect">
            <a:avLst/>
          </a:prstGeom>
        </p:spPr>
      </p:pic>
      <p:pic>
        <p:nvPicPr>
          <p:cNvPr id="5" name="Picture 4" descr="A close up of a logo&#10;&#10;Description automatically generated">
            <a:extLst>
              <a:ext uri="{FF2B5EF4-FFF2-40B4-BE49-F238E27FC236}">
                <a16:creationId xmlns:a16="http://schemas.microsoft.com/office/drawing/2014/main" id="{C015E5EF-6345-45EA-97EC-BBBDEA55DB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800" y="1922345"/>
            <a:ext cx="2133600" cy="5522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BE06E-99CF-4648-9415-F9A3C8FD1BD9}"/>
              </a:ext>
            </a:extLst>
          </p:cNvPr>
          <p:cNvSpPr>
            <a:spLocks noGrp="1"/>
          </p:cNvSpPr>
          <p:nvPr>
            <p:ph type="title"/>
          </p:nvPr>
        </p:nvSpPr>
        <p:spPr/>
        <p:txBody>
          <a:bodyPr>
            <a:normAutofit fontScale="90000"/>
          </a:bodyPr>
          <a:lstStyle/>
          <a:p>
            <a:r>
              <a:rPr lang="en-US" b="1" dirty="0">
                <a:solidFill>
                  <a:srgbClr val="00B0F0"/>
                </a:solidFill>
              </a:rPr>
              <a:t>Archives</a:t>
            </a:r>
            <a:r>
              <a:rPr lang="en-US" dirty="0">
                <a:solidFill>
                  <a:srgbClr val="0070C0"/>
                </a:solidFill>
              </a:rPr>
              <a:t>Space</a:t>
            </a:r>
            <a:r>
              <a:rPr lang="en-US" dirty="0"/>
              <a:t> guidelines </a:t>
            </a:r>
            <a:br>
              <a:rPr lang="en-US" dirty="0"/>
            </a:br>
            <a:r>
              <a:rPr lang="en-US" dirty="0"/>
              <a:t>for </a:t>
            </a:r>
            <a:r>
              <a:rPr lang="en-US" dirty="0">
                <a:solidFill>
                  <a:srgbClr val="009900"/>
                </a:solidFill>
              </a:rPr>
              <a:t>TARO</a:t>
            </a:r>
            <a:r>
              <a:rPr lang="en-US" dirty="0"/>
              <a:t> participation</a:t>
            </a:r>
          </a:p>
        </p:txBody>
      </p:sp>
      <p:sp>
        <p:nvSpPr>
          <p:cNvPr id="3" name="Content Placeholder 2">
            <a:extLst>
              <a:ext uri="{FF2B5EF4-FFF2-40B4-BE49-F238E27FC236}">
                <a16:creationId xmlns:a16="http://schemas.microsoft.com/office/drawing/2014/main" id="{D33AA121-A112-4649-865F-479AE4E72F32}"/>
              </a:ext>
            </a:extLst>
          </p:cNvPr>
          <p:cNvSpPr>
            <a:spLocks noGrp="1"/>
          </p:cNvSpPr>
          <p:nvPr>
            <p:ph idx="1"/>
          </p:nvPr>
        </p:nvSpPr>
        <p:spPr/>
        <p:txBody>
          <a:bodyPr>
            <a:normAutofit/>
          </a:bodyPr>
          <a:lstStyle/>
          <a:p>
            <a:pPr marL="0" indent="0">
              <a:buNone/>
            </a:pPr>
            <a:endParaRPr lang="en-US" sz="1000" dirty="0"/>
          </a:p>
          <a:p>
            <a:r>
              <a:rPr lang="en-US" sz="2800" dirty="0"/>
              <a:t>Does not comply with Best Practice Guidelines (BPG)</a:t>
            </a:r>
          </a:p>
          <a:p>
            <a:pPr lvl="1"/>
            <a:r>
              <a:rPr lang="en-US" sz="2400" dirty="0"/>
              <a:t>&lt;controlaccess&gt;</a:t>
            </a:r>
          </a:p>
          <a:p>
            <a:pPr lvl="1"/>
            <a:r>
              <a:rPr lang="en-US" sz="2400" dirty="0"/>
              <a:t>&lt;relatedmaterial&gt;</a:t>
            </a:r>
          </a:p>
          <a:p>
            <a:r>
              <a:rPr lang="en-US" sz="2800" dirty="0"/>
              <a:t>Display preferences</a:t>
            </a:r>
          </a:p>
          <a:p>
            <a:pPr lvl="1"/>
            <a:r>
              <a:rPr lang="en-US" sz="2400" dirty="0"/>
              <a:t>Commas and spaces</a:t>
            </a:r>
            <a:endParaRPr lang="en-US" dirty="0"/>
          </a:p>
          <a:p>
            <a:r>
              <a:rPr lang="en-US" sz="2800" dirty="0"/>
              <a:t>Benefits to be gained from complying with the BPG?</a:t>
            </a:r>
          </a:p>
          <a:p>
            <a:pPr lvl="1"/>
            <a:r>
              <a:rPr lang="en-US" sz="2400" dirty="0"/>
              <a:t>Mostly potential ones, in future TARO search function</a:t>
            </a:r>
          </a:p>
          <a:p>
            <a:pPr lvl="1"/>
            <a:r>
              <a:rPr lang="en-US" sz="2400" dirty="0"/>
              <a:t>Wait and see, or take the plunge now?</a:t>
            </a:r>
          </a:p>
          <a:p>
            <a:pPr lvl="1"/>
            <a:endParaRPr lang="en-US" sz="2400" dirty="0"/>
          </a:p>
          <a:p>
            <a:pPr lvl="1"/>
            <a:endParaRPr lang="en-US" sz="2400" dirty="0"/>
          </a:p>
        </p:txBody>
      </p:sp>
    </p:spTree>
    <p:extLst>
      <p:ext uri="{BB962C8B-B14F-4D97-AF65-F5344CB8AC3E}">
        <p14:creationId xmlns:p14="http://schemas.microsoft.com/office/powerpoint/2010/main" val="2066945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D05B6-38EA-4921-B03D-665E29000A1B}"/>
              </a:ext>
            </a:extLst>
          </p:cNvPr>
          <p:cNvSpPr>
            <a:spLocks noGrp="1"/>
          </p:cNvSpPr>
          <p:nvPr>
            <p:ph type="title"/>
          </p:nvPr>
        </p:nvSpPr>
        <p:spPr/>
        <p:txBody>
          <a:bodyPr>
            <a:normAutofit/>
          </a:bodyPr>
          <a:lstStyle/>
          <a:p>
            <a:pPr algn="l"/>
            <a:r>
              <a:rPr lang="en-US" sz="3200" dirty="0"/>
              <a:t>                     </a:t>
            </a:r>
            <a:r>
              <a:rPr lang="en-US" sz="4000" dirty="0"/>
              <a:t>Needs @</a:t>
            </a:r>
            <a:r>
              <a:rPr lang="en-US" sz="3200" dirty="0"/>
              <a:t> </a:t>
            </a:r>
          </a:p>
        </p:txBody>
      </p:sp>
      <p:sp>
        <p:nvSpPr>
          <p:cNvPr id="3" name="Content Placeholder 2">
            <a:extLst>
              <a:ext uri="{FF2B5EF4-FFF2-40B4-BE49-F238E27FC236}">
                <a16:creationId xmlns:a16="http://schemas.microsoft.com/office/drawing/2014/main" id="{D7193E74-845E-4D1E-B79D-ACDA6A414B95}"/>
              </a:ext>
            </a:extLst>
          </p:cNvPr>
          <p:cNvSpPr>
            <a:spLocks noGrp="1"/>
          </p:cNvSpPr>
          <p:nvPr>
            <p:ph idx="1"/>
          </p:nvPr>
        </p:nvSpPr>
        <p:spPr/>
        <p:txBody>
          <a:bodyPr>
            <a:normAutofit/>
          </a:bodyPr>
          <a:lstStyle/>
          <a:p>
            <a:endParaRPr lang="en-US" sz="1000" b="1" dirty="0"/>
          </a:p>
          <a:p>
            <a:r>
              <a:rPr lang="en-US" sz="2600" b="1" dirty="0"/>
              <a:t>Streamline workflow for finding aid creation and review</a:t>
            </a:r>
          </a:p>
          <a:p>
            <a:pPr lvl="1"/>
            <a:r>
              <a:rPr lang="en-US" sz="2200" dirty="0"/>
              <a:t>Create </a:t>
            </a:r>
            <a:r>
              <a:rPr lang="en-US" sz="2200" b="1" dirty="0">
                <a:solidFill>
                  <a:srgbClr val="00B0F0"/>
                </a:solidFill>
              </a:rPr>
              <a:t>Resource</a:t>
            </a:r>
            <a:endParaRPr lang="en-US" sz="2200" dirty="0"/>
          </a:p>
          <a:p>
            <a:pPr lvl="1"/>
            <a:r>
              <a:rPr lang="en-US" sz="2200" dirty="0"/>
              <a:t>Circulate printed </a:t>
            </a:r>
            <a:r>
              <a:rPr lang="en-US" sz="2200" b="1" dirty="0">
                <a:solidFill>
                  <a:srgbClr val="00B0F0"/>
                </a:solidFill>
              </a:rPr>
              <a:t>Resource</a:t>
            </a:r>
            <a:r>
              <a:rPr lang="en-US" sz="2200" dirty="0"/>
              <a:t> for peer review</a:t>
            </a:r>
          </a:p>
          <a:p>
            <a:pPr lvl="1"/>
            <a:r>
              <a:rPr lang="en-US" sz="2200" dirty="0"/>
              <a:t>Edit </a:t>
            </a:r>
            <a:r>
              <a:rPr lang="en-US" sz="2200" b="1" dirty="0">
                <a:solidFill>
                  <a:srgbClr val="00B0F0"/>
                </a:solidFill>
              </a:rPr>
              <a:t>Resource</a:t>
            </a:r>
            <a:r>
              <a:rPr lang="en-US" sz="2200" dirty="0"/>
              <a:t> to prepare for cataloging</a:t>
            </a:r>
          </a:p>
          <a:p>
            <a:pPr lvl="1"/>
            <a:r>
              <a:rPr lang="en-US" sz="2200" dirty="0"/>
              <a:t>Share </a:t>
            </a:r>
            <a:r>
              <a:rPr lang="en-US" sz="2200" b="1" dirty="0">
                <a:solidFill>
                  <a:srgbClr val="00B0F0"/>
                </a:solidFill>
              </a:rPr>
              <a:t>Resource </a:t>
            </a:r>
            <a:r>
              <a:rPr lang="en-US" sz="2200" dirty="0"/>
              <a:t>with cataloging staff (and perhaps digital program staff)</a:t>
            </a:r>
          </a:p>
          <a:p>
            <a:pPr lvl="1"/>
            <a:r>
              <a:rPr lang="en-US" sz="2200" dirty="0"/>
              <a:t>Provide                 version of </a:t>
            </a:r>
            <a:r>
              <a:rPr lang="en-US" sz="2200" b="1" dirty="0">
                <a:solidFill>
                  <a:srgbClr val="00B0F0"/>
                </a:solidFill>
              </a:rPr>
              <a:t>Resource</a:t>
            </a:r>
            <a:r>
              <a:rPr lang="en-US" sz="2200" dirty="0"/>
              <a:t> for upload to TARO (and print copies for reading room and administrative files)</a:t>
            </a:r>
          </a:p>
          <a:p>
            <a:pPr lvl="1"/>
            <a:r>
              <a:rPr lang="en-US" sz="2200" dirty="0"/>
              <a:t>PUI not yet provided to patrons @ TSLAC or online; </a:t>
            </a:r>
          </a:p>
          <a:p>
            <a:pPr marL="457200" lvl="1" indent="0">
              <a:buNone/>
            </a:pPr>
            <a:r>
              <a:rPr lang="en-US" sz="2200" dirty="0"/>
              <a:t>                     version relied on for editing and display</a:t>
            </a:r>
          </a:p>
        </p:txBody>
      </p:sp>
      <p:pic>
        <p:nvPicPr>
          <p:cNvPr id="4" name="Picture 3">
            <a:extLst>
              <a:ext uri="{FF2B5EF4-FFF2-40B4-BE49-F238E27FC236}">
                <a16:creationId xmlns:a16="http://schemas.microsoft.com/office/drawing/2014/main" id="{6F485A2F-E999-490C-8715-AD67D10FA2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622971"/>
            <a:ext cx="3000794" cy="590632"/>
          </a:xfrm>
          <a:prstGeom prst="rect">
            <a:avLst/>
          </a:prstGeom>
        </p:spPr>
      </p:pic>
      <p:pic>
        <p:nvPicPr>
          <p:cNvPr id="5" name="Picture 4" descr="A close up of a logo&#10;&#10;Description automatically generated">
            <a:extLst>
              <a:ext uri="{FF2B5EF4-FFF2-40B4-BE49-F238E27FC236}">
                <a16:creationId xmlns:a16="http://schemas.microsoft.com/office/drawing/2014/main" id="{48600E36-82B6-41C8-B712-994652A761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801" y="4343400"/>
            <a:ext cx="914400" cy="236668"/>
          </a:xfrm>
          <a:prstGeom prst="rect">
            <a:avLst/>
          </a:prstGeom>
        </p:spPr>
      </p:pic>
      <p:pic>
        <p:nvPicPr>
          <p:cNvPr id="6" name="Picture 5" descr="A close up of a logo&#10;&#10;Description automatically generated">
            <a:extLst>
              <a:ext uri="{FF2B5EF4-FFF2-40B4-BE49-F238E27FC236}">
                <a16:creationId xmlns:a16="http://schemas.microsoft.com/office/drawing/2014/main" id="{BAA7D989-0A7C-4AB9-A6B8-B0C22BD819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1600" y="5486400"/>
            <a:ext cx="914400" cy="236668"/>
          </a:xfrm>
          <a:prstGeom prst="rect">
            <a:avLst/>
          </a:prstGeom>
        </p:spPr>
      </p:pic>
    </p:spTree>
    <p:extLst>
      <p:ext uri="{BB962C8B-B14F-4D97-AF65-F5344CB8AC3E}">
        <p14:creationId xmlns:p14="http://schemas.microsoft.com/office/powerpoint/2010/main" val="3141385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D05B6-38EA-4921-B03D-665E29000A1B}"/>
              </a:ext>
            </a:extLst>
          </p:cNvPr>
          <p:cNvSpPr>
            <a:spLocks noGrp="1"/>
          </p:cNvSpPr>
          <p:nvPr>
            <p:ph type="title"/>
          </p:nvPr>
        </p:nvSpPr>
        <p:spPr/>
        <p:txBody>
          <a:bodyPr>
            <a:normAutofit/>
          </a:bodyPr>
          <a:lstStyle/>
          <a:p>
            <a:pPr algn="l"/>
            <a:r>
              <a:rPr lang="en-US" sz="3200" dirty="0"/>
              <a:t>                     </a:t>
            </a:r>
            <a:r>
              <a:rPr lang="en-US" sz="4000" dirty="0"/>
              <a:t>Needs @</a:t>
            </a:r>
            <a:r>
              <a:rPr lang="en-US" sz="3200" dirty="0"/>
              <a:t> </a:t>
            </a:r>
          </a:p>
        </p:txBody>
      </p:sp>
      <p:sp>
        <p:nvSpPr>
          <p:cNvPr id="3" name="Content Placeholder 2">
            <a:extLst>
              <a:ext uri="{FF2B5EF4-FFF2-40B4-BE49-F238E27FC236}">
                <a16:creationId xmlns:a16="http://schemas.microsoft.com/office/drawing/2014/main" id="{D7193E74-845E-4D1E-B79D-ACDA6A414B95}"/>
              </a:ext>
            </a:extLst>
          </p:cNvPr>
          <p:cNvSpPr>
            <a:spLocks noGrp="1"/>
          </p:cNvSpPr>
          <p:nvPr>
            <p:ph idx="1"/>
          </p:nvPr>
        </p:nvSpPr>
        <p:spPr/>
        <p:txBody>
          <a:bodyPr>
            <a:normAutofit/>
          </a:bodyPr>
          <a:lstStyle/>
          <a:p>
            <a:endParaRPr lang="en-US" sz="1000" b="1" dirty="0"/>
          </a:p>
          <a:p>
            <a:r>
              <a:rPr lang="en-US" sz="2600" b="1" dirty="0"/>
              <a:t>Streamline workflow for finding aid creation and review</a:t>
            </a:r>
          </a:p>
          <a:p>
            <a:pPr lvl="1"/>
            <a:r>
              <a:rPr lang="en-US" sz="2200" dirty="0"/>
              <a:t>Create </a:t>
            </a:r>
            <a:r>
              <a:rPr lang="en-US" sz="2200" b="1" dirty="0">
                <a:solidFill>
                  <a:srgbClr val="00B0F0"/>
                </a:solidFill>
              </a:rPr>
              <a:t>Resource</a:t>
            </a:r>
            <a:r>
              <a:rPr lang="en-US" sz="2200" dirty="0"/>
              <a:t> </a:t>
            </a:r>
          </a:p>
          <a:p>
            <a:pPr lvl="1"/>
            <a:r>
              <a:rPr lang="en-US" sz="2200" dirty="0"/>
              <a:t>Circulate printed </a:t>
            </a:r>
            <a:r>
              <a:rPr lang="en-US" sz="2200" b="1" dirty="0">
                <a:solidFill>
                  <a:srgbClr val="00B0F0"/>
                </a:solidFill>
              </a:rPr>
              <a:t>Resource</a:t>
            </a:r>
            <a:r>
              <a:rPr lang="en-US" sz="2200" dirty="0"/>
              <a:t> for peer review        as                ?</a:t>
            </a:r>
          </a:p>
          <a:p>
            <a:pPr lvl="1"/>
            <a:r>
              <a:rPr lang="en-US" sz="2200" dirty="0"/>
              <a:t>Edit </a:t>
            </a:r>
            <a:r>
              <a:rPr lang="en-US" sz="2200" b="1" dirty="0">
                <a:solidFill>
                  <a:srgbClr val="00B0F0"/>
                </a:solidFill>
              </a:rPr>
              <a:t>Resource</a:t>
            </a:r>
            <a:r>
              <a:rPr lang="en-US" sz="2200" dirty="0"/>
              <a:t> to prepare for cataloging</a:t>
            </a:r>
          </a:p>
          <a:p>
            <a:pPr lvl="1"/>
            <a:r>
              <a:rPr lang="en-US" sz="2200" dirty="0"/>
              <a:t>Share </a:t>
            </a:r>
            <a:r>
              <a:rPr lang="en-US" sz="2200" b="1" dirty="0">
                <a:solidFill>
                  <a:srgbClr val="00B0F0"/>
                </a:solidFill>
              </a:rPr>
              <a:t>Resource</a:t>
            </a:r>
            <a:r>
              <a:rPr lang="en-US" sz="2200" dirty="0"/>
              <a:t> with cataloging staff         as                ?</a:t>
            </a:r>
          </a:p>
          <a:p>
            <a:pPr lvl="1"/>
            <a:r>
              <a:rPr lang="en-US" sz="2200" dirty="0"/>
              <a:t>Share cataloged </a:t>
            </a:r>
            <a:r>
              <a:rPr lang="en-US" sz="2200" b="1" dirty="0">
                <a:solidFill>
                  <a:srgbClr val="00B0F0"/>
                </a:solidFill>
              </a:rPr>
              <a:t>Resource</a:t>
            </a:r>
            <a:r>
              <a:rPr lang="en-US" sz="2200" dirty="0"/>
              <a:t> with digital program staff      as</a:t>
            </a:r>
          </a:p>
          <a:p>
            <a:pPr lvl="1"/>
            <a:r>
              <a:rPr lang="en-US" sz="2200" dirty="0"/>
              <a:t>Provide                 version of </a:t>
            </a:r>
            <a:r>
              <a:rPr lang="en-US" sz="2200" b="1" dirty="0">
                <a:solidFill>
                  <a:srgbClr val="00B0F0"/>
                </a:solidFill>
              </a:rPr>
              <a:t>Resource</a:t>
            </a:r>
            <a:r>
              <a:rPr lang="en-US" sz="2200" dirty="0"/>
              <a:t> for upload to TARO (and print copies for reading room and administrative files)</a:t>
            </a:r>
          </a:p>
          <a:p>
            <a:pPr lvl="1"/>
            <a:r>
              <a:rPr lang="en-US" sz="2200" dirty="0"/>
              <a:t>Editing takes place almost solely in </a:t>
            </a:r>
            <a:r>
              <a:rPr lang="en-US" sz="2200" b="1" dirty="0">
                <a:solidFill>
                  <a:srgbClr val="00B0F0"/>
                </a:solidFill>
              </a:rPr>
              <a:t>Resource </a:t>
            </a:r>
            <a:r>
              <a:rPr lang="en-US" sz="2200" dirty="0"/>
              <a:t>(minimal manual clean-up steps after applying stylesheet)</a:t>
            </a:r>
          </a:p>
        </p:txBody>
      </p:sp>
      <p:pic>
        <p:nvPicPr>
          <p:cNvPr id="4" name="Picture 3">
            <a:extLst>
              <a:ext uri="{FF2B5EF4-FFF2-40B4-BE49-F238E27FC236}">
                <a16:creationId xmlns:a16="http://schemas.microsoft.com/office/drawing/2014/main" id="{6F485A2F-E999-490C-8715-AD67D10FA2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622971"/>
            <a:ext cx="3000794" cy="590632"/>
          </a:xfrm>
          <a:prstGeom prst="rect">
            <a:avLst/>
          </a:prstGeom>
        </p:spPr>
      </p:pic>
      <p:pic>
        <p:nvPicPr>
          <p:cNvPr id="7" name="Picture 6" descr="A close up of a logo&#10;&#10;Description automatically generated">
            <a:extLst>
              <a:ext uri="{FF2B5EF4-FFF2-40B4-BE49-F238E27FC236}">
                <a16:creationId xmlns:a16="http://schemas.microsoft.com/office/drawing/2014/main" id="{330F6617-4A84-4D9A-9D1C-7668144D62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7305" y="2831030"/>
            <a:ext cx="889966" cy="230344"/>
          </a:xfrm>
          <a:prstGeom prst="rect">
            <a:avLst/>
          </a:prstGeom>
        </p:spPr>
      </p:pic>
      <p:pic>
        <p:nvPicPr>
          <p:cNvPr id="8" name="Graphic 7" descr="Arrow: Straight">
            <a:extLst>
              <a:ext uri="{FF2B5EF4-FFF2-40B4-BE49-F238E27FC236}">
                <a16:creationId xmlns:a16="http://schemas.microsoft.com/office/drawing/2014/main" id="{89FEADB4-21C0-42F9-97C0-5145F3EA619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93623" y="3487338"/>
            <a:ext cx="457200" cy="457200"/>
          </a:xfrm>
          <a:prstGeom prst="rect">
            <a:avLst/>
          </a:prstGeom>
        </p:spPr>
      </p:pic>
      <p:pic>
        <p:nvPicPr>
          <p:cNvPr id="9" name="Picture 8" descr="A close up of a logo&#10;&#10;Description automatically generated">
            <a:extLst>
              <a:ext uri="{FF2B5EF4-FFF2-40B4-BE49-F238E27FC236}">
                <a16:creationId xmlns:a16="http://schemas.microsoft.com/office/drawing/2014/main" id="{C9AC74AF-B10B-4269-A84C-811DACA6D3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4894" y="3600766"/>
            <a:ext cx="889965" cy="230344"/>
          </a:xfrm>
          <a:prstGeom prst="rect">
            <a:avLst/>
          </a:prstGeom>
        </p:spPr>
      </p:pic>
      <p:pic>
        <p:nvPicPr>
          <p:cNvPr id="12" name="Picture 11" descr="A close up of a logo&#10;&#10;Description automatically generated">
            <a:extLst>
              <a:ext uri="{FF2B5EF4-FFF2-40B4-BE49-F238E27FC236}">
                <a16:creationId xmlns:a16="http://schemas.microsoft.com/office/drawing/2014/main" id="{32CF5C19-E2EA-4D3B-B6D6-D0F663114D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800" y="4419600"/>
            <a:ext cx="914400" cy="236669"/>
          </a:xfrm>
          <a:prstGeom prst="rect">
            <a:avLst/>
          </a:prstGeom>
        </p:spPr>
      </p:pic>
      <p:pic>
        <p:nvPicPr>
          <p:cNvPr id="13" name="Graphic 12" descr="Arrow: Straight">
            <a:extLst>
              <a:ext uri="{FF2B5EF4-FFF2-40B4-BE49-F238E27FC236}">
                <a16:creationId xmlns:a16="http://schemas.microsoft.com/office/drawing/2014/main" id="{B7A26C67-D737-4621-8760-9F88BC6C14D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01331" y="2717602"/>
            <a:ext cx="457200" cy="457200"/>
          </a:xfrm>
          <a:prstGeom prst="rect">
            <a:avLst/>
          </a:prstGeom>
        </p:spPr>
      </p:pic>
      <p:pic>
        <p:nvPicPr>
          <p:cNvPr id="10" name="Graphic 9" descr="Arrow: Straight">
            <a:extLst>
              <a:ext uri="{FF2B5EF4-FFF2-40B4-BE49-F238E27FC236}">
                <a16:creationId xmlns:a16="http://schemas.microsoft.com/office/drawing/2014/main" id="{7675A5BF-9DE2-4D97-B4FB-7502CC78B56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74859" y="3985389"/>
            <a:ext cx="287904" cy="287904"/>
          </a:xfrm>
          <a:prstGeom prst="rect">
            <a:avLst/>
          </a:prstGeom>
        </p:spPr>
      </p:pic>
      <p:pic>
        <p:nvPicPr>
          <p:cNvPr id="11" name="Picture 10" descr="A close up of a logo&#10;&#10;Description automatically generated">
            <a:extLst>
              <a:ext uri="{FF2B5EF4-FFF2-40B4-BE49-F238E27FC236}">
                <a16:creationId xmlns:a16="http://schemas.microsoft.com/office/drawing/2014/main" id="{CDBFD09C-7621-40D8-867C-94B138F3B8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7271" y="4025108"/>
            <a:ext cx="805434" cy="208465"/>
          </a:xfrm>
          <a:prstGeom prst="rect">
            <a:avLst/>
          </a:prstGeom>
        </p:spPr>
      </p:pic>
    </p:spTree>
    <p:extLst>
      <p:ext uri="{BB962C8B-B14F-4D97-AF65-F5344CB8AC3E}">
        <p14:creationId xmlns:p14="http://schemas.microsoft.com/office/powerpoint/2010/main" val="2555542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9DD-1944-4F11-A65E-8B13F8614BBE}"/>
              </a:ext>
            </a:extLst>
          </p:cNvPr>
          <p:cNvSpPr>
            <a:spLocks noGrp="1"/>
          </p:cNvSpPr>
          <p:nvPr>
            <p:ph type="title"/>
          </p:nvPr>
        </p:nvSpPr>
        <p:spPr/>
        <p:txBody>
          <a:bodyPr/>
          <a:lstStyle/>
          <a:p>
            <a:pPr algn="l"/>
            <a:r>
              <a:rPr lang="en-US" dirty="0"/>
              <a:t>          The solution @ </a:t>
            </a:r>
          </a:p>
        </p:txBody>
      </p:sp>
      <p:sp>
        <p:nvSpPr>
          <p:cNvPr id="3" name="Content Placeholder 2">
            <a:extLst>
              <a:ext uri="{FF2B5EF4-FFF2-40B4-BE49-F238E27FC236}">
                <a16:creationId xmlns:a16="http://schemas.microsoft.com/office/drawing/2014/main" id="{669CCE64-0FA6-4ED3-9C9A-4CD4E29D7FC5}"/>
              </a:ext>
            </a:extLst>
          </p:cNvPr>
          <p:cNvSpPr>
            <a:spLocks noGrp="1"/>
          </p:cNvSpPr>
          <p:nvPr>
            <p:ph idx="1"/>
          </p:nvPr>
        </p:nvSpPr>
        <p:spPr/>
        <p:txBody>
          <a:bodyPr>
            <a:normAutofit lnSpcReduction="10000"/>
          </a:bodyPr>
          <a:lstStyle/>
          <a:p>
            <a:pPr marL="0" indent="0">
              <a:buNone/>
            </a:pPr>
            <a:endParaRPr lang="en-US" sz="1000" dirty="0"/>
          </a:p>
          <a:p>
            <a:r>
              <a:rPr lang="en-US" sz="2800" dirty="0"/>
              <a:t>Stylesheet to transform </a:t>
            </a:r>
            <a:r>
              <a:rPr lang="en-US" sz="2800" b="1" dirty="0">
                <a:solidFill>
                  <a:srgbClr val="00B0F0"/>
                </a:solidFill>
              </a:rPr>
              <a:t>Resource</a:t>
            </a:r>
            <a:r>
              <a:rPr lang="en-US" sz="2800" dirty="0"/>
              <a:t> exported as EAD 2002 Schema to encoding that conforms to </a:t>
            </a:r>
            <a:r>
              <a:rPr lang="en-US" sz="2800" b="1" dirty="0">
                <a:solidFill>
                  <a:srgbClr val="009900"/>
                </a:solidFill>
              </a:rPr>
              <a:t>TARO</a:t>
            </a:r>
            <a:r>
              <a:rPr lang="en-US" sz="2800" b="1" dirty="0"/>
              <a:t> EAD Best Practice Guidelines</a:t>
            </a:r>
            <a:endParaRPr lang="en-US" sz="2800" dirty="0"/>
          </a:p>
          <a:p>
            <a:r>
              <a:rPr lang="en-US" sz="2800" dirty="0"/>
              <a:t>Removes conflicting and unnecessary ASpace attributes </a:t>
            </a:r>
          </a:p>
          <a:p>
            <a:r>
              <a:rPr lang="en-US" sz="2800" dirty="0"/>
              <a:t>Deletes redundant elements and replaces others with preferred version </a:t>
            </a:r>
          </a:p>
          <a:p>
            <a:r>
              <a:rPr lang="en-US" sz="2800" dirty="0"/>
              <a:t>Deals with pesky commas and spaces</a:t>
            </a:r>
          </a:p>
          <a:p>
            <a:r>
              <a:rPr lang="en-US" sz="2800" dirty="0"/>
              <a:t>Improves </a:t>
            </a:r>
            <a:r>
              <a:rPr lang="en-US" sz="2800" b="1" dirty="0">
                <a:solidFill>
                  <a:srgbClr val="009900"/>
                </a:solidFill>
              </a:rPr>
              <a:t>TARO </a:t>
            </a:r>
            <a:r>
              <a:rPr lang="en-US" sz="2800" dirty="0"/>
              <a:t>display and (potential) search functionality</a:t>
            </a:r>
          </a:p>
          <a:p>
            <a:endParaRPr lang="en-US" sz="2800" dirty="0"/>
          </a:p>
        </p:txBody>
      </p:sp>
      <p:pic>
        <p:nvPicPr>
          <p:cNvPr id="4" name="Picture 3">
            <a:extLst>
              <a:ext uri="{FF2B5EF4-FFF2-40B4-BE49-F238E27FC236}">
                <a16:creationId xmlns:a16="http://schemas.microsoft.com/office/drawing/2014/main" id="{60959CCD-A2EB-4B94-B009-EEC24B9E7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587460"/>
            <a:ext cx="3000794" cy="590632"/>
          </a:xfrm>
          <a:prstGeom prst="rect">
            <a:avLst/>
          </a:prstGeom>
        </p:spPr>
      </p:pic>
    </p:spTree>
    <p:extLst>
      <p:ext uri="{BB962C8B-B14F-4D97-AF65-F5344CB8AC3E}">
        <p14:creationId xmlns:p14="http://schemas.microsoft.com/office/powerpoint/2010/main" val="217349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9DD-1944-4F11-A65E-8B13F8614BBE}"/>
              </a:ext>
            </a:extLst>
          </p:cNvPr>
          <p:cNvSpPr>
            <a:spLocks noGrp="1"/>
          </p:cNvSpPr>
          <p:nvPr>
            <p:ph type="title"/>
          </p:nvPr>
        </p:nvSpPr>
        <p:spPr/>
        <p:txBody>
          <a:bodyPr/>
          <a:lstStyle/>
          <a:p>
            <a:pPr algn="l"/>
            <a:r>
              <a:rPr lang="en-US" dirty="0"/>
              <a:t>          The solution @ </a:t>
            </a:r>
          </a:p>
        </p:txBody>
      </p:sp>
      <p:sp>
        <p:nvSpPr>
          <p:cNvPr id="3" name="Content Placeholder 2">
            <a:extLst>
              <a:ext uri="{FF2B5EF4-FFF2-40B4-BE49-F238E27FC236}">
                <a16:creationId xmlns:a16="http://schemas.microsoft.com/office/drawing/2014/main" id="{669CCE64-0FA6-4ED3-9C9A-4CD4E29D7FC5}"/>
              </a:ext>
            </a:extLst>
          </p:cNvPr>
          <p:cNvSpPr>
            <a:spLocks noGrp="1"/>
          </p:cNvSpPr>
          <p:nvPr>
            <p:ph idx="1"/>
          </p:nvPr>
        </p:nvSpPr>
        <p:spPr/>
        <p:txBody>
          <a:bodyPr>
            <a:normAutofit/>
          </a:bodyPr>
          <a:lstStyle/>
          <a:p>
            <a:pPr marL="0" indent="0">
              <a:buNone/>
            </a:pPr>
            <a:endParaRPr lang="en-US" sz="1000" dirty="0"/>
          </a:p>
          <a:p>
            <a:r>
              <a:rPr lang="en-US" sz="2800" dirty="0"/>
              <a:t>Using &lt;oXygen/&gt; XML Editor:</a:t>
            </a:r>
          </a:p>
          <a:p>
            <a:pPr lvl="1"/>
            <a:r>
              <a:rPr lang="en-US" sz="2400" dirty="0"/>
              <a:t>Open exported EAD, add transform stylesheet declaration, and save file.</a:t>
            </a:r>
          </a:p>
          <a:p>
            <a:pPr lvl="1"/>
            <a:r>
              <a:rPr lang="en-US" sz="2400" dirty="0"/>
              <a:t>Perform Transformation Scenario.</a:t>
            </a:r>
          </a:p>
          <a:p>
            <a:pPr lvl="1"/>
            <a:r>
              <a:rPr lang="en-US" sz="2400" dirty="0"/>
              <a:t>Save transformed version of file.</a:t>
            </a:r>
          </a:p>
          <a:p>
            <a:pPr lvl="1"/>
            <a:r>
              <a:rPr lang="en-US" sz="2400" dirty="0"/>
              <a:t>Open transformed file and replace transform stylesheet declaration with local display stylesheet declaration.</a:t>
            </a:r>
          </a:p>
          <a:p>
            <a:pPr lvl="1"/>
            <a:r>
              <a:rPr lang="en-US" sz="2400" dirty="0"/>
              <a:t>Apply Format/Indent.</a:t>
            </a:r>
          </a:p>
        </p:txBody>
      </p:sp>
      <p:pic>
        <p:nvPicPr>
          <p:cNvPr id="4" name="Picture 3">
            <a:extLst>
              <a:ext uri="{FF2B5EF4-FFF2-40B4-BE49-F238E27FC236}">
                <a16:creationId xmlns:a16="http://schemas.microsoft.com/office/drawing/2014/main" id="{60959CCD-A2EB-4B94-B009-EEC24B9E7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587460"/>
            <a:ext cx="3000794" cy="590632"/>
          </a:xfrm>
          <a:prstGeom prst="rect">
            <a:avLst/>
          </a:prstGeom>
        </p:spPr>
      </p:pic>
    </p:spTree>
    <p:extLst>
      <p:ext uri="{BB962C8B-B14F-4D97-AF65-F5344CB8AC3E}">
        <p14:creationId xmlns:p14="http://schemas.microsoft.com/office/powerpoint/2010/main" val="1748707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9DD-1944-4F11-A65E-8B13F8614BBE}"/>
              </a:ext>
            </a:extLst>
          </p:cNvPr>
          <p:cNvSpPr>
            <a:spLocks noGrp="1"/>
          </p:cNvSpPr>
          <p:nvPr>
            <p:ph type="title"/>
          </p:nvPr>
        </p:nvSpPr>
        <p:spPr/>
        <p:txBody>
          <a:bodyPr/>
          <a:lstStyle/>
          <a:p>
            <a:pPr algn="l"/>
            <a:r>
              <a:rPr lang="en-US" dirty="0"/>
              <a:t>          The solution @ </a:t>
            </a:r>
          </a:p>
        </p:txBody>
      </p:sp>
      <p:sp>
        <p:nvSpPr>
          <p:cNvPr id="3" name="Content Placeholder 2">
            <a:extLst>
              <a:ext uri="{FF2B5EF4-FFF2-40B4-BE49-F238E27FC236}">
                <a16:creationId xmlns:a16="http://schemas.microsoft.com/office/drawing/2014/main" id="{669CCE64-0FA6-4ED3-9C9A-4CD4E29D7FC5}"/>
              </a:ext>
            </a:extLst>
          </p:cNvPr>
          <p:cNvSpPr>
            <a:spLocks noGrp="1"/>
          </p:cNvSpPr>
          <p:nvPr>
            <p:ph idx="1"/>
          </p:nvPr>
        </p:nvSpPr>
        <p:spPr/>
        <p:txBody>
          <a:bodyPr>
            <a:normAutofit/>
          </a:bodyPr>
          <a:lstStyle/>
          <a:p>
            <a:pPr marL="0" indent="0">
              <a:buNone/>
            </a:pPr>
            <a:endParaRPr lang="en-US" sz="1000" dirty="0"/>
          </a:p>
          <a:p>
            <a:r>
              <a:rPr lang="en-US" sz="2800" dirty="0"/>
              <a:t>Using &lt;oXygen/&gt; XML Editor, perform minor manual edits as needed:</a:t>
            </a:r>
          </a:p>
          <a:p>
            <a:pPr lvl="1"/>
            <a:r>
              <a:rPr lang="en-US" sz="2400" dirty="0"/>
              <a:t>Add xlink attributes to &lt;extref&gt;, &lt;archref&gt;, &lt;bibref&gt;, and &lt;ref&gt; elements.</a:t>
            </a:r>
          </a:p>
          <a:p>
            <a:pPr lvl="1"/>
            <a:r>
              <a:rPr lang="en-US" sz="2400" dirty="0"/>
              <a:t>Add attributes to Single dates (attributes absent because “single” is not valid EAD @type for date tags).</a:t>
            </a:r>
          </a:p>
          <a:p>
            <a:pPr lvl="1"/>
            <a:r>
              <a:rPr lang="en-US" sz="2400" dirty="0"/>
              <a:t>Add periods as needed to end of Index Terms and remove spaces on either side of double-dashes.</a:t>
            </a:r>
          </a:p>
          <a:p>
            <a:pPr lvl="1"/>
            <a:r>
              <a:rPr lang="en-US" sz="2400" dirty="0"/>
              <a:t>Add &lt;</a:t>
            </a:r>
            <a:r>
              <a:rPr lang="en-US" sz="2400" dirty="0" err="1"/>
              <a:t>genreform</a:t>
            </a:r>
            <a:r>
              <a:rPr lang="en-US" sz="2400" dirty="0"/>
              <a:t>&gt; as pairing with &lt;extent&gt;.</a:t>
            </a:r>
          </a:p>
          <a:p>
            <a:pPr lvl="1"/>
            <a:endParaRPr lang="en-US" sz="2400" dirty="0"/>
          </a:p>
          <a:p>
            <a:pPr lvl="1"/>
            <a:endParaRPr lang="en-US" sz="2400" dirty="0"/>
          </a:p>
        </p:txBody>
      </p:sp>
      <p:pic>
        <p:nvPicPr>
          <p:cNvPr id="4" name="Picture 3">
            <a:extLst>
              <a:ext uri="{FF2B5EF4-FFF2-40B4-BE49-F238E27FC236}">
                <a16:creationId xmlns:a16="http://schemas.microsoft.com/office/drawing/2014/main" id="{60959CCD-A2EB-4B94-B009-EEC24B9E7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587460"/>
            <a:ext cx="3000794" cy="590632"/>
          </a:xfrm>
          <a:prstGeom prst="rect">
            <a:avLst/>
          </a:prstGeom>
        </p:spPr>
      </p:pic>
    </p:spTree>
    <p:extLst>
      <p:ext uri="{BB962C8B-B14F-4D97-AF65-F5344CB8AC3E}">
        <p14:creationId xmlns:p14="http://schemas.microsoft.com/office/powerpoint/2010/main" val="1439057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99DD-1944-4F11-A65E-8B13F8614BBE}"/>
              </a:ext>
            </a:extLst>
          </p:cNvPr>
          <p:cNvSpPr>
            <a:spLocks noGrp="1"/>
          </p:cNvSpPr>
          <p:nvPr>
            <p:ph type="title"/>
          </p:nvPr>
        </p:nvSpPr>
        <p:spPr/>
        <p:txBody>
          <a:bodyPr/>
          <a:lstStyle/>
          <a:p>
            <a:pPr algn="l"/>
            <a:r>
              <a:rPr lang="en-US" dirty="0"/>
              <a:t>          The solution @ </a:t>
            </a:r>
          </a:p>
        </p:txBody>
      </p:sp>
      <p:sp>
        <p:nvSpPr>
          <p:cNvPr id="3" name="Content Placeholder 2">
            <a:extLst>
              <a:ext uri="{FF2B5EF4-FFF2-40B4-BE49-F238E27FC236}">
                <a16:creationId xmlns:a16="http://schemas.microsoft.com/office/drawing/2014/main" id="{669CCE64-0FA6-4ED3-9C9A-4CD4E29D7FC5}"/>
              </a:ext>
            </a:extLst>
          </p:cNvPr>
          <p:cNvSpPr>
            <a:spLocks noGrp="1"/>
          </p:cNvSpPr>
          <p:nvPr>
            <p:ph idx="1"/>
          </p:nvPr>
        </p:nvSpPr>
        <p:spPr/>
        <p:txBody>
          <a:bodyPr>
            <a:normAutofit/>
          </a:bodyPr>
          <a:lstStyle/>
          <a:p>
            <a:pPr marL="0" indent="0">
              <a:buNone/>
            </a:pPr>
            <a:endParaRPr lang="en-US" sz="1000" dirty="0"/>
          </a:p>
          <a:p>
            <a:r>
              <a:rPr lang="en-US" sz="2800" dirty="0"/>
              <a:t>Still testing for additional automated changes</a:t>
            </a:r>
          </a:p>
          <a:p>
            <a:r>
              <a:rPr lang="en-US" sz="2800" dirty="0"/>
              <a:t>MPLP / Extensible processing approach</a:t>
            </a:r>
          </a:p>
          <a:p>
            <a:pPr lvl="1"/>
            <a:r>
              <a:rPr lang="en-US" sz="2400" dirty="0"/>
              <a:t>Simpler finding aids</a:t>
            </a:r>
          </a:p>
          <a:p>
            <a:pPr lvl="1"/>
            <a:r>
              <a:rPr lang="en-US" sz="2400" dirty="0"/>
              <a:t>Less description = Less intervention post-export</a:t>
            </a:r>
          </a:p>
          <a:p>
            <a:r>
              <a:rPr lang="en-US" sz="2800" dirty="0"/>
              <a:t>Sharing tools for other TARO members and beyond</a:t>
            </a:r>
          </a:p>
          <a:p>
            <a:pPr marL="457200" lvl="1" indent="0">
              <a:buNone/>
            </a:pPr>
            <a:r>
              <a:rPr lang="en-US" sz="2000" dirty="0"/>
              <a:t>https://www.southwestarchivists.org/archives-space-resources/</a:t>
            </a:r>
          </a:p>
          <a:p>
            <a:pPr marL="0" indent="0">
              <a:buNone/>
            </a:pPr>
            <a:endParaRPr lang="en-US" sz="2800" dirty="0"/>
          </a:p>
          <a:p>
            <a:pPr lvl="1"/>
            <a:endParaRPr lang="en-US" sz="2400" dirty="0"/>
          </a:p>
          <a:p>
            <a:pPr lvl="1"/>
            <a:endParaRPr lang="en-US" sz="2400" dirty="0"/>
          </a:p>
        </p:txBody>
      </p:sp>
      <p:pic>
        <p:nvPicPr>
          <p:cNvPr id="4" name="Picture 3">
            <a:extLst>
              <a:ext uri="{FF2B5EF4-FFF2-40B4-BE49-F238E27FC236}">
                <a16:creationId xmlns:a16="http://schemas.microsoft.com/office/drawing/2014/main" id="{60959CCD-A2EB-4B94-B009-EEC24B9E7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587460"/>
            <a:ext cx="3000794" cy="590632"/>
          </a:xfrm>
          <a:prstGeom prst="rect">
            <a:avLst/>
          </a:prstGeom>
        </p:spPr>
      </p:pic>
      <p:pic>
        <p:nvPicPr>
          <p:cNvPr id="6" name="Picture 5" descr="A close up of a logo&#10;&#10;Description automatically generated">
            <a:extLst>
              <a:ext uri="{FF2B5EF4-FFF2-40B4-BE49-F238E27FC236}">
                <a16:creationId xmlns:a16="http://schemas.microsoft.com/office/drawing/2014/main" id="{F396A808-383F-435A-8F08-D907B3D432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6736" y="4948285"/>
            <a:ext cx="1914792" cy="638264"/>
          </a:xfrm>
          <a:prstGeom prst="rect">
            <a:avLst/>
          </a:prstGeom>
        </p:spPr>
      </p:pic>
      <p:pic>
        <p:nvPicPr>
          <p:cNvPr id="8" name="Picture 7">
            <a:extLst>
              <a:ext uri="{FF2B5EF4-FFF2-40B4-BE49-F238E27FC236}">
                <a16:creationId xmlns:a16="http://schemas.microsoft.com/office/drawing/2014/main" id="{8D2C4810-03B7-4765-A13A-C901B06DAF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33800" y="5095943"/>
            <a:ext cx="3829584" cy="342948"/>
          </a:xfrm>
          <a:prstGeom prst="rect">
            <a:avLst/>
          </a:prstGeom>
        </p:spPr>
      </p:pic>
    </p:spTree>
    <p:extLst>
      <p:ext uri="{BB962C8B-B14F-4D97-AF65-F5344CB8AC3E}">
        <p14:creationId xmlns:p14="http://schemas.microsoft.com/office/powerpoint/2010/main" val="4213886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5841-CF65-49F4-8FC8-22C0B63A84A2}"/>
              </a:ext>
            </a:extLst>
          </p:cNvPr>
          <p:cNvSpPr>
            <a:spLocks noGrp="1"/>
          </p:cNvSpPr>
          <p:nvPr>
            <p:ph type="title"/>
          </p:nvPr>
        </p:nvSpPr>
        <p:spPr/>
        <p:txBody>
          <a:bodyPr>
            <a:normAutofit/>
          </a:bodyPr>
          <a:lstStyle/>
          <a:p>
            <a:r>
              <a:rPr lang="en-US" dirty="0"/>
              <a:t>Questions? Advice?</a:t>
            </a:r>
          </a:p>
        </p:txBody>
      </p:sp>
      <p:sp>
        <p:nvSpPr>
          <p:cNvPr id="3" name="Content Placeholder 2">
            <a:extLst>
              <a:ext uri="{FF2B5EF4-FFF2-40B4-BE49-F238E27FC236}">
                <a16:creationId xmlns:a16="http://schemas.microsoft.com/office/drawing/2014/main" id="{28D28418-82ED-423C-91B9-654E4FDDE3F4}"/>
              </a:ext>
            </a:extLst>
          </p:cNvPr>
          <p:cNvSpPr>
            <a:spLocks noGrp="1"/>
          </p:cNvSpPr>
          <p:nvPr>
            <p:ph idx="1"/>
          </p:nvPr>
        </p:nvSpPr>
        <p:spPr/>
        <p:txBody>
          <a:bodyPr/>
          <a:lstStyle/>
          <a:p>
            <a:pPr marL="0" indent="0">
              <a:buNone/>
            </a:pPr>
            <a:r>
              <a:rPr lang="en-US" dirty="0"/>
              <a:t>	</a:t>
            </a:r>
            <a:r>
              <a:rPr lang="en-US" sz="2400" dirty="0"/>
              <a:t>Rebecca Romanchuk, Archivist III</a:t>
            </a:r>
          </a:p>
          <a:p>
            <a:pPr marL="0" indent="0">
              <a:buNone/>
            </a:pPr>
            <a:r>
              <a:rPr lang="en-US" sz="2400" dirty="0"/>
              <a:t>	rromnchk@tsl.texas.gov</a:t>
            </a:r>
          </a:p>
          <a:p>
            <a:pPr marL="0" indent="0">
              <a:buNone/>
            </a:pPr>
            <a:r>
              <a:rPr lang="en-US" dirty="0"/>
              <a:t>	</a:t>
            </a:r>
          </a:p>
        </p:txBody>
      </p:sp>
      <p:pic>
        <p:nvPicPr>
          <p:cNvPr id="5" name="Picture 4" descr="A car parked on the side of a building&#10;&#10;Description automatically generated">
            <a:extLst>
              <a:ext uri="{FF2B5EF4-FFF2-40B4-BE49-F238E27FC236}">
                <a16:creationId xmlns:a16="http://schemas.microsoft.com/office/drawing/2014/main" id="{7D533DAB-DCC2-4B27-B875-32A2074ECC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2823872"/>
            <a:ext cx="6324600" cy="3302291"/>
          </a:xfrm>
          <a:prstGeom prst="rect">
            <a:avLst/>
          </a:prstGeom>
        </p:spPr>
      </p:pic>
    </p:spTree>
    <p:extLst>
      <p:ext uri="{BB962C8B-B14F-4D97-AF65-F5344CB8AC3E}">
        <p14:creationId xmlns:p14="http://schemas.microsoft.com/office/powerpoint/2010/main" val="176687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63FD7-7F43-456C-8DE4-7A34DA051322}"/>
              </a:ext>
            </a:extLst>
          </p:cNvPr>
          <p:cNvSpPr>
            <a:spLocks noGrp="1"/>
          </p:cNvSpPr>
          <p:nvPr>
            <p:ph type="title"/>
          </p:nvPr>
        </p:nvSpPr>
        <p:spPr/>
        <p:txBody>
          <a:bodyPr/>
          <a:lstStyle/>
          <a:p>
            <a:pPr algn="l"/>
            <a:r>
              <a:rPr lang="en-US" b="1" dirty="0">
                <a:solidFill>
                  <a:srgbClr val="00B0F0"/>
                </a:solidFill>
              </a:rPr>
              <a:t>         Archives</a:t>
            </a:r>
            <a:r>
              <a:rPr lang="en-US" dirty="0">
                <a:solidFill>
                  <a:srgbClr val="0070C0"/>
                </a:solidFill>
              </a:rPr>
              <a:t>Space </a:t>
            </a:r>
            <a:r>
              <a:rPr lang="en-US" dirty="0"/>
              <a:t>@ </a:t>
            </a:r>
          </a:p>
        </p:txBody>
      </p:sp>
      <p:sp>
        <p:nvSpPr>
          <p:cNvPr id="6" name="Content Placeholder 5">
            <a:extLst>
              <a:ext uri="{FF2B5EF4-FFF2-40B4-BE49-F238E27FC236}">
                <a16:creationId xmlns:a16="http://schemas.microsoft.com/office/drawing/2014/main" id="{638A5EB0-C6D2-4631-A6A7-03FF7E2391FF}"/>
              </a:ext>
            </a:extLst>
          </p:cNvPr>
          <p:cNvSpPr>
            <a:spLocks noGrp="1"/>
          </p:cNvSpPr>
          <p:nvPr>
            <p:ph idx="1"/>
          </p:nvPr>
        </p:nvSpPr>
        <p:spPr/>
        <p:txBody>
          <a:bodyPr>
            <a:normAutofit lnSpcReduction="10000"/>
          </a:bodyPr>
          <a:lstStyle/>
          <a:p>
            <a:endParaRPr lang="en-US" dirty="0"/>
          </a:p>
          <a:p>
            <a:r>
              <a:rPr lang="en-US" dirty="0"/>
              <a:t>Accessions</a:t>
            </a:r>
          </a:p>
          <a:p>
            <a:pPr marL="0" indent="0">
              <a:buNone/>
            </a:pPr>
            <a:endParaRPr lang="en-US" dirty="0"/>
          </a:p>
          <a:p>
            <a:endParaRPr lang="en-US" dirty="0"/>
          </a:p>
          <a:p>
            <a:r>
              <a:rPr lang="en-US" dirty="0"/>
              <a:t>Appraisal</a:t>
            </a:r>
          </a:p>
          <a:p>
            <a:pPr marL="0" indent="0">
              <a:buNone/>
            </a:pPr>
            <a:endParaRPr lang="en-US" dirty="0"/>
          </a:p>
          <a:p>
            <a:endParaRPr lang="en-US" dirty="0"/>
          </a:p>
          <a:p>
            <a:r>
              <a:rPr lang="en-US" dirty="0"/>
              <a:t>Resources (a.k.a. “finding aids”) </a:t>
            </a:r>
          </a:p>
          <a:p>
            <a:endParaRPr lang="en-US" dirty="0"/>
          </a:p>
        </p:txBody>
      </p:sp>
      <p:pic>
        <p:nvPicPr>
          <p:cNvPr id="8" name="Picture 7">
            <a:extLst>
              <a:ext uri="{FF2B5EF4-FFF2-40B4-BE49-F238E27FC236}">
                <a16:creationId xmlns:a16="http://schemas.microsoft.com/office/drawing/2014/main" id="{0C4028B0-69A0-4D12-A75D-F679D1C287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6006" y="622971"/>
            <a:ext cx="3000794" cy="590632"/>
          </a:xfrm>
          <a:prstGeom prst="rect">
            <a:avLst/>
          </a:prstGeom>
        </p:spPr>
      </p:pic>
      <p:pic>
        <p:nvPicPr>
          <p:cNvPr id="18" name="Picture 17" descr="A piece of chocolate cake on a plate&#10;&#10;Description automatically generated">
            <a:extLst>
              <a:ext uri="{FF2B5EF4-FFF2-40B4-BE49-F238E27FC236}">
                <a16:creationId xmlns:a16="http://schemas.microsoft.com/office/drawing/2014/main" id="{C6358AD1-840F-42E4-AF87-B280645E07C7}"/>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939354" y="1572322"/>
            <a:ext cx="2165825" cy="1440358"/>
          </a:xfrm>
          <a:prstGeom prst="rect">
            <a:avLst/>
          </a:prstGeom>
        </p:spPr>
      </p:pic>
      <p:sp>
        <p:nvSpPr>
          <p:cNvPr id="19" name="TextBox 18">
            <a:extLst>
              <a:ext uri="{FF2B5EF4-FFF2-40B4-BE49-F238E27FC236}">
                <a16:creationId xmlns:a16="http://schemas.microsoft.com/office/drawing/2014/main" id="{3E0C8415-DEE0-47AE-AD8A-552DA99AEDE2}"/>
              </a:ext>
            </a:extLst>
          </p:cNvPr>
          <p:cNvSpPr txBox="1"/>
          <p:nvPr/>
        </p:nvSpPr>
        <p:spPr>
          <a:xfrm>
            <a:off x="2882296" y="2964755"/>
            <a:ext cx="2279939" cy="369332"/>
          </a:xfrm>
          <a:prstGeom prst="rect">
            <a:avLst/>
          </a:prstGeom>
          <a:noFill/>
        </p:spPr>
        <p:txBody>
          <a:bodyPr wrap="square" rtlCol="0">
            <a:spAutoFit/>
          </a:bodyPr>
          <a:lstStyle/>
          <a:p>
            <a:r>
              <a:rPr lang="en-US" sz="900" dirty="0">
                <a:hlinkClick r:id="rId5" tooltip="https://www.flickr.com/photos/26412869@N03/4522511912"/>
              </a:rPr>
              <a:t>This Photo</a:t>
            </a:r>
            <a:r>
              <a:rPr lang="en-US" sz="900" dirty="0"/>
              <a:t> by Unknown Author is licensed under </a:t>
            </a:r>
            <a:r>
              <a:rPr lang="en-US" sz="900" dirty="0">
                <a:hlinkClick r:id="rId6" tooltip="https://creativecommons.org/licenses/by-nc-nd/3.0/"/>
              </a:rPr>
              <a:t>CC BY-NC-ND</a:t>
            </a:r>
            <a:endParaRPr lang="en-US" sz="900" dirty="0"/>
          </a:p>
        </p:txBody>
      </p:sp>
      <p:pic>
        <p:nvPicPr>
          <p:cNvPr id="21" name="Picture 20" descr="A close up of a logo&#10;&#10;Description automatically generated">
            <a:extLst>
              <a:ext uri="{FF2B5EF4-FFF2-40B4-BE49-F238E27FC236}">
                <a16:creationId xmlns:a16="http://schemas.microsoft.com/office/drawing/2014/main" id="{04A0A23D-5D06-4E30-9822-B4E12B6B3F03}"/>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2952644" y="3202671"/>
            <a:ext cx="1948975" cy="1948975"/>
          </a:xfrm>
          <a:prstGeom prst="rect">
            <a:avLst/>
          </a:prstGeom>
        </p:spPr>
      </p:pic>
      <p:sp>
        <p:nvSpPr>
          <p:cNvPr id="22" name="TextBox 21">
            <a:extLst>
              <a:ext uri="{FF2B5EF4-FFF2-40B4-BE49-F238E27FC236}">
                <a16:creationId xmlns:a16="http://schemas.microsoft.com/office/drawing/2014/main" id="{763AC440-8E69-47CD-B5B2-4E489BB0D207}"/>
              </a:ext>
            </a:extLst>
          </p:cNvPr>
          <p:cNvSpPr txBox="1"/>
          <p:nvPr/>
        </p:nvSpPr>
        <p:spPr>
          <a:xfrm>
            <a:off x="3167737" y="4906404"/>
            <a:ext cx="1709063" cy="369332"/>
          </a:xfrm>
          <a:prstGeom prst="rect">
            <a:avLst/>
          </a:prstGeom>
          <a:noFill/>
        </p:spPr>
        <p:txBody>
          <a:bodyPr wrap="square" rtlCol="0">
            <a:spAutoFit/>
          </a:bodyPr>
          <a:lstStyle/>
          <a:p>
            <a:r>
              <a:rPr lang="en-US" sz="900" dirty="0">
                <a:hlinkClick r:id="rId8" tooltip="https://commons.wikimedia.org/wiki/File:Think_Outside_the_Box_Idea_Flat_Icon_Vector.svg"/>
              </a:rPr>
              <a:t>This Photo</a:t>
            </a:r>
            <a:r>
              <a:rPr lang="en-US" sz="900" dirty="0"/>
              <a:t> by Unknown Author is licensed under </a:t>
            </a:r>
            <a:r>
              <a:rPr lang="en-US" sz="900" dirty="0">
                <a:hlinkClick r:id="rId9" tooltip="https://creativecommons.org/licenses/by-sa/3.0/"/>
              </a:rPr>
              <a:t>CC BY-SA</a:t>
            </a:r>
            <a:endParaRPr lang="en-US" sz="900" dirty="0"/>
          </a:p>
        </p:txBody>
      </p:sp>
      <p:pic>
        <p:nvPicPr>
          <p:cNvPr id="27" name="Picture 26" descr="An empty road&#10;&#10;Description automatically generated">
            <a:extLst>
              <a:ext uri="{FF2B5EF4-FFF2-40B4-BE49-F238E27FC236}">
                <a16:creationId xmlns:a16="http://schemas.microsoft.com/office/drawing/2014/main" id="{52BD5397-7FD4-482A-AC0D-1219B3A228ED}"/>
              </a:ext>
            </a:extLst>
          </p:cNvPr>
          <p:cNvPicPr>
            <a:picLocks noChangeAspect="1"/>
          </p:cNvPicPr>
          <p:nvPr/>
        </p:nvPicPr>
        <p:blipFill>
          <a:blip r:embed="rId10" cstate="print">
            <a:extLst>
              <a:ext uri="{28A0092B-C50C-407E-A947-70E740481C1C}">
                <a14:useLocalDpi xmlns:a14="http://schemas.microsoft.com/office/drawing/2010/main" val="0"/>
              </a:ext>
              <a:ext uri="{837473B0-CC2E-450A-ABE3-18F120FF3D39}">
                <a1611:picAttrSrcUrl xmlns:a1611="http://schemas.microsoft.com/office/drawing/2016/11/main" r:id="rId11"/>
              </a:ext>
            </a:extLst>
          </a:blip>
          <a:stretch>
            <a:fillRect/>
          </a:stretch>
        </p:blipFill>
        <p:spPr>
          <a:xfrm>
            <a:off x="6541113" y="4601563"/>
            <a:ext cx="2133110" cy="1428750"/>
          </a:xfrm>
          <a:prstGeom prst="rect">
            <a:avLst/>
          </a:prstGeom>
        </p:spPr>
      </p:pic>
      <p:sp>
        <p:nvSpPr>
          <p:cNvPr id="28" name="TextBox 27">
            <a:extLst>
              <a:ext uri="{FF2B5EF4-FFF2-40B4-BE49-F238E27FC236}">
                <a16:creationId xmlns:a16="http://schemas.microsoft.com/office/drawing/2014/main" id="{486059A9-A3E2-4005-AF41-A8244028237F}"/>
              </a:ext>
            </a:extLst>
          </p:cNvPr>
          <p:cNvSpPr txBox="1"/>
          <p:nvPr/>
        </p:nvSpPr>
        <p:spPr>
          <a:xfrm>
            <a:off x="6511110" y="6030313"/>
            <a:ext cx="2099000" cy="369332"/>
          </a:xfrm>
          <a:prstGeom prst="rect">
            <a:avLst/>
          </a:prstGeom>
          <a:noFill/>
        </p:spPr>
        <p:txBody>
          <a:bodyPr wrap="square" rtlCol="0">
            <a:spAutoFit/>
          </a:bodyPr>
          <a:lstStyle/>
          <a:p>
            <a:r>
              <a:rPr lang="en-US" sz="900" dirty="0">
                <a:hlinkClick r:id="rId11" tooltip="http://www.flickr.com/photos/cleopold73/3677296594/"/>
              </a:rPr>
              <a:t>This Photo</a:t>
            </a:r>
            <a:r>
              <a:rPr lang="en-US" sz="900" dirty="0"/>
              <a:t> by Unknown Author is licensed under </a:t>
            </a:r>
            <a:r>
              <a:rPr lang="en-US" sz="900" dirty="0">
                <a:hlinkClick r:id="rId12" tooltip="https://creativecommons.org/licenses/by/3.0/"/>
              </a:rPr>
              <a:t>CC BY</a:t>
            </a:r>
            <a:endParaRPr lang="en-US" sz="900" dirty="0"/>
          </a:p>
        </p:txBody>
      </p:sp>
    </p:spTree>
    <p:extLst>
      <p:ext uri="{BB962C8B-B14F-4D97-AF65-F5344CB8AC3E}">
        <p14:creationId xmlns:p14="http://schemas.microsoft.com/office/powerpoint/2010/main" val="2998600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63FD7-7F43-456C-8DE4-7A34DA051322}"/>
              </a:ext>
            </a:extLst>
          </p:cNvPr>
          <p:cNvSpPr>
            <a:spLocks noGrp="1"/>
          </p:cNvSpPr>
          <p:nvPr>
            <p:ph type="title"/>
          </p:nvPr>
        </p:nvSpPr>
        <p:spPr/>
        <p:txBody>
          <a:bodyPr/>
          <a:lstStyle/>
          <a:p>
            <a:pPr algn="l"/>
            <a:r>
              <a:rPr lang="en-US" b="1" dirty="0">
                <a:solidFill>
                  <a:srgbClr val="00B0F0"/>
                </a:solidFill>
              </a:rPr>
              <a:t>         Archives</a:t>
            </a:r>
            <a:r>
              <a:rPr lang="en-US" dirty="0">
                <a:solidFill>
                  <a:srgbClr val="0070C0"/>
                </a:solidFill>
              </a:rPr>
              <a:t>Space </a:t>
            </a:r>
            <a:r>
              <a:rPr lang="en-US" dirty="0"/>
              <a:t>@ </a:t>
            </a:r>
          </a:p>
        </p:txBody>
      </p:sp>
      <p:pic>
        <p:nvPicPr>
          <p:cNvPr id="8" name="Picture 7">
            <a:extLst>
              <a:ext uri="{FF2B5EF4-FFF2-40B4-BE49-F238E27FC236}">
                <a16:creationId xmlns:a16="http://schemas.microsoft.com/office/drawing/2014/main" id="{0C4028B0-69A0-4D12-A75D-F679D1C287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6006" y="622971"/>
            <a:ext cx="3000794" cy="590632"/>
          </a:xfrm>
          <a:prstGeom prst="rect">
            <a:avLst/>
          </a:prstGeom>
        </p:spPr>
      </p:pic>
      <p:pic>
        <p:nvPicPr>
          <p:cNvPr id="9" name="Content Placeholder 8" descr="A screenshot of a social media post&#10;&#10;Description automatically generated">
            <a:extLst>
              <a:ext uri="{FF2B5EF4-FFF2-40B4-BE49-F238E27FC236}">
                <a16:creationId xmlns:a16="http://schemas.microsoft.com/office/drawing/2014/main" id="{46305125-995E-483D-83FB-4AFF95A6D776}"/>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600200" y="1765971"/>
            <a:ext cx="6001588" cy="1695687"/>
          </a:xfrm>
        </p:spPr>
      </p:pic>
      <p:pic>
        <p:nvPicPr>
          <p:cNvPr id="11" name="Picture 10" descr="A screenshot of a cell phone&#10;&#10;Description automatically generated">
            <a:extLst>
              <a:ext uri="{FF2B5EF4-FFF2-40B4-BE49-F238E27FC236}">
                <a16:creationId xmlns:a16="http://schemas.microsoft.com/office/drawing/2014/main" id="{2F2054DB-BC6C-4C2E-99B0-2F81B03977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4794" y="3657600"/>
            <a:ext cx="7772400" cy="2811116"/>
          </a:xfrm>
          <a:prstGeom prst="rect">
            <a:avLst/>
          </a:prstGeom>
        </p:spPr>
      </p:pic>
    </p:spTree>
    <p:extLst>
      <p:ext uri="{BB962C8B-B14F-4D97-AF65-F5344CB8AC3E}">
        <p14:creationId xmlns:p14="http://schemas.microsoft.com/office/powerpoint/2010/main" val="14681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0CA5-C3AB-4225-8E4F-EF4BD003DF28}"/>
              </a:ext>
            </a:extLst>
          </p:cNvPr>
          <p:cNvSpPr>
            <a:spLocks noGrp="1"/>
          </p:cNvSpPr>
          <p:nvPr>
            <p:ph type="title"/>
          </p:nvPr>
        </p:nvSpPr>
        <p:spPr/>
        <p:txBody>
          <a:bodyPr/>
          <a:lstStyle/>
          <a:p>
            <a:pPr algn="l"/>
            <a:r>
              <a:rPr lang="en-US" dirty="0">
                <a:latin typeface="Algerian" panose="04020705040A02060702" pitchFamily="82" charset="0"/>
              </a:rPr>
              <a:t>        In</a:t>
            </a:r>
            <a:r>
              <a:rPr lang="en-US" dirty="0"/>
              <a:t> </a:t>
            </a:r>
            <a:r>
              <a:rPr lang="en-US" dirty="0">
                <a:latin typeface="Algerian" panose="04020705040A02060702" pitchFamily="82" charset="0"/>
              </a:rPr>
              <a:t>Texas,            </a:t>
            </a:r>
            <a:r>
              <a:rPr lang="en-US" dirty="0"/>
              <a:t>       =                       </a:t>
            </a:r>
          </a:p>
        </p:txBody>
      </p:sp>
      <p:sp>
        <p:nvSpPr>
          <p:cNvPr id="3" name="Content Placeholder 2">
            <a:extLst>
              <a:ext uri="{FF2B5EF4-FFF2-40B4-BE49-F238E27FC236}">
                <a16:creationId xmlns:a16="http://schemas.microsoft.com/office/drawing/2014/main" id="{96A7D7BC-3FF2-468E-956B-93120D6F32C8}"/>
              </a:ext>
            </a:extLst>
          </p:cNvPr>
          <p:cNvSpPr>
            <a:spLocks noGrp="1"/>
          </p:cNvSpPr>
          <p:nvPr>
            <p:ph idx="1"/>
          </p:nvPr>
        </p:nvSpPr>
        <p:spPr>
          <a:xfrm>
            <a:off x="457200" y="1905000"/>
            <a:ext cx="8229600" cy="4221163"/>
          </a:xfrm>
        </p:spPr>
        <p:txBody>
          <a:bodyPr>
            <a:normAutofit fontScale="92500" lnSpcReduction="10000"/>
          </a:bodyPr>
          <a:lstStyle/>
          <a:p>
            <a:r>
              <a:rPr lang="en-US" dirty="0"/>
              <a:t>                                                             (a.k.a. TARO)</a:t>
            </a:r>
          </a:p>
          <a:p>
            <a:pPr lvl="1"/>
            <a:r>
              <a:rPr lang="en-US" dirty="0"/>
              <a:t>Statewide EAD consortium since 1999</a:t>
            </a:r>
          </a:p>
          <a:p>
            <a:pPr lvl="1"/>
            <a:r>
              <a:rPr lang="en-US" dirty="0"/>
              <a:t>As of August 2019: over 50 institutional members</a:t>
            </a:r>
          </a:p>
          <a:p>
            <a:pPr lvl="1"/>
            <a:r>
              <a:rPr lang="en-US" dirty="0"/>
              <a:t>One of 14 active EAD consortia (or “aggregators”) in the U.S. that together cover 25 states</a:t>
            </a:r>
          </a:p>
          <a:p>
            <a:pPr lvl="1"/>
            <a:r>
              <a:rPr lang="en-US" dirty="0"/>
              <a:t>Institutional home: University of Texas Libraries, The University of Texas at Austin</a:t>
            </a:r>
          </a:p>
          <a:p>
            <a:pPr lvl="1"/>
            <a:r>
              <a:rPr lang="en-US" dirty="0"/>
              <a:t>Current NEH implementation grant underway for improvements to website, search function, and EAD metadata (index terms)</a:t>
            </a:r>
          </a:p>
          <a:p>
            <a:pPr lvl="1"/>
            <a:endParaRPr lang="en-US" dirty="0"/>
          </a:p>
          <a:p>
            <a:pPr lvl="1"/>
            <a:endParaRPr lang="en-US" dirty="0"/>
          </a:p>
          <a:p>
            <a:pPr lvl="1"/>
            <a:endParaRPr lang="en-US" dirty="0"/>
          </a:p>
        </p:txBody>
      </p:sp>
      <p:pic>
        <p:nvPicPr>
          <p:cNvPr id="5" name="Picture 4" descr="A picture containing indoor&#10;&#10;Description automatically generated">
            <a:extLst>
              <a:ext uri="{FF2B5EF4-FFF2-40B4-BE49-F238E27FC236}">
                <a16:creationId xmlns:a16="http://schemas.microsoft.com/office/drawing/2014/main" id="{28F29D75-96DB-4B37-A2F5-70A8D79140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5960" y="398826"/>
            <a:ext cx="1409897" cy="1000265"/>
          </a:xfrm>
          <a:prstGeom prst="rect">
            <a:avLst/>
          </a:prstGeom>
        </p:spPr>
      </p:pic>
      <p:pic>
        <p:nvPicPr>
          <p:cNvPr id="7" name="Picture 6" descr="A close up of a logo&#10;&#10;Description automatically generated">
            <a:extLst>
              <a:ext uri="{FF2B5EF4-FFF2-40B4-BE49-F238E27FC236}">
                <a16:creationId xmlns:a16="http://schemas.microsoft.com/office/drawing/2014/main" id="{30A47AD1-65C9-402B-8460-D27E91F7C0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600" y="554817"/>
            <a:ext cx="2251116" cy="582641"/>
          </a:xfrm>
          <a:prstGeom prst="rect">
            <a:avLst/>
          </a:prstGeom>
        </p:spPr>
      </p:pic>
      <p:pic>
        <p:nvPicPr>
          <p:cNvPr id="9" name="Picture 8" descr="A picture containing object&#10;&#10;Description automatically generated">
            <a:extLst>
              <a:ext uri="{FF2B5EF4-FFF2-40B4-BE49-F238E27FC236}">
                <a16:creationId xmlns:a16="http://schemas.microsoft.com/office/drawing/2014/main" id="{742AEA43-359F-42E8-9762-CAFB8B0F45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1905000"/>
            <a:ext cx="4844141" cy="457200"/>
          </a:xfrm>
          <a:prstGeom prst="rect">
            <a:avLst/>
          </a:prstGeom>
        </p:spPr>
      </p:pic>
    </p:spTree>
    <p:extLst>
      <p:ext uri="{BB962C8B-B14F-4D97-AF65-F5344CB8AC3E}">
        <p14:creationId xmlns:p14="http://schemas.microsoft.com/office/powerpoint/2010/main" val="184129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0CA5-C3AB-4225-8E4F-EF4BD003DF28}"/>
              </a:ext>
            </a:extLst>
          </p:cNvPr>
          <p:cNvSpPr>
            <a:spLocks noGrp="1"/>
          </p:cNvSpPr>
          <p:nvPr>
            <p:ph type="title"/>
          </p:nvPr>
        </p:nvSpPr>
        <p:spPr/>
        <p:txBody>
          <a:bodyPr/>
          <a:lstStyle/>
          <a:p>
            <a:pPr algn="l"/>
            <a:r>
              <a:rPr lang="en-US" dirty="0">
                <a:latin typeface="Algerian" panose="04020705040A02060702" pitchFamily="82" charset="0"/>
              </a:rPr>
              <a:t>        In</a:t>
            </a:r>
            <a:r>
              <a:rPr lang="en-US" dirty="0"/>
              <a:t> </a:t>
            </a:r>
            <a:r>
              <a:rPr lang="en-US" dirty="0">
                <a:latin typeface="Algerian" panose="04020705040A02060702" pitchFamily="82" charset="0"/>
              </a:rPr>
              <a:t>Texas,            </a:t>
            </a:r>
            <a:r>
              <a:rPr lang="en-US" dirty="0"/>
              <a:t>       =                       </a:t>
            </a:r>
          </a:p>
        </p:txBody>
      </p:sp>
      <p:sp>
        <p:nvSpPr>
          <p:cNvPr id="3" name="Content Placeholder 2">
            <a:extLst>
              <a:ext uri="{FF2B5EF4-FFF2-40B4-BE49-F238E27FC236}">
                <a16:creationId xmlns:a16="http://schemas.microsoft.com/office/drawing/2014/main" id="{96A7D7BC-3FF2-468E-956B-93120D6F32C8}"/>
              </a:ext>
            </a:extLst>
          </p:cNvPr>
          <p:cNvSpPr>
            <a:spLocks noGrp="1"/>
          </p:cNvSpPr>
          <p:nvPr>
            <p:ph idx="1"/>
          </p:nvPr>
        </p:nvSpPr>
        <p:spPr>
          <a:xfrm>
            <a:off x="457200" y="1905000"/>
            <a:ext cx="8229600" cy="4221163"/>
          </a:xfrm>
        </p:spPr>
        <p:txBody>
          <a:bodyPr>
            <a:normAutofit/>
          </a:bodyPr>
          <a:lstStyle/>
          <a:p>
            <a:r>
              <a:rPr lang="en-US" dirty="0"/>
              <a:t> </a:t>
            </a:r>
          </a:p>
          <a:p>
            <a:pPr lvl="1"/>
            <a:r>
              <a:rPr lang="en-US" sz="2600" dirty="0"/>
              <a:t>Operates with EAD 2002 Schema</a:t>
            </a:r>
          </a:p>
          <a:p>
            <a:pPr lvl="2"/>
            <a:r>
              <a:rPr lang="en-US" dirty="0"/>
              <a:t>No U.S. EAD aggregators have yet migrated to EAD3</a:t>
            </a:r>
          </a:p>
          <a:p>
            <a:pPr lvl="2"/>
            <a:r>
              <a:rPr lang="en-US" dirty="0"/>
              <a:t>Exploring ways to ease future migration to EAD3</a:t>
            </a:r>
          </a:p>
          <a:p>
            <a:pPr lvl="2"/>
            <a:r>
              <a:rPr lang="en-US" dirty="0"/>
              <a:t>ASpace import of EAD 2002 data then export as EAD3 may be most efficient migration strategy</a:t>
            </a:r>
          </a:p>
          <a:p>
            <a:pPr lvl="1"/>
            <a:r>
              <a:rPr lang="en-US" sz="2600" dirty="0"/>
              <a:t>Encourages members using ASpace and Archon to continue submitting EAD files to TARO</a:t>
            </a:r>
          </a:p>
          <a:p>
            <a:pPr lvl="1"/>
            <a:endParaRPr lang="en-US" dirty="0"/>
          </a:p>
          <a:p>
            <a:pPr lvl="1"/>
            <a:endParaRPr lang="en-US" dirty="0"/>
          </a:p>
        </p:txBody>
      </p:sp>
      <p:pic>
        <p:nvPicPr>
          <p:cNvPr id="5" name="Picture 4" descr="A picture containing indoor&#10;&#10;Description automatically generated">
            <a:extLst>
              <a:ext uri="{FF2B5EF4-FFF2-40B4-BE49-F238E27FC236}">
                <a16:creationId xmlns:a16="http://schemas.microsoft.com/office/drawing/2014/main" id="{28F29D75-96DB-4B37-A2F5-70A8D79140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5960" y="398826"/>
            <a:ext cx="1409897" cy="1000265"/>
          </a:xfrm>
          <a:prstGeom prst="rect">
            <a:avLst/>
          </a:prstGeom>
        </p:spPr>
      </p:pic>
      <p:pic>
        <p:nvPicPr>
          <p:cNvPr id="7" name="Picture 6" descr="A close up of a logo&#10;&#10;Description automatically generated">
            <a:extLst>
              <a:ext uri="{FF2B5EF4-FFF2-40B4-BE49-F238E27FC236}">
                <a16:creationId xmlns:a16="http://schemas.microsoft.com/office/drawing/2014/main" id="{30A47AD1-65C9-402B-8460-D27E91F7C0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600" y="554817"/>
            <a:ext cx="2251116" cy="582641"/>
          </a:xfrm>
          <a:prstGeom prst="rect">
            <a:avLst/>
          </a:prstGeom>
        </p:spPr>
      </p:pic>
      <p:pic>
        <p:nvPicPr>
          <p:cNvPr id="9" name="Picture 8" descr="A picture containing object&#10;&#10;Description automatically generated">
            <a:extLst>
              <a:ext uri="{FF2B5EF4-FFF2-40B4-BE49-F238E27FC236}">
                <a16:creationId xmlns:a16="http://schemas.microsoft.com/office/drawing/2014/main" id="{742AEA43-359F-42E8-9762-CAFB8B0F45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600" y="1905000"/>
            <a:ext cx="4844141" cy="457200"/>
          </a:xfrm>
          <a:prstGeom prst="rect">
            <a:avLst/>
          </a:prstGeom>
        </p:spPr>
      </p:pic>
    </p:spTree>
    <p:extLst>
      <p:ext uri="{BB962C8B-B14F-4D97-AF65-F5344CB8AC3E}">
        <p14:creationId xmlns:p14="http://schemas.microsoft.com/office/powerpoint/2010/main" val="271301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04742-3AEC-482E-862D-0CA8C124C555}"/>
              </a:ext>
            </a:extLst>
          </p:cNvPr>
          <p:cNvSpPr>
            <a:spLocks noGrp="1"/>
          </p:cNvSpPr>
          <p:nvPr>
            <p:ph type="title"/>
          </p:nvPr>
        </p:nvSpPr>
        <p:spPr/>
        <p:txBody>
          <a:bodyPr/>
          <a:lstStyle/>
          <a:p>
            <a:r>
              <a:rPr lang="en-US" b="1" dirty="0">
                <a:solidFill>
                  <a:srgbClr val="00B0F0"/>
                </a:solidFill>
              </a:rPr>
              <a:t>                     &amp; Archives</a:t>
            </a:r>
            <a:r>
              <a:rPr lang="en-US" dirty="0">
                <a:solidFill>
                  <a:srgbClr val="0070C0"/>
                </a:solidFill>
              </a:rPr>
              <a:t>Space</a:t>
            </a:r>
            <a:endParaRPr lang="en-US" dirty="0"/>
          </a:p>
        </p:txBody>
      </p:sp>
      <p:pic>
        <p:nvPicPr>
          <p:cNvPr id="7" name="Content Placeholder 6" descr="A close up of a sign&#10;&#10;Description automatically generated">
            <a:extLst>
              <a:ext uri="{FF2B5EF4-FFF2-40B4-BE49-F238E27FC236}">
                <a16:creationId xmlns:a16="http://schemas.microsoft.com/office/drawing/2014/main" id="{8DBFB959-3B07-48DD-9975-1FDD9229384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85134" y="2514600"/>
            <a:ext cx="2819400" cy="1321090"/>
          </a:xfrm>
        </p:spPr>
      </p:pic>
      <p:pic>
        <p:nvPicPr>
          <p:cNvPr id="9" name="Picture 8">
            <a:extLst>
              <a:ext uri="{FF2B5EF4-FFF2-40B4-BE49-F238E27FC236}">
                <a16:creationId xmlns:a16="http://schemas.microsoft.com/office/drawing/2014/main" id="{28A94A02-B025-4D41-AC80-E7CBF5D5F5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3600" y="4191000"/>
            <a:ext cx="5724717" cy="1321089"/>
          </a:xfrm>
          <a:prstGeom prst="rect">
            <a:avLst/>
          </a:prstGeom>
        </p:spPr>
      </p:pic>
      <p:pic>
        <p:nvPicPr>
          <p:cNvPr id="10" name="Picture 9" descr="A picture containing indoor&#10;&#10;Description automatically generated">
            <a:extLst>
              <a:ext uri="{FF2B5EF4-FFF2-40B4-BE49-F238E27FC236}">
                <a16:creationId xmlns:a16="http://schemas.microsoft.com/office/drawing/2014/main" id="{B246BD56-6A72-4EEA-8B78-C7EDBB4B77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38400" y="288681"/>
            <a:ext cx="1409897" cy="1000265"/>
          </a:xfrm>
          <a:prstGeom prst="rect">
            <a:avLst/>
          </a:prstGeom>
        </p:spPr>
      </p:pic>
    </p:spTree>
    <p:extLst>
      <p:ext uri="{BB962C8B-B14F-4D97-AF65-F5344CB8AC3E}">
        <p14:creationId xmlns:p14="http://schemas.microsoft.com/office/powerpoint/2010/main" val="263952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BE06E-99CF-4648-9415-F9A3C8FD1BD9}"/>
              </a:ext>
            </a:extLst>
          </p:cNvPr>
          <p:cNvSpPr>
            <a:spLocks noGrp="1"/>
          </p:cNvSpPr>
          <p:nvPr>
            <p:ph type="title"/>
          </p:nvPr>
        </p:nvSpPr>
        <p:spPr/>
        <p:txBody>
          <a:bodyPr>
            <a:normAutofit fontScale="90000"/>
          </a:bodyPr>
          <a:lstStyle/>
          <a:p>
            <a:r>
              <a:rPr lang="en-US" dirty="0"/>
              <a:t> </a:t>
            </a:r>
            <a:r>
              <a:rPr lang="en-US" sz="4000" b="1" dirty="0">
                <a:solidFill>
                  <a:srgbClr val="00B0F0"/>
                </a:solidFill>
              </a:rPr>
              <a:t>Archives</a:t>
            </a:r>
            <a:r>
              <a:rPr lang="en-US" sz="4000" dirty="0">
                <a:solidFill>
                  <a:srgbClr val="0070C0"/>
                </a:solidFill>
              </a:rPr>
              <a:t>Space</a:t>
            </a:r>
            <a:r>
              <a:rPr lang="en-US" sz="4000" dirty="0"/>
              <a:t> guidelines </a:t>
            </a:r>
            <a:br>
              <a:rPr lang="en-US" sz="4000" dirty="0"/>
            </a:br>
            <a:r>
              <a:rPr lang="en-US" sz="4000" dirty="0"/>
              <a:t>for </a:t>
            </a:r>
            <a:r>
              <a:rPr lang="en-US" sz="4000" dirty="0">
                <a:solidFill>
                  <a:srgbClr val="009900"/>
                </a:solidFill>
              </a:rPr>
              <a:t>TARO</a:t>
            </a:r>
            <a:r>
              <a:rPr lang="en-US" sz="4000" dirty="0"/>
              <a:t> participation</a:t>
            </a:r>
          </a:p>
        </p:txBody>
      </p:sp>
      <p:sp>
        <p:nvSpPr>
          <p:cNvPr id="3" name="Content Placeholder 2">
            <a:extLst>
              <a:ext uri="{FF2B5EF4-FFF2-40B4-BE49-F238E27FC236}">
                <a16:creationId xmlns:a16="http://schemas.microsoft.com/office/drawing/2014/main" id="{D33AA121-A112-4649-865F-479AE4E72F32}"/>
              </a:ext>
            </a:extLst>
          </p:cNvPr>
          <p:cNvSpPr>
            <a:spLocks noGrp="1"/>
          </p:cNvSpPr>
          <p:nvPr>
            <p:ph idx="1"/>
          </p:nvPr>
        </p:nvSpPr>
        <p:spPr/>
        <p:txBody>
          <a:bodyPr>
            <a:normAutofit/>
          </a:bodyPr>
          <a:lstStyle/>
          <a:p>
            <a:pPr marL="0" indent="0">
              <a:buNone/>
            </a:pPr>
            <a:endParaRPr lang="en-US" sz="1000" b="1" dirty="0">
              <a:solidFill>
                <a:srgbClr val="325C90"/>
              </a:solidFill>
            </a:endParaRPr>
          </a:p>
          <a:p>
            <a:pPr marL="0" indent="0">
              <a:buNone/>
            </a:pPr>
            <a:r>
              <a:rPr lang="en-US" sz="2200" b="1" dirty="0">
                <a:solidFill>
                  <a:srgbClr val="325C90"/>
                </a:solidFill>
              </a:rPr>
              <a:t>Part 1: TARO-friendly settings in your “repository” in ArchivesSpace </a:t>
            </a:r>
            <a:endParaRPr lang="en-US" sz="1200" dirty="0"/>
          </a:p>
          <a:p>
            <a:r>
              <a:rPr lang="en-US" sz="2200" dirty="0"/>
              <a:t>Repository Fields</a:t>
            </a:r>
          </a:p>
          <a:p>
            <a:pPr lvl="1"/>
            <a:r>
              <a:rPr lang="en-US" sz="2000" dirty="0"/>
              <a:t>Organization/Agency Code</a:t>
            </a:r>
          </a:p>
          <a:p>
            <a:pPr lvl="1"/>
            <a:r>
              <a:rPr lang="en-US" sz="2000" dirty="0"/>
              <a:t>Country</a:t>
            </a:r>
          </a:p>
          <a:p>
            <a:pPr lvl="1"/>
            <a:r>
              <a:rPr lang="en-US" sz="2000" dirty="0"/>
              <a:t>Makes sure &lt;eadid&gt; attributes are correctly set</a:t>
            </a:r>
          </a:p>
          <a:p>
            <a:pPr marL="0" indent="0">
              <a:buNone/>
            </a:pPr>
            <a:r>
              <a:rPr lang="en-US" sz="2200" b="1" dirty="0">
                <a:solidFill>
                  <a:srgbClr val="325C90"/>
                </a:solidFill>
              </a:rPr>
              <a:t>Part 2: For each finding aid</a:t>
            </a:r>
            <a:endParaRPr lang="en-US" sz="2200" dirty="0"/>
          </a:p>
          <a:p>
            <a:r>
              <a:rPr lang="en-US" sz="2200" dirty="0"/>
              <a:t>Finding Aid Data – EAD ID</a:t>
            </a:r>
          </a:p>
          <a:p>
            <a:pPr lvl="1"/>
            <a:r>
              <a:rPr lang="en-US" sz="2000" dirty="0"/>
              <a:t>Makes sure &lt;eadid&gt; text entry is correct for TARO</a:t>
            </a:r>
          </a:p>
          <a:p>
            <a:pPr lvl="2"/>
            <a:r>
              <a:rPr lang="en-US" sz="1800" dirty="0"/>
              <a:t>urn:taro:tslac.xxxxx</a:t>
            </a:r>
          </a:p>
          <a:p>
            <a:r>
              <a:rPr lang="en-US" sz="2200" dirty="0"/>
              <a:t>Export as numbered &lt;c&gt; tags, make repository-specific decisions about including unpublished and &lt;dao&gt; tags.</a:t>
            </a:r>
          </a:p>
        </p:txBody>
      </p:sp>
    </p:spTree>
    <p:extLst>
      <p:ext uri="{BB962C8B-B14F-4D97-AF65-F5344CB8AC3E}">
        <p14:creationId xmlns:p14="http://schemas.microsoft.com/office/powerpoint/2010/main" val="1723384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25FEA-FC3D-433C-9969-05D818B3D66B}"/>
              </a:ext>
            </a:extLst>
          </p:cNvPr>
          <p:cNvSpPr>
            <a:spLocks noGrp="1"/>
          </p:cNvSpPr>
          <p:nvPr>
            <p:ph type="title"/>
          </p:nvPr>
        </p:nvSpPr>
        <p:spPr/>
        <p:txBody>
          <a:bodyPr>
            <a:normAutofit/>
          </a:bodyPr>
          <a:lstStyle/>
          <a:p>
            <a:r>
              <a:rPr lang="en-US" dirty="0"/>
              <a:t>        </a:t>
            </a:r>
            <a:r>
              <a:rPr lang="en-US" sz="3600" b="1" dirty="0">
                <a:solidFill>
                  <a:srgbClr val="009900"/>
                </a:solidFill>
              </a:rPr>
              <a:t>TARO</a:t>
            </a:r>
            <a:r>
              <a:rPr lang="en-US" sz="3600" b="1" dirty="0"/>
              <a:t> EAD Best Practice Guidelines</a:t>
            </a:r>
          </a:p>
        </p:txBody>
      </p:sp>
      <p:sp>
        <p:nvSpPr>
          <p:cNvPr id="3" name="Content Placeholder 2">
            <a:extLst>
              <a:ext uri="{FF2B5EF4-FFF2-40B4-BE49-F238E27FC236}">
                <a16:creationId xmlns:a16="http://schemas.microsoft.com/office/drawing/2014/main" id="{15E47086-E1FF-4AF0-8F43-DB1F9FD7468F}"/>
              </a:ext>
            </a:extLst>
          </p:cNvPr>
          <p:cNvSpPr>
            <a:spLocks noGrp="1"/>
          </p:cNvSpPr>
          <p:nvPr>
            <p:ph idx="1"/>
          </p:nvPr>
        </p:nvSpPr>
        <p:spPr/>
        <p:txBody>
          <a:bodyPr/>
          <a:lstStyle/>
          <a:p>
            <a:pPr marL="0" indent="0">
              <a:buNone/>
            </a:pPr>
            <a:endParaRPr lang="en-US" sz="1000" dirty="0"/>
          </a:p>
          <a:p>
            <a:r>
              <a:rPr lang="en-US" sz="3000" dirty="0"/>
              <a:t>Written by TARO Standards subcommittee   (2016, revised as needed)</a:t>
            </a:r>
          </a:p>
          <a:p>
            <a:pPr lvl="1"/>
            <a:r>
              <a:rPr lang="en-US" sz="2600" dirty="0"/>
              <a:t>Heavily influenced by Online Archive of California and ArchivesWest EAD best practice guidelines</a:t>
            </a:r>
          </a:p>
          <a:p>
            <a:pPr lvl="1"/>
            <a:r>
              <a:rPr lang="en-US" sz="2600" dirty="0"/>
              <a:t>Publicly available: </a:t>
            </a:r>
            <a:r>
              <a:rPr lang="en-US" sz="2000" dirty="0">
                <a:hlinkClick r:id="rId3"/>
              </a:rPr>
              <a:t>http://texastaro.pbworks.com/w/file/113029186/TARO_EADbpg.pdf</a:t>
            </a:r>
            <a:endParaRPr lang="en-US" sz="2000" dirty="0"/>
          </a:p>
          <a:p>
            <a:pPr lvl="1"/>
            <a:r>
              <a:rPr lang="en-US" sz="2600" dirty="0"/>
              <a:t>Baseline Requirements vs. Required, Preferred, and Optional elements and attributes</a:t>
            </a:r>
          </a:p>
          <a:p>
            <a:pPr lvl="1"/>
            <a:endParaRPr lang="en-US" dirty="0"/>
          </a:p>
          <a:p>
            <a:pPr lvl="1"/>
            <a:endParaRPr lang="en-US" dirty="0"/>
          </a:p>
        </p:txBody>
      </p:sp>
    </p:spTree>
    <p:extLst>
      <p:ext uri="{BB962C8B-B14F-4D97-AF65-F5344CB8AC3E}">
        <p14:creationId xmlns:p14="http://schemas.microsoft.com/office/powerpoint/2010/main" val="3592532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BE06E-99CF-4648-9415-F9A3C8FD1BD9}"/>
              </a:ext>
            </a:extLst>
          </p:cNvPr>
          <p:cNvSpPr>
            <a:spLocks noGrp="1"/>
          </p:cNvSpPr>
          <p:nvPr>
            <p:ph type="title"/>
          </p:nvPr>
        </p:nvSpPr>
        <p:spPr/>
        <p:txBody>
          <a:bodyPr>
            <a:normAutofit fontScale="90000"/>
          </a:bodyPr>
          <a:lstStyle/>
          <a:p>
            <a:r>
              <a:rPr lang="en-US" b="1" dirty="0">
                <a:solidFill>
                  <a:srgbClr val="00B0F0"/>
                </a:solidFill>
              </a:rPr>
              <a:t>Archives</a:t>
            </a:r>
            <a:r>
              <a:rPr lang="en-US" dirty="0">
                <a:solidFill>
                  <a:srgbClr val="0070C0"/>
                </a:solidFill>
              </a:rPr>
              <a:t>Space</a:t>
            </a:r>
            <a:r>
              <a:rPr lang="en-US" dirty="0"/>
              <a:t> guidelines </a:t>
            </a:r>
            <a:br>
              <a:rPr lang="en-US" dirty="0"/>
            </a:br>
            <a:r>
              <a:rPr lang="en-US" dirty="0"/>
              <a:t>for </a:t>
            </a:r>
            <a:r>
              <a:rPr lang="en-US" dirty="0">
                <a:solidFill>
                  <a:srgbClr val="009900"/>
                </a:solidFill>
              </a:rPr>
              <a:t>TARO</a:t>
            </a:r>
            <a:r>
              <a:rPr lang="en-US" dirty="0"/>
              <a:t> participation</a:t>
            </a:r>
          </a:p>
        </p:txBody>
      </p:sp>
      <p:sp>
        <p:nvSpPr>
          <p:cNvPr id="3" name="Content Placeholder 2">
            <a:extLst>
              <a:ext uri="{FF2B5EF4-FFF2-40B4-BE49-F238E27FC236}">
                <a16:creationId xmlns:a16="http://schemas.microsoft.com/office/drawing/2014/main" id="{D33AA121-A112-4649-865F-479AE4E72F32}"/>
              </a:ext>
            </a:extLst>
          </p:cNvPr>
          <p:cNvSpPr>
            <a:spLocks noGrp="1"/>
          </p:cNvSpPr>
          <p:nvPr>
            <p:ph idx="1"/>
          </p:nvPr>
        </p:nvSpPr>
        <p:spPr/>
        <p:txBody>
          <a:bodyPr>
            <a:normAutofit fontScale="92500" lnSpcReduction="20000"/>
          </a:bodyPr>
          <a:lstStyle/>
          <a:p>
            <a:pPr marL="0" indent="0">
              <a:buNone/>
            </a:pPr>
            <a:endParaRPr lang="en-US" sz="1100" dirty="0"/>
          </a:p>
          <a:p>
            <a:r>
              <a:rPr lang="en-US" sz="2800" dirty="0"/>
              <a:t>Achieves compliance with Baseline Requirements</a:t>
            </a:r>
          </a:p>
          <a:p>
            <a:r>
              <a:rPr lang="en-US" sz="2800" dirty="0"/>
              <a:t>Does not comply with Best Practice Guidelines (BPG)</a:t>
            </a:r>
          </a:p>
          <a:p>
            <a:pPr lvl="1"/>
            <a:r>
              <a:rPr lang="en-US" sz="2400" dirty="0"/>
              <a:t>Attributes missing from</a:t>
            </a:r>
          </a:p>
          <a:p>
            <a:pPr lvl="2"/>
            <a:r>
              <a:rPr lang="en-US" sz="2000" dirty="0"/>
              <a:t>&lt;eadheader&gt;, &lt;eadid&gt;</a:t>
            </a:r>
          </a:p>
          <a:p>
            <a:pPr lvl="1"/>
            <a:r>
              <a:rPr lang="en-US" sz="2400" dirty="0"/>
              <a:t>Attributes missing throughout</a:t>
            </a:r>
          </a:p>
          <a:p>
            <a:pPr lvl="2"/>
            <a:r>
              <a:rPr lang="en-US" sz="2000" dirty="0"/>
              <a:t>@encodinganalog, @label</a:t>
            </a:r>
          </a:p>
          <a:p>
            <a:pPr lvl="1"/>
            <a:r>
              <a:rPr lang="en-US" sz="2400" dirty="0"/>
              <a:t>Attributes added but not wanted</a:t>
            </a:r>
          </a:p>
          <a:p>
            <a:pPr lvl="2"/>
            <a:r>
              <a:rPr lang="en-US" sz="2000" dirty="0"/>
              <a:t>@id, @altrender, @authfilenumber, @rules</a:t>
            </a:r>
          </a:p>
          <a:p>
            <a:pPr lvl="1"/>
            <a:r>
              <a:rPr lang="en-US" sz="2400" dirty="0"/>
              <a:t>Attribute values not valid EAD</a:t>
            </a:r>
          </a:p>
          <a:p>
            <a:pPr lvl="2"/>
            <a:r>
              <a:rPr lang="en-US" sz="2000" dirty="0"/>
              <a:t>@level (capitalized), @source (full form)</a:t>
            </a:r>
          </a:p>
          <a:p>
            <a:pPr lvl="1"/>
            <a:r>
              <a:rPr lang="en-US" sz="2400" dirty="0"/>
              <a:t>Elements added but not wanted</a:t>
            </a:r>
          </a:p>
          <a:p>
            <a:pPr lvl="2"/>
            <a:r>
              <a:rPr lang="en-US" sz="2000" dirty="0"/>
              <a:t>&lt;num&gt;</a:t>
            </a:r>
          </a:p>
        </p:txBody>
      </p:sp>
    </p:spTree>
    <p:extLst>
      <p:ext uri="{BB962C8B-B14F-4D97-AF65-F5344CB8AC3E}">
        <p14:creationId xmlns:p14="http://schemas.microsoft.com/office/powerpoint/2010/main" val="2353225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1281</TotalTime>
  <Words>2243</Words>
  <Application>Microsoft Office PowerPoint</Application>
  <PresentationFormat>On-screen Show (4:3)</PresentationFormat>
  <Paragraphs>176</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Algerian</vt:lpstr>
      <vt:lpstr>Arial</vt:lpstr>
      <vt:lpstr>Calibri</vt:lpstr>
      <vt:lpstr>Office Theme</vt:lpstr>
      <vt:lpstr>               Export Cleanup:  Meeting Best Practices for  </vt:lpstr>
      <vt:lpstr>         ArchivesSpace @ </vt:lpstr>
      <vt:lpstr>         ArchivesSpace @ </vt:lpstr>
      <vt:lpstr>        In Texas,                   =                       </vt:lpstr>
      <vt:lpstr>        In Texas,                   =                       </vt:lpstr>
      <vt:lpstr>                     &amp; ArchivesSpace</vt:lpstr>
      <vt:lpstr> ArchivesSpace guidelines  for TARO participation</vt:lpstr>
      <vt:lpstr>        TARO EAD Best Practice Guidelines</vt:lpstr>
      <vt:lpstr>ArchivesSpace guidelines  for TARO participation</vt:lpstr>
      <vt:lpstr>ArchivesSpace guidelines  for TARO participation</vt:lpstr>
      <vt:lpstr>                     Needs @ </vt:lpstr>
      <vt:lpstr>                     Needs @ </vt:lpstr>
      <vt:lpstr>          The solution @ </vt:lpstr>
      <vt:lpstr>          The solution @ </vt:lpstr>
      <vt:lpstr>          The solution @ </vt:lpstr>
      <vt:lpstr>          The solution @ </vt:lpstr>
      <vt:lpstr>Questions? Advice?</vt:lpstr>
    </vt:vector>
  </TitlesOfParts>
  <Company>TSLAC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sholman</dc:creator>
  <cp:lastModifiedBy>Rebecca Romanchuk</cp:lastModifiedBy>
  <cp:revision>112</cp:revision>
  <cp:lastPrinted>2019-07-29T21:31:33Z</cp:lastPrinted>
  <dcterms:created xsi:type="dcterms:W3CDTF">2014-08-21T13:15:25Z</dcterms:created>
  <dcterms:modified xsi:type="dcterms:W3CDTF">2019-07-30T19:10:08Z</dcterms:modified>
</cp:coreProperties>
</file>