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86" r:id="rId3"/>
    <p:sldId id="287" r:id="rId4"/>
    <p:sldId id="263" r:id="rId5"/>
    <p:sldId id="289" r:id="rId6"/>
    <p:sldId id="288" r:id="rId7"/>
    <p:sldId id="291" r:id="rId8"/>
    <p:sldId id="268" r:id="rId9"/>
    <p:sldId id="269" r:id="rId10"/>
    <p:sldId id="283" r:id="rId11"/>
    <p:sldId id="284" r:id="rId12"/>
    <p:sldId id="285" r:id="rId13"/>
    <p:sldId id="280" r:id="rId14"/>
    <p:sldId id="274" r:id="rId15"/>
    <p:sldId id="292"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Reznik" initials="AR" lastIdx="1" clrIdx="0">
    <p:extLst>
      <p:ext uri="{19B8F6BF-5375-455C-9EA6-DF929625EA0E}">
        <p15:presenceInfo xmlns:p15="http://schemas.microsoft.com/office/powerpoint/2012/main" userId="S::areznik@tsl.texas.gov::5e07ead5-6347-4cbe-ab18-48a8a9f621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63A0"/>
    <a:srgbClr val="B13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61" autoAdjust="0"/>
  </p:normalViewPr>
  <p:slideViewPr>
    <p:cSldViewPr>
      <p:cViewPr varScale="1">
        <p:scale>
          <a:sx n="68" d="100"/>
          <a:sy n="68" d="100"/>
        </p:scale>
        <p:origin x="223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4" y="1"/>
            <a:ext cx="2982912" cy="466725"/>
          </a:xfrm>
          <a:prstGeom prst="rect">
            <a:avLst/>
          </a:prstGeom>
        </p:spPr>
        <p:txBody>
          <a:bodyPr vert="horz" lIns="91440" tIns="45720" rIns="91440" bIns="45720" rtlCol="0"/>
          <a:lstStyle>
            <a:lvl1pPr algn="r">
              <a:defRPr sz="1200"/>
            </a:lvl1pPr>
          </a:lstStyle>
          <a:p>
            <a:fld id="{AD48788F-0736-473C-BF71-08E9F1E656D8}" type="datetimeFigureOut">
              <a:rPr lang="en-US" smtClean="0"/>
              <a:t>7/30/2019</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6"/>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4" y="8829676"/>
            <a:ext cx="2982912" cy="466725"/>
          </a:xfrm>
          <a:prstGeom prst="rect">
            <a:avLst/>
          </a:prstGeom>
        </p:spPr>
        <p:txBody>
          <a:bodyPr vert="horz" lIns="91440" tIns="45720" rIns="91440" bIns="45720" rtlCol="0" anchor="b"/>
          <a:lstStyle>
            <a:lvl1pPr algn="r">
              <a:defRPr sz="1200"/>
            </a:lvl1pPr>
          </a:lstStyle>
          <a:p>
            <a:fld id="{34386604-F802-4A2C-B000-465CFF0363C5}" type="slidenum">
              <a:rPr lang="en-US" smtClean="0"/>
              <a:t>‹#›</a:t>
            </a:fld>
            <a:endParaRPr lang="en-US"/>
          </a:p>
        </p:txBody>
      </p:sp>
    </p:spTree>
    <p:extLst>
      <p:ext uri="{BB962C8B-B14F-4D97-AF65-F5344CB8AC3E}">
        <p14:creationId xmlns:p14="http://schemas.microsoft.com/office/powerpoint/2010/main" val="327497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Good morning, </a:t>
            </a:r>
            <a:r>
              <a:rPr lang="en-US" sz="1200" b="0" i="0" u="none" strike="noStrike" kern="1200" dirty="0" err="1">
                <a:solidFill>
                  <a:schemeClr val="tx1"/>
                </a:solidFill>
                <a:effectLst/>
                <a:latin typeface="+mn-lt"/>
                <a:ea typeface="+mn-ea"/>
                <a:cs typeface="+mn-cs"/>
              </a:rPr>
              <a:t>y’all</a:t>
            </a:r>
            <a:r>
              <a:rPr lang="en-US" sz="1200" b="0" i="0" u="none" strike="noStrike" kern="1200" dirty="0">
                <a:solidFill>
                  <a:schemeClr val="tx1"/>
                </a:solidFill>
                <a:effectLst/>
                <a:latin typeface="+mn-lt"/>
                <a:ea typeface="+mn-ea"/>
                <a:cs typeface="+mn-cs"/>
              </a:rPr>
              <a:t>! Welcome to Austin. I’m Anna Reznik and I am an archivist at the Texas State Library and Archives Commission (TSLAC).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dirty="0"/>
              <a:t>Today I will be sharing how my institution is using the Resources module in </a:t>
            </a:r>
            <a:r>
              <a:rPr lang="en-US" dirty="0" err="1"/>
              <a:t>ArchivesSpace</a:t>
            </a:r>
            <a:r>
              <a:rPr lang="en-US" dirty="0"/>
              <a:t> to create appraisal reports.</a:t>
            </a:r>
          </a:p>
        </p:txBody>
      </p:sp>
      <p:sp>
        <p:nvSpPr>
          <p:cNvPr id="4" name="Slide Number Placeholder 3"/>
          <p:cNvSpPr>
            <a:spLocks noGrp="1"/>
          </p:cNvSpPr>
          <p:nvPr>
            <p:ph type="sldNum" sz="quarter" idx="5"/>
          </p:nvPr>
        </p:nvSpPr>
        <p:spPr/>
        <p:txBody>
          <a:bodyPr/>
          <a:lstStyle/>
          <a:p>
            <a:fld id="{34386604-F802-4A2C-B000-465CFF0363C5}" type="slidenum">
              <a:rPr lang="en-US" smtClean="0"/>
              <a:t>1</a:t>
            </a:fld>
            <a:endParaRPr lang="en-US"/>
          </a:p>
        </p:txBody>
      </p:sp>
    </p:spTree>
    <p:extLst>
      <p:ext uri="{BB962C8B-B14F-4D97-AF65-F5344CB8AC3E}">
        <p14:creationId xmlns:p14="http://schemas.microsoft.com/office/powerpoint/2010/main" val="288193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became obvious that the Resources Module best met our needs. Reports could be exported as PDFs, with all fields visible. There were no character limits and notes could be repeated. Although we have not implemented the Resources Module for finding aid creation, staff were familiar with EAD and the Accessions Module, which helped minimize the expertise necessary to create appraisal reports in </a:t>
            </a:r>
            <a:r>
              <a:rPr lang="en-US" dirty="0" err="1"/>
              <a:t>ASpace</a:t>
            </a:r>
            <a:r>
              <a:rPr lang="en-US" dirty="0"/>
              <a:t>.</a:t>
            </a:r>
          </a:p>
          <a:p>
            <a:endParaRPr lang="en-US" dirty="0"/>
          </a:p>
          <a:p>
            <a:r>
              <a:rPr lang="en-US" dirty="0"/>
              <a:t>To better track and manage our appraisals, both for incoming and backlog reviews, we created a “repository” named Review. A template specific to appraisals was created for this repository.</a:t>
            </a:r>
          </a:p>
          <a:p>
            <a:endParaRPr lang="en-US" dirty="0"/>
          </a:p>
          <a:p>
            <a:r>
              <a:rPr lang="en-US" dirty="0"/>
              <a:t>Also in the Review repository, we have accession record stubs to capture information about records in the queue to be reviewed. </a:t>
            </a:r>
          </a:p>
          <a:p>
            <a:endParaRPr lang="en-US" dirty="0"/>
          </a:p>
        </p:txBody>
      </p:sp>
      <p:sp>
        <p:nvSpPr>
          <p:cNvPr id="4" name="Slide Number Placeholder 3"/>
          <p:cNvSpPr>
            <a:spLocks noGrp="1"/>
          </p:cNvSpPr>
          <p:nvPr>
            <p:ph type="sldNum" sz="quarter" idx="10"/>
          </p:nvPr>
        </p:nvSpPr>
        <p:spPr/>
        <p:txBody>
          <a:bodyPr/>
          <a:lstStyle/>
          <a:p>
            <a:fld id="{34386604-F802-4A2C-B000-465CFF0363C5}" type="slidenum">
              <a:rPr lang="en-US" smtClean="0"/>
              <a:t>10</a:t>
            </a:fld>
            <a:endParaRPr lang="en-US"/>
          </a:p>
        </p:txBody>
      </p:sp>
    </p:spTree>
    <p:extLst>
      <p:ext uri="{BB962C8B-B14F-4D97-AF65-F5344CB8AC3E}">
        <p14:creationId xmlns:p14="http://schemas.microsoft.com/office/powerpoint/2010/main" val="42287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wrote all the fields that we wanted and considered the possible note type equivalent. For some, such as arrangement, there was an obvious choice. For others, such as gaps in records, took more careful consideration. </a:t>
            </a:r>
          </a:p>
          <a:p>
            <a:endParaRPr lang="en-US" dirty="0"/>
          </a:p>
          <a:p>
            <a:r>
              <a:rPr lang="en-US" dirty="0"/>
              <a:t>As the appraisal note type output in the middle of the PDF report, we decided to use general for the note type, so the content appeared at the end of the report. </a:t>
            </a:r>
          </a:p>
          <a:p>
            <a:endParaRPr lang="en-US" dirty="0"/>
          </a:p>
          <a:p>
            <a:r>
              <a:rPr lang="en-US" dirty="0"/>
              <a:t>For testing, I used a finished backlog appraisal to tweak the instructions. If you would like to know more about my appraisal work related to the TLLRWDA, I’ll be presenting about </a:t>
            </a:r>
            <a:r>
              <a:rPr lang="en-US"/>
              <a:t>that topic at </a:t>
            </a:r>
            <a:r>
              <a:rPr lang="en-US" dirty="0"/>
              <a:t>tomorrow’s Science/Technology/Health Care section at 10 am! </a:t>
            </a:r>
          </a:p>
        </p:txBody>
      </p:sp>
      <p:sp>
        <p:nvSpPr>
          <p:cNvPr id="4" name="Slide Number Placeholder 3"/>
          <p:cNvSpPr>
            <a:spLocks noGrp="1"/>
          </p:cNvSpPr>
          <p:nvPr>
            <p:ph type="sldNum" sz="quarter" idx="10"/>
          </p:nvPr>
        </p:nvSpPr>
        <p:spPr/>
        <p:txBody>
          <a:bodyPr/>
          <a:lstStyle/>
          <a:p>
            <a:fld id="{34386604-F802-4A2C-B000-465CFF0363C5}" type="slidenum">
              <a:rPr lang="en-US" smtClean="0"/>
              <a:t>11</a:t>
            </a:fld>
            <a:endParaRPr lang="en-US"/>
          </a:p>
        </p:txBody>
      </p:sp>
    </p:spTree>
    <p:extLst>
      <p:ext uri="{BB962C8B-B14F-4D97-AF65-F5344CB8AC3E}">
        <p14:creationId xmlns:p14="http://schemas.microsoft.com/office/powerpoint/2010/main" val="41211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integrated </a:t>
            </a:r>
            <a:r>
              <a:rPr lang="en-US" dirty="0" err="1"/>
              <a:t>ASpace</a:t>
            </a:r>
            <a:r>
              <a:rPr lang="en-US" dirty="0"/>
              <a:t> into our appraisal manuals and created a cross-walk from the old template to the </a:t>
            </a:r>
            <a:r>
              <a:rPr lang="en-US" dirty="0" err="1"/>
              <a:t>ASpace</a:t>
            </a:r>
            <a:r>
              <a:rPr lang="en-US" dirty="0"/>
              <a:t> field. Field-specific instructions largely mirrored our Word instructions except where we decided to condense fields. We also indicted which fields were required and which were optional for incoming appraisals.</a:t>
            </a:r>
          </a:p>
          <a:p>
            <a:endParaRPr lang="en-US" dirty="0"/>
          </a:p>
        </p:txBody>
      </p:sp>
      <p:sp>
        <p:nvSpPr>
          <p:cNvPr id="4" name="Slide Number Placeholder 3"/>
          <p:cNvSpPr>
            <a:spLocks noGrp="1"/>
          </p:cNvSpPr>
          <p:nvPr>
            <p:ph type="sldNum" sz="quarter" idx="10"/>
          </p:nvPr>
        </p:nvSpPr>
        <p:spPr/>
        <p:txBody>
          <a:bodyPr/>
          <a:lstStyle/>
          <a:p>
            <a:fld id="{34386604-F802-4A2C-B000-465CFF0363C5}" type="slidenum">
              <a:rPr lang="en-US" smtClean="0"/>
              <a:t>12</a:t>
            </a:fld>
            <a:endParaRPr lang="en-US"/>
          </a:p>
        </p:txBody>
      </p:sp>
    </p:spTree>
    <p:extLst>
      <p:ext uri="{BB962C8B-B14F-4D97-AF65-F5344CB8AC3E}">
        <p14:creationId xmlns:p14="http://schemas.microsoft.com/office/powerpoint/2010/main" val="1919864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benefits of using the Resources Module to create appraisal reports were expected: more standardization, reports look more “polished,” and quicker to create reports.</a:t>
            </a:r>
          </a:p>
          <a:p>
            <a:endParaRPr lang="en-US" dirty="0"/>
          </a:p>
          <a:p>
            <a:r>
              <a:rPr lang="en-US" dirty="0"/>
              <a:t>Additional unexpected benefits include it is easier to collaborate when multiple people are working on a project and we can see the archivists’ work in a more visible way. </a:t>
            </a:r>
          </a:p>
        </p:txBody>
      </p:sp>
      <p:sp>
        <p:nvSpPr>
          <p:cNvPr id="4" name="Slide Number Placeholder 3"/>
          <p:cNvSpPr>
            <a:spLocks noGrp="1"/>
          </p:cNvSpPr>
          <p:nvPr>
            <p:ph type="sldNum" sz="quarter" idx="10"/>
          </p:nvPr>
        </p:nvSpPr>
        <p:spPr/>
        <p:txBody>
          <a:bodyPr/>
          <a:lstStyle/>
          <a:p>
            <a:fld id="{34386604-F802-4A2C-B000-465CFF0363C5}" type="slidenum">
              <a:rPr lang="en-US" smtClean="0"/>
              <a:t>13</a:t>
            </a:fld>
            <a:endParaRPr lang="en-US"/>
          </a:p>
        </p:txBody>
      </p:sp>
    </p:spTree>
    <p:extLst>
      <p:ext uri="{BB962C8B-B14F-4D97-AF65-F5344CB8AC3E}">
        <p14:creationId xmlns:p14="http://schemas.microsoft.com/office/powerpoint/2010/main" val="19092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b="0" dirty="0"/>
              <a:t>If you would like to see our instructions and cross-walk, it is available through on the Society of Southwest Archivists </a:t>
            </a:r>
            <a:r>
              <a:rPr lang="en-US" b="0" dirty="0" err="1"/>
              <a:t>ArchivesSpace</a:t>
            </a:r>
            <a:r>
              <a:rPr lang="en-US" b="0" dirty="0"/>
              <a:t> Resources page. And if you are in the SSA region and have materials to share, please feel free to contact Rebecca.</a:t>
            </a:r>
          </a:p>
          <a:p>
            <a:pPr defTabSz="933237">
              <a:defRPr/>
            </a:pPr>
            <a:endParaRPr lang="en-US" b="0" dirty="0"/>
          </a:p>
          <a:p>
            <a:pPr defTabSz="933237">
              <a:defRPr/>
            </a:pPr>
            <a:r>
              <a:rPr lang="en-US" b="0" dirty="0"/>
              <a:t> </a:t>
            </a:r>
          </a:p>
        </p:txBody>
      </p:sp>
      <p:sp>
        <p:nvSpPr>
          <p:cNvPr id="4" name="Slide Number Placeholder 3"/>
          <p:cNvSpPr>
            <a:spLocks noGrp="1"/>
          </p:cNvSpPr>
          <p:nvPr>
            <p:ph type="sldNum" sz="quarter" idx="10"/>
          </p:nvPr>
        </p:nvSpPr>
        <p:spPr/>
        <p:txBody>
          <a:bodyPr/>
          <a:lstStyle/>
          <a:p>
            <a:fld id="{0C543264-95D5-4F96-B79B-BDFDE740118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We are located in between the JW </a:t>
            </a:r>
            <a:r>
              <a:rPr lang="en-US" dirty="0" err="1"/>
              <a:t>Merriott</a:t>
            </a:r>
            <a:r>
              <a:rPr lang="en-US" dirty="0"/>
              <a:t> and the Thompson Convention Center; next to the State Capitol. As the state library and archive for Texas, my institution primarily collect records of enduring value created and/or maintained by state governmental bodies, though we do accept manuscript donations to fill-in information gaps. </a:t>
            </a:r>
          </a:p>
        </p:txBody>
      </p:sp>
      <p:sp>
        <p:nvSpPr>
          <p:cNvPr id="4" name="Slide Number Placeholder 3"/>
          <p:cNvSpPr>
            <a:spLocks noGrp="1"/>
          </p:cNvSpPr>
          <p:nvPr>
            <p:ph type="sldNum" sz="quarter" idx="10"/>
          </p:nvPr>
        </p:nvSpPr>
        <p:spPr/>
        <p:txBody>
          <a:bodyPr/>
          <a:lstStyle/>
          <a:p>
            <a:fld id="{567BF767-08EA-49FA-AFF5-2B04FFAF7A8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present, we have slightly more than 82,000 cubic ft. of physical materials and several terabytes in our holdings. Like other archives, we have </a:t>
            </a:r>
            <a:r>
              <a:rPr lang="en-US" sz="1200" kern="1200" dirty="0">
                <a:solidFill>
                  <a:schemeClr val="tx1"/>
                </a:solidFill>
                <a:effectLst/>
                <a:latin typeface="+mn-lt"/>
                <a:ea typeface="+mn-ea"/>
                <a:cs typeface="+mn-cs"/>
              </a:rPr>
              <a:t>a limited amount of available empty physical storage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late 2017, my institution made the decision was made to make appraisal a higher priority for all archivists with processing duties, opposed to a handful of staff conducting reviews. </a:t>
            </a:r>
            <a:r>
              <a:rPr lang="en-US" dirty="0"/>
              <a:t>Our appraisal push included addressing our backlog appraisals, meaning records we accepted and accessioned with the intention to appraisal later . . .</a:t>
            </a:r>
          </a:p>
          <a:p>
            <a:endParaRPr lang="en-US" dirty="0"/>
          </a:p>
        </p:txBody>
      </p:sp>
      <p:sp>
        <p:nvSpPr>
          <p:cNvPr id="4" name="Slide Number Placeholder 3"/>
          <p:cNvSpPr>
            <a:spLocks noGrp="1"/>
          </p:cNvSpPr>
          <p:nvPr>
            <p:ph type="sldNum" sz="quarter" idx="10"/>
          </p:nvPr>
        </p:nvSpPr>
        <p:spPr/>
        <p:txBody>
          <a:bodyPr/>
          <a:lstStyle/>
          <a:p>
            <a:fld id="{34386604-F802-4A2C-B000-465CFF0363C5}" type="slidenum">
              <a:rPr lang="en-US" smtClean="0"/>
              <a:t>3</a:t>
            </a:fld>
            <a:endParaRPr lang="en-US"/>
          </a:p>
        </p:txBody>
      </p:sp>
    </p:spTree>
    <p:extLst>
      <p:ext uri="{BB962C8B-B14F-4D97-AF65-F5344CB8AC3E}">
        <p14:creationId xmlns:p14="http://schemas.microsoft.com/office/powerpoint/2010/main" val="210199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making decisions on state government records series that had an archival review note on a given agency’s retention schedule. </a:t>
            </a:r>
          </a:p>
          <a:p>
            <a:endParaRPr lang="en-US" dirty="0"/>
          </a:p>
          <a:p>
            <a:r>
              <a:rPr lang="en-US" dirty="0"/>
              <a:t>The latter is noted with a R in the Archival column. These are known as “incoming” appraisals because the creating body maintains legal custody of the records until the final decision has been made.</a:t>
            </a:r>
          </a:p>
          <a:p>
            <a:endParaRPr lang="en-US" dirty="0"/>
          </a:p>
          <a:p>
            <a:endParaRPr lang="en-US" dirty="0"/>
          </a:p>
        </p:txBody>
      </p:sp>
      <p:sp>
        <p:nvSpPr>
          <p:cNvPr id="4" name="Slide Number Placeholder 3"/>
          <p:cNvSpPr>
            <a:spLocks noGrp="1"/>
          </p:cNvSpPr>
          <p:nvPr>
            <p:ph type="sldNum" sz="quarter" idx="5"/>
          </p:nvPr>
        </p:nvSpPr>
        <p:spPr/>
        <p:txBody>
          <a:bodyPr/>
          <a:lstStyle/>
          <a:p>
            <a:fld id="{34386604-F802-4A2C-B000-465CFF0363C5}" type="slidenum">
              <a:rPr lang="en-US" smtClean="0"/>
              <a:t>4</a:t>
            </a:fld>
            <a:endParaRPr lang="en-US"/>
          </a:p>
        </p:txBody>
      </p:sp>
    </p:spTree>
    <p:extLst>
      <p:ext uri="{BB962C8B-B14F-4D97-AF65-F5344CB8AC3E}">
        <p14:creationId xmlns:p14="http://schemas.microsoft.com/office/powerpoint/2010/main" val="35382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Prior to late 2017, our appraisal reports were written in Word, with some mounted on our agency website. We also make our reports available in our archives reading room browse-able binders.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we received executive approval to implement </a:t>
            </a:r>
            <a:r>
              <a:rPr lang="en-US" sz="1200" b="0" i="0" u="none" strike="noStrike" kern="1200" dirty="0" err="1">
                <a:solidFill>
                  <a:schemeClr val="tx1"/>
                </a:solidFill>
                <a:effectLst/>
                <a:latin typeface="+mn-lt"/>
                <a:ea typeface="+mn-ea"/>
                <a:cs typeface="+mn-cs"/>
              </a:rPr>
              <a:t>ASpace</a:t>
            </a:r>
            <a:r>
              <a:rPr lang="en-US" sz="1200" b="0" i="0" u="none" strike="noStrike" kern="1200" dirty="0">
                <a:solidFill>
                  <a:schemeClr val="tx1"/>
                </a:solidFill>
                <a:effectLst/>
                <a:latin typeface="+mn-lt"/>
                <a:ea typeface="+mn-ea"/>
                <a:cs typeface="+mn-cs"/>
              </a:rPr>
              <a:t>, the decision was made to have the system as a one-stop-shop for all of our archives tasks. This included documenting our appraisal decisions and actions as well as keeping our reports in a centralized “space.”</a:t>
            </a:r>
            <a:endParaRPr lang="en-US" dirty="0"/>
          </a:p>
        </p:txBody>
      </p:sp>
      <p:sp>
        <p:nvSpPr>
          <p:cNvPr id="4" name="Slide Number Placeholder 3"/>
          <p:cNvSpPr>
            <a:spLocks noGrp="1"/>
          </p:cNvSpPr>
          <p:nvPr>
            <p:ph type="sldNum" sz="quarter" idx="5"/>
          </p:nvPr>
        </p:nvSpPr>
        <p:spPr/>
        <p:txBody>
          <a:bodyPr/>
          <a:lstStyle/>
          <a:p>
            <a:fld id="{34386604-F802-4A2C-B000-465CFF0363C5}" type="slidenum">
              <a:rPr lang="en-US" smtClean="0"/>
              <a:t>5</a:t>
            </a:fld>
            <a:endParaRPr lang="en-US"/>
          </a:p>
        </p:txBody>
      </p:sp>
    </p:spTree>
    <p:extLst>
      <p:ext uri="{BB962C8B-B14F-4D97-AF65-F5344CB8AC3E}">
        <p14:creationId xmlns:p14="http://schemas.microsoft.com/office/powerpoint/2010/main" val="401897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not depend on developing an in-house plug-in to customize our instance of </a:t>
            </a:r>
            <a:r>
              <a:rPr lang="en-US" dirty="0" err="1"/>
              <a:t>ASpace</a:t>
            </a:r>
            <a:r>
              <a:rPr lang="en-US" dirty="0"/>
              <a:t>, so we needed an “out-of-the-box” solution. Before we could dive into using </a:t>
            </a:r>
            <a:r>
              <a:rPr lang="en-US" dirty="0" err="1"/>
              <a:t>ASpace</a:t>
            </a:r>
            <a:r>
              <a:rPr lang="en-US"/>
              <a:t> for appraisals, we differentiated our must-haves from our like-to-haves to determine the best path forward.</a:t>
            </a:r>
            <a:endParaRPr lang="en-US" dirty="0"/>
          </a:p>
          <a:p>
            <a:endParaRPr lang="en-US" dirty="0"/>
          </a:p>
          <a:p>
            <a:r>
              <a:rPr lang="en-US" dirty="0"/>
              <a:t>For must-haves, we needed a way to output the report in a way that all the necessary fields were visible. These fields provide context on the records under review addition to outlining the recommendation. Some of our reviews have an impact on records retention schedules, so we are likely more through in our appraisals than other types of repositories.</a:t>
            </a:r>
          </a:p>
          <a:p>
            <a:endParaRPr lang="en-US" dirty="0"/>
          </a:p>
          <a:p>
            <a:r>
              <a:rPr lang="en-US" dirty="0"/>
              <a:t>Also, we wanted to avoid dealing with character limit issues when lengthy context was necessary. Additionally, staff had varying comfort levels with </a:t>
            </a:r>
            <a:r>
              <a:rPr lang="en-US" dirty="0" err="1"/>
              <a:t>ASpace</a:t>
            </a:r>
            <a:r>
              <a:rPr lang="en-US" dirty="0"/>
              <a:t> and appraisal, so our end-process needed to be user-friendly and flexible. </a:t>
            </a:r>
          </a:p>
          <a:p>
            <a:endParaRPr lang="en-US" dirty="0"/>
          </a:p>
          <a:p>
            <a:r>
              <a:rPr lang="en-US" sz="1200" dirty="0"/>
              <a:t>Ideally, we wanted a way to standardize our reports. Occasionally, an appraisal project involved teams of archivists and we hoped </a:t>
            </a:r>
            <a:r>
              <a:rPr lang="en-US" sz="1200" dirty="0" err="1"/>
              <a:t>ASpace</a:t>
            </a:r>
            <a:r>
              <a:rPr lang="en-US" sz="1200" dirty="0"/>
              <a:t> would support this collaboration. And minimized the existence of multiple copies and versions of a report.</a:t>
            </a:r>
          </a:p>
          <a:p>
            <a:endParaRPr lang="en-US" sz="1200" dirty="0"/>
          </a:p>
          <a:p>
            <a:r>
              <a:rPr lang="en-US" sz="1200" dirty="0"/>
              <a:t>Finally, this posed an opportunity to we consider how we appraise government records.</a:t>
            </a:r>
          </a:p>
          <a:p>
            <a:endParaRPr lang="en-US" sz="1200" dirty="0"/>
          </a:p>
          <a:p>
            <a:r>
              <a:rPr lang="en-US" sz="1200" dirty="0"/>
              <a:t>Let’s look at the options we considered -</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34386604-F802-4A2C-B000-465CFF0363C5}" type="slidenum">
              <a:rPr lang="en-US" smtClean="0"/>
              <a:t>6</a:t>
            </a:fld>
            <a:endParaRPr lang="en-US"/>
          </a:p>
        </p:txBody>
      </p:sp>
    </p:spTree>
    <p:extLst>
      <p:ext uri="{BB962C8B-B14F-4D97-AF65-F5344CB8AC3E}">
        <p14:creationId xmlns:p14="http://schemas.microsoft.com/office/powerpoint/2010/main" val="203546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option we explored was to create a new event and select appraisal for the type. This options for appraisal focused on the final decision, and not how we arrived at this decision.</a:t>
            </a:r>
          </a:p>
          <a:p>
            <a:endParaRPr lang="en-US" dirty="0"/>
          </a:p>
          <a:p>
            <a:r>
              <a:rPr lang="en-US" dirty="0"/>
              <a:t>We could see this being adequate for some institution’s needs, especially if they attached the appraisal report as an external document. For this project, we wanted something that improved our processes instead of continuing the status quo.</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386604-F802-4A2C-B000-465CFF0363C5}" type="slidenum">
              <a:rPr lang="en-US" smtClean="0"/>
              <a:t>7</a:t>
            </a:fld>
            <a:endParaRPr lang="en-US"/>
          </a:p>
        </p:txBody>
      </p:sp>
    </p:spTree>
    <p:extLst>
      <p:ext uri="{BB962C8B-B14F-4D97-AF65-F5344CB8AC3E}">
        <p14:creationId xmlns:p14="http://schemas.microsoft.com/office/powerpoint/2010/main" val="336908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 the appraisal push, the Assessments Module was released. Maybe it would allow us to systematically appraise records? </a:t>
            </a:r>
          </a:p>
          <a:p>
            <a:endParaRPr lang="en-US" dirty="0"/>
          </a:p>
          <a:p>
            <a:r>
              <a:rPr lang="en-US" dirty="0"/>
              <a:t>The biggest drawback with the Assessments Module is that we could not export the information captured into a report to circulate for comment. The module is not visible on the Public Interface (for good reason), so printing from the Public Interface view was not a viable alternative. </a:t>
            </a:r>
          </a:p>
          <a:p>
            <a:endParaRPr lang="en-US" dirty="0"/>
          </a:p>
          <a:p>
            <a:r>
              <a:rPr lang="en-US" dirty="0"/>
              <a:t>The assessment module’s strength is assisting with prioritization, not documenting the nitty-gritty of why an appraisal decision has been made.</a:t>
            </a:r>
          </a:p>
          <a:p>
            <a:endParaRPr lang="en-US" dirty="0"/>
          </a:p>
          <a:p>
            <a:endParaRPr lang="en-US" dirty="0"/>
          </a:p>
        </p:txBody>
      </p:sp>
      <p:sp>
        <p:nvSpPr>
          <p:cNvPr id="4" name="Slide Number Placeholder 3"/>
          <p:cNvSpPr>
            <a:spLocks noGrp="1"/>
          </p:cNvSpPr>
          <p:nvPr>
            <p:ph type="sldNum" sz="quarter" idx="10"/>
          </p:nvPr>
        </p:nvSpPr>
        <p:spPr/>
        <p:txBody>
          <a:bodyPr/>
          <a:lstStyle/>
          <a:p>
            <a:fld id="{34386604-F802-4A2C-B000-465CFF0363C5}" type="slidenum">
              <a:rPr lang="en-US" smtClean="0"/>
              <a:t>8</a:t>
            </a:fld>
            <a:endParaRPr lang="en-US"/>
          </a:p>
        </p:txBody>
      </p:sp>
    </p:spTree>
    <p:extLst>
      <p:ext uri="{BB962C8B-B14F-4D97-AF65-F5344CB8AC3E}">
        <p14:creationId xmlns:p14="http://schemas.microsoft.com/office/powerpoint/2010/main" val="201846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Accessions Module? </a:t>
            </a:r>
          </a:p>
          <a:p>
            <a:endParaRPr lang="en-US" dirty="0"/>
          </a:p>
          <a:p>
            <a:r>
              <a:rPr lang="en-US" dirty="0"/>
              <a:t>The major pros included: staff were most familiar with this module, templates could be created to minimize repeated data entry, and some of the information we wanted to capture fit into our use of the Accessions Module.</a:t>
            </a:r>
          </a:p>
          <a:p>
            <a:endParaRPr lang="en-US" dirty="0"/>
          </a:p>
          <a:p>
            <a:r>
              <a:rPr lang="en-US" dirty="0"/>
              <a:t>Early on, we realized that the Accessions Module did not quite meet our needs. Fields such as the Content Description have character limits, the relationship between the series under review and archival series/publication could not be easily described in the available fields, most of the fields in the User Defined Data section had been reserved for capturing additional “accession” data, and many fields that did capture appraisal information are hidden in the Public Interface view. As printing from the Public Interface view was the easiest way to create reports from accession records, the latter was a major problem.</a:t>
            </a:r>
          </a:p>
          <a:p>
            <a:endParaRPr lang="en-US" dirty="0"/>
          </a:p>
          <a:p>
            <a:r>
              <a:rPr lang="en-US" dirty="0"/>
              <a:t>Another strike against using the Accessions Module was we expected a sizeable percentage of series under reviewed to be appraised as non-archival. Would a large number of completely deaccessioned entries be a bare to work with for reporting or searching purposes? What message would a large amount of completely deaccessioned “accessions” send to stakeholders?</a:t>
            </a:r>
          </a:p>
        </p:txBody>
      </p:sp>
      <p:sp>
        <p:nvSpPr>
          <p:cNvPr id="4" name="Slide Number Placeholder 3"/>
          <p:cNvSpPr>
            <a:spLocks noGrp="1"/>
          </p:cNvSpPr>
          <p:nvPr>
            <p:ph type="sldNum" sz="quarter" idx="10"/>
          </p:nvPr>
        </p:nvSpPr>
        <p:spPr/>
        <p:txBody>
          <a:bodyPr/>
          <a:lstStyle/>
          <a:p>
            <a:fld id="{34386604-F802-4A2C-B000-465CFF0363C5}" type="slidenum">
              <a:rPr lang="en-US" smtClean="0"/>
              <a:t>9</a:t>
            </a:fld>
            <a:endParaRPr lang="en-US"/>
          </a:p>
        </p:txBody>
      </p:sp>
    </p:spTree>
    <p:extLst>
      <p:ext uri="{BB962C8B-B14F-4D97-AF65-F5344CB8AC3E}">
        <p14:creationId xmlns:p14="http://schemas.microsoft.com/office/powerpoint/2010/main" val="63704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04279F-14F9-46F4-B1A3-C857956E91AA}"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4279F-14F9-46F4-B1A3-C857956E91AA}"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4279F-14F9-46F4-B1A3-C857956E91AA}"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545B-A730-4F21-8761-3CEDCC2D42D1}"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238D1-C540-4975-9A3C-21F02A7AED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4279F-14F9-46F4-B1A3-C857956E91AA}"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04279F-14F9-46F4-B1A3-C857956E91AA}"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04279F-14F9-46F4-B1A3-C857956E91AA}"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04279F-14F9-46F4-B1A3-C857956E91AA}"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04279F-14F9-46F4-B1A3-C857956E91AA}"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4279F-14F9-46F4-B1A3-C857956E91AA}"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4279F-14F9-46F4-B1A3-C857956E91AA}"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4279F-14F9-46F4-B1A3-C857956E91AA}"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6F3C0-2202-425D-8FFE-906125A157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4279F-14F9-46F4-B1A3-C857956E91AA}"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6F3C0-2202-425D-8FFE-906125A157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D545B-A730-4F21-8761-3CEDCC2D42D1}"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238D1-C540-4975-9A3C-21F02A7AED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outhwestarchivists.org/archives-space-resource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C33D848-B216-414A-B108-5D8A85AD3652}"/>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 y="0"/>
            <a:ext cx="9144000" cy="7439353"/>
          </a:xfrm>
          <a:prstGeom prst="rect">
            <a:avLst/>
          </a:prstGeom>
        </p:spPr>
      </p:pic>
      <p:sp>
        <p:nvSpPr>
          <p:cNvPr id="2" name="Title 1">
            <a:extLst>
              <a:ext uri="{FF2B5EF4-FFF2-40B4-BE49-F238E27FC236}">
                <a16:creationId xmlns:a16="http://schemas.microsoft.com/office/drawing/2014/main" id="{2EC676BA-091A-4AAA-9954-12647ADFCBB0}"/>
              </a:ext>
            </a:extLst>
          </p:cNvPr>
          <p:cNvSpPr>
            <a:spLocks noGrp="1"/>
          </p:cNvSpPr>
          <p:nvPr>
            <p:ph type="ctrTitle"/>
          </p:nvPr>
        </p:nvSpPr>
        <p:spPr>
          <a:solidFill>
            <a:schemeClr val="bg1"/>
          </a:solidFill>
        </p:spPr>
        <p:txBody>
          <a:bodyPr/>
          <a:lstStyle/>
          <a:p>
            <a:r>
              <a:rPr lang="en-US" b="1" dirty="0">
                <a:solidFill>
                  <a:srgbClr val="1963A0"/>
                </a:solidFill>
              </a:rPr>
              <a:t>Resources</a:t>
            </a:r>
            <a:r>
              <a:rPr lang="en-US" dirty="0">
                <a:solidFill>
                  <a:srgbClr val="1963A0"/>
                </a:solidFill>
              </a:rPr>
              <a:t>: They’re Not Just for Finding Aids Anymore </a:t>
            </a:r>
          </a:p>
        </p:txBody>
      </p:sp>
      <p:sp>
        <p:nvSpPr>
          <p:cNvPr id="3" name="Subtitle 2">
            <a:extLst>
              <a:ext uri="{FF2B5EF4-FFF2-40B4-BE49-F238E27FC236}">
                <a16:creationId xmlns:a16="http://schemas.microsoft.com/office/drawing/2014/main" id="{E4606CEE-26FE-4059-AE5A-B10BF1C61D3C}"/>
              </a:ext>
            </a:extLst>
          </p:cNvPr>
          <p:cNvSpPr>
            <a:spLocks noGrp="1"/>
          </p:cNvSpPr>
          <p:nvPr>
            <p:ph type="subTitle" idx="1"/>
          </p:nvPr>
        </p:nvSpPr>
        <p:spPr>
          <a:xfrm>
            <a:off x="1371600" y="3886200"/>
            <a:ext cx="5867400" cy="685800"/>
          </a:xfrm>
          <a:solidFill>
            <a:schemeClr val="bg1"/>
          </a:solidFill>
        </p:spPr>
        <p:txBody>
          <a:bodyPr>
            <a:normAutofit fontScale="62500" lnSpcReduction="20000"/>
          </a:bodyPr>
          <a:lstStyle/>
          <a:p>
            <a:r>
              <a:rPr lang="en-US" dirty="0">
                <a:solidFill>
                  <a:srgbClr val="B13543"/>
                </a:solidFill>
              </a:rPr>
              <a:t>Anna M. Reznik, Archivist</a:t>
            </a:r>
          </a:p>
          <a:p>
            <a:r>
              <a:rPr lang="en-US" dirty="0">
                <a:solidFill>
                  <a:srgbClr val="B13543"/>
                </a:solidFill>
              </a:rPr>
              <a:t>areznik@tsl.texas.gov</a:t>
            </a:r>
          </a:p>
          <a:p>
            <a:endParaRPr lang="en-US" dirty="0"/>
          </a:p>
        </p:txBody>
      </p:sp>
    </p:spTree>
    <p:extLst>
      <p:ext uri="{BB962C8B-B14F-4D97-AF65-F5344CB8AC3E}">
        <p14:creationId xmlns:p14="http://schemas.microsoft.com/office/powerpoint/2010/main" val="366782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2F356-5EC8-4E70-AA5A-00327855C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431706"/>
            <a:ext cx="5943600" cy="4642157"/>
          </a:xfrm>
          <a:prstGeom prst="rect">
            <a:avLst/>
          </a:prstGeom>
        </p:spPr>
      </p:pic>
      <p:sp>
        <p:nvSpPr>
          <p:cNvPr id="2" name="Title 1">
            <a:extLst>
              <a:ext uri="{FF2B5EF4-FFF2-40B4-BE49-F238E27FC236}">
                <a16:creationId xmlns:a16="http://schemas.microsoft.com/office/drawing/2014/main" id="{075BDC2D-65FF-42F7-B3CA-A469E8ECEDC3}"/>
              </a:ext>
            </a:extLst>
          </p:cNvPr>
          <p:cNvSpPr>
            <a:spLocks noGrp="1"/>
          </p:cNvSpPr>
          <p:nvPr>
            <p:ph type="title"/>
          </p:nvPr>
        </p:nvSpPr>
        <p:spPr/>
        <p:txBody>
          <a:bodyPr/>
          <a:lstStyle/>
          <a:p>
            <a:r>
              <a:rPr lang="en-US" dirty="0">
                <a:solidFill>
                  <a:srgbClr val="1963A0"/>
                </a:solidFill>
              </a:rPr>
              <a:t>Resource Module?</a:t>
            </a:r>
          </a:p>
        </p:txBody>
      </p:sp>
    </p:spTree>
    <p:extLst>
      <p:ext uri="{BB962C8B-B14F-4D97-AF65-F5344CB8AC3E}">
        <p14:creationId xmlns:p14="http://schemas.microsoft.com/office/powerpoint/2010/main" val="352378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0F2C1CD-7493-42FB-8DDA-46BA9BE1BA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6800"/>
            <a:ext cx="3767275" cy="4525963"/>
          </a:xfrm>
        </p:spPr>
      </p:pic>
      <p:pic>
        <p:nvPicPr>
          <p:cNvPr id="5" name="Picture 4">
            <a:extLst>
              <a:ext uri="{FF2B5EF4-FFF2-40B4-BE49-F238E27FC236}">
                <a16:creationId xmlns:a16="http://schemas.microsoft.com/office/drawing/2014/main" id="{E152F356-5EC8-4E70-AA5A-00327855C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172" y="1488396"/>
            <a:ext cx="4143228" cy="3236004"/>
          </a:xfrm>
          <a:prstGeom prst="rect">
            <a:avLst/>
          </a:prstGeom>
        </p:spPr>
      </p:pic>
      <p:sp>
        <p:nvSpPr>
          <p:cNvPr id="2" name="Title 1">
            <a:extLst>
              <a:ext uri="{FF2B5EF4-FFF2-40B4-BE49-F238E27FC236}">
                <a16:creationId xmlns:a16="http://schemas.microsoft.com/office/drawing/2014/main" id="{075BDC2D-65FF-42F7-B3CA-A469E8ECEDC3}"/>
              </a:ext>
            </a:extLst>
          </p:cNvPr>
          <p:cNvSpPr>
            <a:spLocks noGrp="1"/>
          </p:cNvSpPr>
          <p:nvPr>
            <p:ph type="title"/>
          </p:nvPr>
        </p:nvSpPr>
        <p:spPr/>
        <p:txBody>
          <a:bodyPr/>
          <a:lstStyle/>
          <a:p>
            <a:r>
              <a:rPr lang="en-US" dirty="0">
                <a:solidFill>
                  <a:srgbClr val="1963A0"/>
                </a:solidFill>
              </a:rPr>
              <a:t>Results</a:t>
            </a:r>
          </a:p>
        </p:txBody>
      </p:sp>
      <p:sp>
        <p:nvSpPr>
          <p:cNvPr id="3" name="Arrow: Right 2">
            <a:extLst>
              <a:ext uri="{FF2B5EF4-FFF2-40B4-BE49-F238E27FC236}">
                <a16:creationId xmlns:a16="http://schemas.microsoft.com/office/drawing/2014/main" id="{EE7CEAED-E0EE-40E3-9CBE-6C75F8291A3D}"/>
              </a:ext>
            </a:extLst>
          </p:cNvPr>
          <p:cNvSpPr/>
          <p:nvPr/>
        </p:nvSpPr>
        <p:spPr>
          <a:xfrm>
            <a:off x="2371872" y="3429000"/>
            <a:ext cx="990600" cy="381000"/>
          </a:xfrm>
          <a:prstGeom prst="rightArrow">
            <a:avLst>
              <a:gd name="adj1" fmla="val 43143"/>
              <a:gd name="adj2" fmla="val 50000"/>
            </a:avLst>
          </a:prstGeom>
          <a:gradFill flip="none"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1D89103-7B0B-4362-9F85-7F761CBA0F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883" y="1066800"/>
            <a:ext cx="4144889" cy="4191000"/>
          </a:xfrm>
          <a:prstGeom prst="rect">
            <a:avLst/>
          </a:prstGeom>
        </p:spPr>
      </p:pic>
      <p:sp>
        <p:nvSpPr>
          <p:cNvPr id="6" name="Arrow: Right 5">
            <a:extLst>
              <a:ext uri="{FF2B5EF4-FFF2-40B4-BE49-F238E27FC236}">
                <a16:creationId xmlns:a16="http://schemas.microsoft.com/office/drawing/2014/main" id="{15227FE0-A023-4F4F-A09D-0A0F20330EE1}"/>
              </a:ext>
            </a:extLst>
          </p:cNvPr>
          <p:cNvSpPr/>
          <p:nvPr/>
        </p:nvSpPr>
        <p:spPr>
          <a:xfrm>
            <a:off x="4379080" y="3429000"/>
            <a:ext cx="990600" cy="381000"/>
          </a:xfrm>
          <a:prstGeom prst="rightArrow">
            <a:avLst>
              <a:gd name="adj1" fmla="val 43143"/>
              <a:gd name="adj2" fmla="val 50000"/>
            </a:avLst>
          </a:prstGeom>
          <a:gradFill flip="none"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92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D7FB-8D9F-4EAF-A0F7-1856ED661C2E}"/>
              </a:ext>
            </a:extLst>
          </p:cNvPr>
          <p:cNvSpPr>
            <a:spLocks noGrp="1"/>
          </p:cNvSpPr>
          <p:nvPr>
            <p:ph type="title"/>
          </p:nvPr>
        </p:nvSpPr>
        <p:spPr/>
        <p:txBody>
          <a:bodyPr/>
          <a:lstStyle/>
          <a:p>
            <a:r>
              <a:rPr lang="en-US" dirty="0">
                <a:solidFill>
                  <a:srgbClr val="1963A0"/>
                </a:solidFill>
              </a:rPr>
              <a:t>Instructions and Workflows</a:t>
            </a:r>
          </a:p>
        </p:txBody>
      </p:sp>
      <p:pic>
        <p:nvPicPr>
          <p:cNvPr id="9" name="Picture 8">
            <a:extLst>
              <a:ext uri="{FF2B5EF4-FFF2-40B4-BE49-F238E27FC236}">
                <a16:creationId xmlns:a16="http://schemas.microsoft.com/office/drawing/2014/main" id="{E0054400-20D4-47C0-BFD1-254094850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98291">
            <a:off x="5684038" y="1996908"/>
            <a:ext cx="2903424" cy="2264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128663F-3CEB-4CE9-B105-8E171FAE6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1080">
            <a:off x="554892" y="2421287"/>
            <a:ext cx="2666605" cy="337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F7365A5-4B22-44B6-B426-2153B96BDC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563" y="2623815"/>
            <a:ext cx="2674822" cy="337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759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5B75-9773-42C2-BA5F-C72C384CB72E}"/>
              </a:ext>
            </a:extLst>
          </p:cNvPr>
          <p:cNvSpPr>
            <a:spLocks noGrp="1"/>
          </p:cNvSpPr>
          <p:nvPr>
            <p:ph type="title"/>
          </p:nvPr>
        </p:nvSpPr>
        <p:spPr/>
        <p:txBody>
          <a:bodyPr/>
          <a:lstStyle/>
          <a:p>
            <a:r>
              <a:rPr lang="en-US" dirty="0">
                <a:solidFill>
                  <a:srgbClr val="1963A0"/>
                </a:solidFill>
              </a:rPr>
              <a:t>Staff Response</a:t>
            </a:r>
          </a:p>
        </p:txBody>
      </p:sp>
      <p:sp>
        <p:nvSpPr>
          <p:cNvPr id="3" name="Content Placeholder 2">
            <a:extLst>
              <a:ext uri="{FF2B5EF4-FFF2-40B4-BE49-F238E27FC236}">
                <a16:creationId xmlns:a16="http://schemas.microsoft.com/office/drawing/2014/main" id="{FC261BD4-51CA-4A58-B32C-C1F427CF4A78}"/>
              </a:ext>
            </a:extLst>
          </p:cNvPr>
          <p:cNvSpPr>
            <a:spLocks noGrp="1"/>
          </p:cNvSpPr>
          <p:nvPr>
            <p:ph idx="1"/>
          </p:nvPr>
        </p:nvSpPr>
        <p:spPr/>
        <p:txBody>
          <a:bodyPr/>
          <a:lstStyle/>
          <a:p>
            <a:r>
              <a:rPr lang="en-US" dirty="0">
                <a:solidFill>
                  <a:srgbClr val="1963A0"/>
                </a:solidFill>
              </a:rPr>
              <a:t>Increased standardization</a:t>
            </a:r>
          </a:p>
          <a:p>
            <a:r>
              <a:rPr lang="en-US" dirty="0">
                <a:solidFill>
                  <a:srgbClr val="1963A0"/>
                </a:solidFill>
              </a:rPr>
              <a:t>Reports created more quickly and look more “polished”</a:t>
            </a:r>
          </a:p>
          <a:p>
            <a:r>
              <a:rPr lang="en-US" dirty="0">
                <a:solidFill>
                  <a:srgbClr val="1963A0"/>
                </a:solidFill>
              </a:rPr>
              <a:t>Easier collaboration on team appraisal</a:t>
            </a:r>
          </a:p>
          <a:p>
            <a:r>
              <a:rPr lang="en-US" dirty="0">
                <a:solidFill>
                  <a:srgbClr val="1963A0"/>
                </a:solidFill>
              </a:rPr>
              <a:t>Appraisal work visible and easier to track</a:t>
            </a:r>
          </a:p>
          <a:p>
            <a:endParaRPr lang="en-US" dirty="0"/>
          </a:p>
          <a:p>
            <a:endParaRPr lang="en-US" dirty="0"/>
          </a:p>
        </p:txBody>
      </p:sp>
    </p:spTree>
    <p:extLst>
      <p:ext uri="{BB962C8B-B14F-4D97-AF65-F5344CB8AC3E}">
        <p14:creationId xmlns:p14="http://schemas.microsoft.com/office/powerpoint/2010/main" val="190174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52400" y="5562600"/>
            <a:ext cx="5804095" cy="762000"/>
          </a:xfrm>
          <a:prstGeom prst="rect">
            <a:avLst/>
          </a:prstGeom>
        </p:spPr>
        <p:txBody>
          <a:bodyPr vert="horz" lIns="91440" tIns="45720" rIns="91440" bIns="45720" rtlCol="0">
            <a:noAutofit/>
          </a:bodyPr>
          <a:lstStyle/>
          <a:p>
            <a:r>
              <a:rPr lang="en-US" sz="2200" dirty="0">
                <a:solidFill>
                  <a:srgbClr val="B13543"/>
                </a:solidFill>
              </a:rPr>
              <a:t>Anna M. Reznik: areznik@tsl.texas.gov</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ea typeface="+mn-ea"/>
                <a:cs typeface="+mn-cs"/>
              </a:rPr>
              <a:t>	</a:t>
            </a:r>
          </a:p>
        </p:txBody>
      </p:sp>
      <p:sp>
        <p:nvSpPr>
          <p:cNvPr id="6" name="Subtitle 2"/>
          <p:cNvSpPr txBox="1">
            <a:spLocks/>
          </p:cNvSpPr>
          <p:nvPr/>
        </p:nvSpPr>
        <p:spPr>
          <a:xfrm>
            <a:off x="3276600" y="381000"/>
            <a:ext cx="3352800" cy="762000"/>
          </a:xfrm>
          <a:prstGeom prst="rect">
            <a:avLst/>
          </a:prstGeom>
        </p:spPr>
        <p:txBody>
          <a:bodyPr vert="horz" lIns="91440" tIns="45720" rIns="91440" bIns="45720" rtlCol="0">
            <a:noAutofit/>
          </a:bodyPr>
          <a:lstStyle/>
          <a:p>
            <a:r>
              <a:rPr lang="en-US" sz="4400" dirty="0">
                <a:solidFill>
                  <a:srgbClr val="1963A0"/>
                </a:solidFill>
                <a:latin typeface="+mj-lt"/>
              </a:rPr>
              <a:t>Questions?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chemeClr val="tx1"/>
                </a:solidFill>
                <a:effectLst/>
                <a:uLnTx/>
                <a:uFillTx/>
                <a:ea typeface="+mn-ea"/>
                <a:cs typeface="+mn-cs"/>
              </a:rPr>
              <a:t>	</a:t>
            </a:r>
          </a:p>
        </p:txBody>
      </p:sp>
      <p:sp>
        <p:nvSpPr>
          <p:cNvPr id="4" name="Content Placeholder 2">
            <a:extLst>
              <a:ext uri="{FF2B5EF4-FFF2-40B4-BE49-F238E27FC236}">
                <a16:creationId xmlns:a16="http://schemas.microsoft.com/office/drawing/2014/main" id="{49C05B63-3009-4B01-AF13-9430B99B1183}"/>
              </a:ext>
            </a:extLst>
          </p:cNvPr>
          <p:cNvSpPr txBox="1">
            <a:spLocks/>
          </p:cNvSpPr>
          <p:nvPr/>
        </p:nvSpPr>
        <p:spPr>
          <a:xfrm>
            <a:off x="-304800" y="5581650"/>
            <a:ext cx="8305800" cy="990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hlinkClick r:id="rId3"/>
            </a:endParaRPr>
          </a:p>
          <a:p>
            <a:r>
              <a:rPr lang="en-US" dirty="0">
                <a:hlinkClick r:id="rId3"/>
              </a:rPr>
              <a:t>https://www.southwestarchivists.org/archives-space-resources/</a:t>
            </a:r>
            <a:endParaRPr lang="en-US" dirty="0"/>
          </a:p>
          <a:p>
            <a:endParaRPr lang="en-US" dirty="0"/>
          </a:p>
        </p:txBody>
      </p:sp>
      <p:pic>
        <p:nvPicPr>
          <p:cNvPr id="3" name="Picture 2" descr="A green and white rodent&#10;&#10;Description automatically generated">
            <a:extLst>
              <a:ext uri="{FF2B5EF4-FFF2-40B4-BE49-F238E27FC236}">
                <a16:creationId xmlns:a16="http://schemas.microsoft.com/office/drawing/2014/main" id="{ADDC89A5-21D0-402A-BE95-534BD27C2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276" y="1211159"/>
            <a:ext cx="4492523" cy="4199041"/>
          </a:xfrm>
          <a:prstGeom prst="rect">
            <a:avLst/>
          </a:prstGeom>
        </p:spPr>
      </p:pic>
    </p:spTree>
    <p:extLst>
      <p:ext uri="{BB962C8B-B14F-4D97-AF65-F5344CB8AC3E}">
        <p14:creationId xmlns:p14="http://schemas.microsoft.com/office/powerpoint/2010/main" val="373627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78131"/>
          </a:xfrm>
          <a:prstGeom prst="rect">
            <a:avLst/>
          </a:prstGeom>
        </p:spPr>
      </p:pic>
      <p:sp>
        <p:nvSpPr>
          <p:cNvPr id="5" name="Subtitle 4"/>
          <p:cNvSpPr txBox="1">
            <a:spLocks/>
          </p:cNvSpPr>
          <p:nvPr/>
        </p:nvSpPr>
        <p:spPr>
          <a:xfrm>
            <a:off x="152400" y="1219200"/>
            <a:ext cx="4343400" cy="1143000"/>
          </a:xfrm>
          <a:prstGeom prst="rect">
            <a:avLst/>
          </a:prstGeom>
        </p:spPr>
        <p:txBody>
          <a:bodyPr vert="horz" lIns="91440" tIns="45720" rIns="91440" bIns="45720" rtlCol="0">
            <a:normAutofit/>
          </a:bodyPr>
          <a:lstStyle/>
          <a:p>
            <a:pPr algn="ctr"/>
            <a:r>
              <a:rPr lang="en-US" sz="1400" b="1" u="sng" dirty="0"/>
              <a:t>Hours of Operation</a:t>
            </a:r>
            <a:r>
              <a:rPr lang="en-US" sz="1400" b="1" dirty="0"/>
              <a:t>: Monday – Friday, 8 am to 5 pm </a:t>
            </a:r>
          </a:p>
          <a:p>
            <a:pPr algn="ctr"/>
            <a:r>
              <a:rPr lang="en-US" sz="1400" b="1" dirty="0"/>
              <a:t>and Second Saturdays 9 am to 4 pm</a:t>
            </a:r>
          </a:p>
          <a:p>
            <a:pPr algn="ctr"/>
            <a:r>
              <a:rPr lang="en-US" sz="1400" b="1" u="sng" dirty="0"/>
              <a:t>Reading Room Hours</a:t>
            </a:r>
            <a:r>
              <a:rPr lang="en-US" sz="1400" b="1" dirty="0"/>
              <a:t>: Monday – Friday, 8 am to 4:45 pm</a:t>
            </a:r>
          </a:p>
          <a:p>
            <a:pPr algn="ctr"/>
            <a:r>
              <a:rPr lang="en-US" sz="1400" b="1" dirty="0"/>
              <a:t>and Second Saturdays 9 am to 3:45 pm</a:t>
            </a:r>
          </a:p>
        </p:txBody>
      </p:sp>
      <p:sp>
        <p:nvSpPr>
          <p:cNvPr id="9" name="Title 3"/>
          <p:cNvSpPr>
            <a:spLocks noGrp="1"/>
          </p:cNvSpPr>
          <p:nvPr>
            <p:ph type="ctrTitle"/>
          </p:nvPr>
        </p:nvSpPr>
        <p:spPr>
          <a:xfrm>
            <a:off x="838200" y="-76200"/>
            <a:ext cx="7772400" cy="685799"/>
          </a:xfrm>
        </p:spPr>
        <p:txBody>
          <a:bodyPr>
            <a:normAutofit/>
          </a:bodyPr>
          <a:lstStyle/>
          <a:p>
            <a:pPr algn="l"/>
            <a:r>
              <a:rPr lang="en-US" sz="3000" b="1" dirty="0"/>
              <a:t>Texas State Library and Archives Commission</a:t>
            </a:r>
          </a:p>
        </p:txBody>
      </p:sp>
      <p:sp>
        <p:nvSpPr>
          <p:cNvPr id="10" name="Title 3"/>
          <p:cNvSpPr txBox="1">
            <a:spLocks/>
          </p:cNvSpPr>
          <p:nvPr/>
        </p:nvSpPr>
        <p:spPr>
          <a:xfrm>
            <a:off x="381000" y="381001"/>
            <a:ext cx="7772400" cy="6857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effectLst/>
                <a:uLnTx/>
                <a:uFillTx/>
                <a:latin typeface="+mj-lt"/>
                <a:ea typeface="+mj-ea"/>
                <a:cs typeface="+mj-cs"/>
              </a:rPr>
              <a:t>1201 Brazos</a:t>
            </a:r>
            <a:r>
              <a:rPr kumimoji="0" lang="en-US" sz="2000" b="1" i="0" u="none" strike="noStrike" kern="1200" cap="none" spc="0" normalizeH="0" noProof="0" dirty="0">
                <a:ln>
                  <a:noFill/>
                </a:ln>
                <a:effectLst/>
                <a:uLnTx/>
                <a:uFillTx/>
                <a:latin typeface="+mj-lt"/>
                <a:ea typeface="+mj-ea"/>
                <a:cs typeface="+mj-cs"/>
              </a:rPr>
              <a:t> Street, Austin, Texas 78701</a:t>
            </a:r>
            <a:endParaRPr kumimoji="0" lang="en-US" sz="2000" b="1"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5225576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E4651D7-2F23-4EBA-B3C3-5122B54CBBE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199" y="152400"/>
            <a:ext cx="7467601" cy="4959825"/>
          </a:xfrm>
        </p:spPr>
      </p:pic>
    </p:spTree>
    <p:extLst>
      <p:ext uri="{BB962C8B-B14F-4D97-AF65-F5344CB8AC3E}">
        <p14:creationId xmlns:p14="http://schemas.microsoft.com/office/powerpoint/2010/main" val="48007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A6A1B2E-4E6B-4B21-9C62-B43A24BF5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2551"/>
            <a:ext cx="8153400" cy="4984896"/>
          </a:xfrm>
          <a:prstGeom prst="rect">
            <a:avLst/>
          </a:prstGeom>
        </p:spPr>
      </p:pic>
    </p:spTree>
    <p:extLst>
      <p:ext uri="{BB962C8B-B14F-4D97-AF65-F5344CB8AC3E}">
        <p14:creationId xmlns:p14="http://schemas.microsoft.com/office/powerpoint/2010/main" val="252388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3787A0-2D3A-4705-963D-A8F7E8B045FD}"/>
              </a:ext>
            </a:extLst>
          </p:cNvPr>
          <p:cNvSpPr>
            <a:spLocks noGrp="1"/>
          </p:cNvSpPr>
          <p:nvPr>
            <p:ph type="title"/>
          </p:nvPr>
        </p:nvSpPr>
        <p:spPr>
          <a:xfrm>
            <a:off x="457200" y="274638"/>
            <a:ext cx="8229600" cy="1143000"/>
          </a:xfrm>
        </p:spPr>
        <p:txBody>
          <a:bodyPr/>
          <a:lstStyle/>
          <a:p>
            <a:r>
              <a:rPr lang="en-US" dirty="0">
                <a:solidFill>
                  <a:srgbClr val="1963A0"/>
                </a:solidFill>
              </a:rPr>
              <a:t>Appraisal in </a:t>
            </a:r>
            <a:r>
              <a:rPr lang="en-US" b="1" dirty="0">
                <a:solidFill>
                  <a:srgbClr val="00B0F0"/>
                </a:solidFill>
              </a:rPr>
              <a:t>Archives</a:t>
            </a:r>
            <a:r>
              <a:rPr lang="en-US" dirty="0">
                <a:solidFill>
                  <a:srgbClr val="0070C0"/>
                </a:solidFill>
              </a:rPr>
              <a:t>Space</a:t>
            </a:r>
            <a:endParaRPr lang="en-US" dirty="0"/>
          </a:p>
        </p:txBody>
      </p:sp>
      <p:pic>
        <p:nvPicPr>
          <p:cNvPr id="8" name="Picture 7">
            <a:extLst>
              <a:ext uri="{FF2B5EF4-FFF2-40B4-BE49-F238E27FC236}">
                <a16:creationId xmlns:a16="http://schemas.microsoft.com/office/drawing/2014/main" id="{F62E1AD1-41B4-4F92-8113-58F241970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143000"/>
            <a:ext cx="5791200" cy="4343400"/>
          </a:xfrm>
          <a:prstGeom prst="rect">
            <a:avLst/>
          </a:prstGeom>
        </p:spPr>
      </p:pic>
      <p:pic>
        <p:nvPicPr>
          <p:cNvPr id="5" name="Content Placeholder 4">
            <a:extLst>
              <a:ext uri="{FF2B5EF4-FFF2-40B4-BE49-F238E27FC236}">
                <a16:creationId xmlns:a16="http://schemas.microsoft.com/office/drawing/2014/main" id="{0158737A-D72A-4FEE-AD28-B54311D90BE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87881" y="1390650"/>
            <a:ext cx="3351319" cy="2759457"/>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57E274C4-C39B-49A2-B180-44450A9201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912" y="2667000"/>
            <a:ext cx="3132120" cy="3392472"/>
          </a:xfrm>
          <a:prstGeom prst="rect">
            <a:avLst/>
          </a:prstGeom>
        </p:spPr>
      </p:pic>
    </p:spTree>
    <p:extLst>
      <p:ext uri="{BB962C8B-B14F-4D97-AF65-F5344CB8AC3E}">
        <p14:creationId xmlns:p14="http://schemas.microsoft.com/office/powerpoint/2010/main" val="75175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AE11-25DA-4C28-8186-F5F825DD535A}"/>
              </a:ext>
            </a:extLst>
          </p:cNvPr>
          <p:cNvSpPr>
            <a:spLocks noGrp="1"/>
          </p:cNvSpPr>
          <p:nvPr>
            <p:ph type="title"/>
          </p:nvPr>
        </p:nvSpPr>
        <p:spPr/>
        <p:txBody>
          <a:bodyPr/>
          <a:lstStyle/>
          <a:p>
            <a:r>
              <a:rPr lang="en-US" dirty="0">
                <a:solidFill>
                  <a:srgbClr val="1963A0"/>
                </a:solidFill>
              </a:rPr>
              <a:t>Appraisal in </a:t>
            </a:r>
            <a:r>
              <a:rPr lang="en-US" b="1" dirty="0" err="1">
                <a:solidFill>
                  <a:srgbClr val="00B0F0"/>
                </a:solidFill>
              </a:rPr>
              <a:t>Archives</a:t>
            </a:r>
            <a:r>
              <a:rPr lang="en-US" dirty="0" err="1">
                <a:solidFill>
                  <a:srgbClr val="0070C0"/>
                </a:solidFill>
              </a:rPr>
              <a:t>Space</a:t>
            </a:r>
            <a:endParaRPr lang="en-US" dirty="0"/>
          </a:p>
        </p:txBody>
      </p:sp>
      <p:sp>
        <p:nvSpPr>
          <p:cNvPr id="3" name="Text Placeholder 2">
            <a:extLst>
              <a:ext uri="{FF2B5EF4-FFF2-40B4-BE49-F238E27FC236}">
                <a16:creationId xmlns:a16="http://schemas.microsoft.com/office/drawing/2014/main" id="{110E9400-742E-41CE-B1EB-7ECDCC5E1827}"/>
              </a:ext>
            </a:extLst>
          </p:cNvPr>
          <p:cNvSpPr>
            <a:spLocks noGrp="1"/>
          </p:cNvSpPr>
          <p:nvPr>
            <p:ph type="body" idx="1"/>
          </p:nvPr>
        </p:nvSpPr>
        <p:spPr/>
        <p:txBody>
          <a:bodyPr/>
          <a:lstStyle/>
          <a:p>
            <a:r>
              <a:rPr lang="en-US" dirty="0">
                <a:solidFill>
                  <a:srgbClr val="B13543"/>
                </a:solidFill>
              </a:rPr>
              <a:t>Must-haves</a:t>
            </a:r>
          </a:p>
        </p:txBody>
      </p:sp>
      <p:sp>
        <p:nvSpPr>
          <p:cNvPr id="4" name="Content Placeholder 3">
            <a:extLst>
              <a:ext uri="{FF2B5EF4-FFF2-40B4-BE49-F238E27FC236}">
                <a16:creationId xmlns:a16="http://schemas.microsoft.com/office/drawing/2014/main" id="{4C94738A-6F27-4B2E-B448-5692239AC694}"/>
              </a:ext>
            </a:extLst>
          </p:cNvPr>
          <p:cNvSpPr>
            <a:spLocks noGrp="1"/>
          </p:cNvSpPr>
          <p:nvPr>
            <p:ph sz="half" idx="2"/>
          </p:nvPr>
        </p:nvSpPr>
        <p:spPr>
          <a:xfrm>
            <a:off x="457200" y="2590800"/>
            <a:ext cx="4040188" cy="3951288"/>
          </a:xfrm>
        </p:spPr>
        <p:txBody>
          <a:bodyPr/>
          <a:lstStyle/>
          <a:p>
            <a:r>
              <a:rPr lang="en-US" dirty="0">
                <a:solidFill>
                  <a:srgbClr val="1963A0"/>
                </a:solidFill>
              </a:rPr>
              <a:t>Way to circulate export report for comment.</a:t>
            </a:r>
          </a:p>
          <a:p>
            <a:r>
              <a:rPr lang="en-US" dirty="0">
                <a:solidFill>
                  <a:srgbClr val="1963A0"/>
                </a:solidFill>
              </a:rPr>
              <a:t>Need to be able to have specific fields available.</a:t>
            </a:r>
          </a:p>
          <a:p>
            <a:r>
              <a:rPr lang="en-US" dirty="0">
                <a:solidFill>
                  <a:srgbClr val="1963A0"/>
                </a:solidFill>
              </a:rPr>
              <a:t>Little technical expertise needed. </a:t>
            </a:r>
          </a:p>
          <a:p>
            <a:pPr marL="0" indent="0">
              <a:buNone/>
            </a:pPr>
            <a:endParaRPr lang="en-US" dirty="0"/>
          </a:p>
        </p:txBody>
      </p:sp>
      <p:sp>
        <p:nvSpPr>
          <p:cNvPr id="5" name="Text Placeholder 4">
            <a:extLst>
              <a:ext uri="{FF2B5EF4-FFF2-40B4-BE49-F238E27FC236}">
                <a16:creationId xmlns:a16="http://schemas.microsoft.com/office/drawing/2014/main" id="{CA90E1C7-DE8A-461F-AB5A-582A75E388D1}"/>
              </a:ext>
            </a:extLst>
          </p:cNvPr>
          <p:cNvSpPr>
            <a:spLocks noGrp="1"/>
          </p:cNvSpPr>
          <p:nvPr>
            <p:ph type="body" sz="quarter" idx="3"/>
          </p:nvPr>
        </p:nvSpPr>
        <p:spPr/>
        <p:txBody>
          <a:bodyPr/>
          <a:lstStyle/>
          <a:p>
            <a:r>
              <a:rPr lang="en-US" dirty="0">
                <a:solidFill>
                  <a:srgbClr val="B13543"/>
                </a:solidFill>
              </a:rPr>
              <a:t>Like-to-haves</a:t>
            </a:r>
          </a:p>
        </p:txBody>
      </p:sp>
      <p:sp>
        <p:nvSpPr>
          <p:cNvPr id="6" name="Content Placeholder 5">
            <a:extLst>
              <a:ext uri="{FF2B5EF4-FFF2-40B4-BE49-F238E27FC236}">
                <a16:creationId xmlns:a16="http://schemas.microsoft.com/office/drawing/2014/main" id="{1B96326A-364C-4A8E-8517-01344F2FEEC2}"/>
              </a:ext>
            </a:extLst>
          </p:cNvPr>
          <p:cNvSpPr>
            <a:spLocks noGrp="1"/>
          </p:cNvSpPr>
          <p:nvPr>
            <p:ph sz="quarter" idx="4"/>
          </p:nvPr>
        </p:nvSpPr>
        <p:spPr>
          <a:xfrm>
            <a:off x="4645025" y="2601912"/>
            <a:ext cx="4041775" cy="3951288"/>
          </a:xfrm>
        </p:spPr>
        <p:txBody>
          <a:bodyPr/>
          <a:lstStyle/>
          <a:p>
            <a:r>
              <a:rPr lang="en-US" dirty="0">
                <a:solidFill>
                  <a:srgbClr val="1963A0"/>
                </a:solidFill>
              </a:rPr>
              <a:t>Templates to standardize format.</a:t>
            </a:r>
          </a:p>
          <a:p>
            <a:r>
              <a:rPr lang="en-US" dirty="0">
                <a:solidFill>
                  <a:srgbClr val="1963A0"/>
                </a:solidFill>
              </a:rPr>
              <a:t>Way to allow for collaboration.</a:t>
            </a:r>
          </a:p>
          <a:p>
            <a:r>
              <a:rPr lang="en-US" dirty="0">
                <a:solidFill>
                  <a:srgbClr val="1963A0"/>
                </a:solidFill>
              </a:rPr>
              <a:t>Streamline process for incoming reviews.</a:t>
            </a:r>
          </a:p>
        </p:txBody>
      </p:sp>
    </p:spTree>
    <p:extLst>
      <p:ext uri="{BB962C8B-B14F-4D97-AF65-F5344CB8AC3E}">
        <p14:creationId xmlns:p14="http://schemas.microsoft.com/office/powerpoint/2010/main" val="189917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3B18-EBAF-4B7F-83B9-57E300558BB5}"/>
              </a:ext>
            </a:extLst>
          </p:cNvPr>
          <p:cNvSpPr>
            <a:spLocks noGrp="1"/>
          </p:cNvSpPr>
          <p:nvPr>
            <p:ph type="title"/>
          </p:nvPr>
        </p:nvSpPr>
        <p:spPr/>
        <p:txBody>
          <a:bodyPr/>
          <a:lstStyle/>
          <a:p>
            <a:r>
              <a:rPr lang="en-US" dirty="0">
                <a:solidFill>
                  <a:srgbClr val="1963A0"/>
                </a:solidFill>
              </a:rPr>
              <a:t>Events?</a:t>
            </a:r>
            <a:endParaRPr lang="en-US" dirty="0"/>
          </a:p>
        </p:txBody>
      </p:sp>
      <p:pic>
        <p:nvPicPr>
          <p:cNvPr id="5" name="Content Placeholder 4">
            <a:extLst>
              <a:ext uri="{FF2B5EF4-FFF2-40B4-BE49-F238E27FC236}">
                <a16:creationId xmlns:a16="http://schemas.microsoft.com/office/drawing/2014/main" id="{A7B7ABC9-E4BC-4C9D-96B4-C50DFE321B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219200"/>
            <a:ext cx="6400800" cy="4205940"/>
          </a:xfrm>
        </p:spPr>
      </p:pic>
    </p:spTree>
    <p:extLst>
      <p:ext uri="{BB962C8B-B14F-4D97-AF65-F5344CB8AC3E}">
        <p14:creationId xmlns:p14="http://schemas.microsoft.com/office/powerpoint/2010/main" val="71029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6BD3-4E2A-443B-9ED5-1D729DE24C56}"/>
              </a:ext>
            </a:extLst>
          </p:cNvPr>
          <p:cNvSpPr>
            <a:spLocks noGrp="1"/>
          </p:cNvSpPr>
          <p:nvPr>
            <p:ph type="title"/>
          </p:nvPr>
        </p:nvSpPr>
        <p:spPr/>
        <p:txBody>
          <a:bodyPr/>
          <a:lstStyle/>
          <a:p>
            <a:r>
              <a:rPr lang="en-US" dirty="0">
                <a:solidFill>
                  <a:srgbClr val="1963A0"/>
                </a:solidFill>
              </a:rPr>
              <a:t>Assessment Module?</a:t>
            </a:r>
          </a:p>
        </p:txBody>
      </p:sp>
      <p:sp>
        <p:nvSpPr>
          <p:cNvPr id="3" name="Content Placeholder 2">
            <a:extLst>
              <a:ext uri="{FF2B5EF4-FFF2-40B4-BE49-F238E27FC236}">
                <a16:creationId xmlns:a16="http://schemas.microsoft.com/office/drawing/2014/main" id="{74DD6A67-F803-4686-87DD-1F72B7FED29D}"/>
              </a:ext>
            </a:extLst>
          </p:cNvPr>
          <p:cNvSpPr>
            <a:spLocks noGrp="1"/>
          </p:cNvSpPr>
          <p:nvPr>
            <p:ph idx="1"/>
          </p:nvPr>
        </p:nvSpPr>
        <p:spPr/>
        <p:txBody>
          <a:bodyPr/>
          <a:lstStyle/>
          <a:p>
            <a:endParaRPr lang="en-US" dirty="0">
              <a:solidFill>
                <a:srgbClr val="FF0000"/>
              </a:solidFill>
            </a:endParaRPr>
          </a:p>
          <a:p>
            <a:endParaRPr lang="en-US" dirty="0">
              <a:solidFill>
                <a:srgbClr val="FF0000"/>
              </a:solidFill>
            </a:endParaRPr>
          </a:p>
        </p:txBody>
      </p:sp>
      <p:pic>
        <p:nvPicPr>
          <p:cNvPr id="7" name="Picture 6">
            <a:extLst>
              <a:ext uri="{FF2B5EF4-FFF2-40B4-BE49-F238E27FC236}">
                <a16:creationId xmlns:a16="http://schemas.microsoft.com/office/drawing/2014/main" id="{E1C7B21D-744B-4DFE-807B-C419B2735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56" y="1229117"/>
            <a:ext cx="6375044" cy="4982730"/>
          </a:xfrm>
          <a:prstGeom prst="rect">
            <a:avLst/>
          </a:prstGeom>
        </p:spPr>
      </p:pic>
    </p:spTree>
    <p:extLst>
      <p:ext uri="{BB962C8B-B14F-4D97-AF65-F5344CB8AC3E}">
        <p14:creationId xmlns:p14="http://schemas.microsoft.com/office/powerpoint/2010/main" val="86237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1F6-3814-4802-BCE5-FD4E5A6AC957}"/>
              </a:ext>
            </a:extLst>
          </p:cNvPr>
          <p:cNvSpPr>
            <a:spLocks noGrp="1"/>
          </p:cNvSpPr>
          <p:nvPr>
            <p:ph type="title"/>
          </p:nvPr>
        </p:nvSpPr>
        <p:spPr/>
        <p:txBody>
          <a:bodyPr/>
          <a:lstStyle/>
          <a:p>
            <a:r>
              <a:rPr lang="en-US" dirty="0">
                <a:solidFill>
                  <a:srgbClr val="1963A0"/>
                </a:solidFill>
              </a:rPr>
              <a:t>Accessions Module?</a:t>
            </a:r>
          </a:p>
        </p:txBody>
      </p:sp>
      <p:pic>
        <p:nvPicPr>
          <p:cNvPr id="5" name="Content Placeholder 4">
            <a:extLst>
              <a:ext uri="{FF2B5EF4-FFF2-40B4-BE49-F238E27FC236}">
                <a16:creationId xmlns:a16="http://schemas.microsoft.com/office/drawing/2014/main" id="{81AB3FC1-CC73-4C61-92F4-F28AD757CF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43000"/>
            <a:ext cx="7315200" cy="4870533"/>
          </a:xfrm>
        </p:spPr>
      </p:pic>
    </p:spTree>
    <p:extLst>
      <p:ext uri="{BB962C8B-B14F-4D97-AF65-F5344CB8AC3E}">
        <p14:creationId xmlns:p14="http://schemas.microsoft.com/office/powerpoint/2010/main" val="313163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IS.IS External Presentatio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TotalTime>
  <Words>1570</Words>
  <Application>Microsoft Office PowerPoint</Application>
  <PresentationFormat>On-screen Show (4:3)</PresentationFormat>
  <Paragraphs>108</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Office Theme</vt:lpstr>
      <vt:lpstr>ARIS.IS External Presentation Theme</vt:lpstr>
      <vt:lpstr>Resources: They’re Not Just for Finding Aids Anymore </vt:lpstr>
      <vt:lpstr>Texas State Library and Archives Commission</vt:lpstr>
      <vt:lpstr>PowerPoint Presentation</vt:lpstr>
      <vt:lpstr>PowerPoint Presentation</vt:lpstr>
      <vt:lpstr>Appraisal in ArchivesSpace</vt:lpstr>
      <vt:lpstr>Appraisal in ArchivesSpace</vt:lpstr>
      <vt:lpstr>Events?</vt:lpstr>
      <vt:lpstr>Assessment Module?</vt:lpstr>
      <vt:lpstr>Accessions Module?</vt:lpstr>
      <vt:lpstr>Resource Module?</vt:lpstr>
      <vt:lpstr>Results</vt:lpstr>
      <vt:lpstr>Instructions and Workflows</vt:lpstr>
      <vt:lpstr>Staff Response</vt:lpstr>
      <vt:lpstr>PowerPoint Presentation</vt:lpstr>
    </vt:vector>
  </TitlesOfParts>
  <Company>TSLAC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sholman</dc:creator>
  <cp:lastModifiedBy>Anna Reznik</cp:lastModifiedBy>
  <cp:revision>237</cp:revision>
  <cp:lastPrinted>2018-05-22T12:45:34Z</cp:lastPrinted>
  <dcterms:created xsi:type="dcterms:W3CDTF">2014-08-21T13:15:25Z</dcterms:created>
  <dcterms:modified xsi:type="dcterms:W3CDTF">2019-07-30T14:51:34Z</dcterms:modified>
</cp:coreProperties>
</file>