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autoCompressPictures="0">
  <p:sldMasterIdLst>
    <p:sldMasterId id="2147483659"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5143500" type="screen16x9"/>
  <p:notesSz cx="6858000" cy="9144000"/>
  <p:embeddedFontLst>
    <p:embeddedFont>
      <p:font typeface="Raleway" panose="020B0503030101060003" pitchFamily="34" charset="77"/>
      <p:regular r:id="rId17"/>
      <p:bold r:id="rId18"/>
      <p:italic r:id="rId19"/>
      <p:boldItalic r:id="rId20"/>
    </p:embeddedFont>
    <p:embeddedFont>
      <p:font typeface="Source Sans Pro" panose="020B0503030403020204" pitchFamily="34" charset="0"/>
      <p:regular r:id="rId21"/>
      <p:bold r:id="rId22"/>
      <p:italic r:id="rId23"/>
      <p:boldItalic r:id="rId2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74"/>
  </p:normalViewPr>
  <p:slideViewPr>
    <p:cSldViewPr snapToGrid="0">
      <p:cViewPr varScale="1">
        <p:scale>
          <a:sx n="165" d="100"/>
          <a:sy n="165" d="100"/>
        </p:scale>
        <p:origin x="664" y="18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font" Target="fonts/font5.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8.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7.fntdata"/><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6.fntdata"/><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 name="Google Shape;5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5e561dfa89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 name="Google Shape;110;g5e561dfa8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5e566dcb2d_0_5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5e566dcb2d_0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5e561dfa89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g5e561dfa89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5e566dcb2d_0_5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 name="Google Shape;128;g5e566dcb2d_0_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5e566dcb2d_0_6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4" name="Google Shape;134;g5e566dcb2d_0_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5e566dcb2d_0_6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5e566dcb2d_0_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5e566dcb2d_0_4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5e566dcb2d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5e270b7034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5e270b703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5e2e929470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5e2e92947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5e2e929470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5e2e929470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5e2e929470_0_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5e2e929470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5e2e929470_0_1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5e2e929470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Most people who didn’t were unaware of it or didn’t have access at their institution.</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5e2e929470_0_2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5e2e929470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Reasons why: commitment to openness and sharing, contribution to the community. A lot of ambivalence, some desire for easier ways for community members to contribute to the User Manual rather than too much proliferation of local docs (which should be possible soon…)</a:t>
            </a:r>
            <a:endParaRPr/>
          </a:p>
          <a:p>
            <a:pPr marL="0" lvl="0" indent="0" algn="l" rtl="0">
              <a:spcBef>
                <a:spcPts val="0"/>
              </a:spcBef>
              <a:spcAft>
                <a:spcPts val="0"/>
              </a:spcAft>
              <a:buNone/>
            </a:pPr>
            <a:r>
              <a:rPr lang="en"/>
              <a:t>Reasons why not: too local, too unpolished -- willing to share as needed</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a:off x="80700" y="3776875"/>
            <a:ext cx="8982600" cy="1285800"/>
          </a:xfrm>
          <a:prstGeom prst="rect">
            <a:avLst/>
          </a:prstGeom>
          <a:solidFill>
            <a:srgbClr val="4A86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txBox="1">
            <a:spLocks noGrp="1"/>
          </p:cNvSpPr>
          <p:nvPr>
            <p:ph type="ctrTitle"/>
          </p:nvPr>
        </p:nvSpPr>
        <p:spPr>
          <a:xfrm>
            <a:off x="485875" y="264475"/>
            <a:ext cx="8183700" cy="1473600"/>
          </a:xfrm>
          <a:prstGeom prst="rect">
            <a:avLst/>
          </a:prstGeom>
        </p:spPr>
        <p:txBody>
          <a:bodyPr spcFirstLastPara="1" wrap="square" lIns="91425" tIns="91425" rIns="91425" bIns="91425" anchor="b" anchorCtr="0">
            <a:no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a:endParaRPr/>
          </a:p>
        </p:txBody>
      </p:sp>
      <p:sp>
        <p:nvSpPr>
          <p:cNvPr id="12" name="Google Shape;12;p2"/>
          <p:cNvSpPr txBox="1">
            <a:spLocks noGrp="1"/>
          </p:cNvSpPr>
          <p:nvPr>
            <p:ph type="subTitle" idx="1"/>
          </p:nvPr>
        </p:nvSpPr>
        <p:spPr>
          <a:xfrm>
            <a:off x="485875" y="1738075"/>
            <a:ext cx="8183700" cy="8610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2400"/>
              <a:buNone/>
              <a:defRPr sz="2400"/>
            </a:lvl1pPr>
            <a:lvl2pPr lvl="1">
              <a:lnSpc>
                <a:spcPct val="100000"/>
              </a:lnSpc>
              <a:spcBef>
                <a:spcPts val="0"/>
              </a:spcBef>
              <a:spcAft>
                <a:spcPts val="0"/>
              </a:spcAft>
              <a:buSzPts val="2400"/>
              <a:buNone/>
              <a:defRPr sz="2400"/>
            </a:lvl2pPr>
            <a:lvl3pPr lvl="2">
              <a:lnSpc>
                <a:spcPct val="100000"/>
              </a:lnSpc>
              <a:spcBef>
                <a:spcPts val="0"/>
              </a:spcBef>
              <a:spcAft>
                <a:spcPts val="0"/>
              </a:spcAft>
              <a:buSzPts val="2400"/>
              <a:buNone/>
              <a:defRPr sz="2400"/>
            </a:lvl3pPr>
            <a:lvl4pPr lvl="3">
              <a:lnSpc>
                <a:spcPct val="100000"/>
              </a:lnSpc>
              <a:spcBef>
                <a:spcPts val="0"/>
              </a:spcBef>
              <a:spcAft>
                <a:spcPts val="0"/>
              </a:spcAft>
              <a:buSzPts val="2400"/>
              <a:buNone/>
              <a:defRPr sz="2400"/>
            </a:lvl4pPr>
            <a:lvl5pPr lvl="4">
              <a:lnSpc>
                <a:spcPct val="100000"/>
              </a:lnSpc>
              <a:spcBef>
                <a:spcPts val="0"/>
              </a:spcBef>
              <a:spcAft>
                <a:spcPts val="0"/>
              </a:spcAft>
              <a:buSzPts val="2400"/>
              <a:buNone/>
              <a:defRPr sz="2400"/>
            </a:lvl5pPr>
            <a:lvl6pPr lvl="5">
              <a:lnSpc>
                <a:spcPct val="100000"/>
              </a:lnSpc>
              <a:spcBef>
                <a:spcPts val="0"/>
              </a:spcBef>
              <a:spcAft>
                <a:spcPts val="0"/>
              </a:spcAft>
              <a:buSzPts val="2400"/>
              <a:buNone/>
              <a:defRPr sz="2400"/>
            </a:lvl6pPr>
            <a:lvl7pPr lvl="6">
              <a:lnSpc>
                <a:spcPct val="100000"/>
              </a:lnSpc>
              <a:spcBef>
                <a:spcPts val="0"/>
              </a:spcBef>
              <a:spcAft>
                <a:spcPts val="0"/>
              </a:spcAft>
              <a:buSzPts val="2400"/>
              <a:buNone/>
              <a:defRPr sz="2400"/>
            </a:lvl7pPr>
            <a:lvl8pPr lvl="7">
              <a:lnSpc>
                <a:spcPct val="100000"/>
              </a:lnSpc>
              <a:spcBef>
                <a:spcPts val="0"/>
              </a:spcBef>
              <a:spcAft>
                <a:spcPts val="0"/>
              </a:spcAft>
              <a:buSzPts val="2400"/>
              <a:buNone/>
              <a:defRPr sz="2400"/>
            </a:lvl8pPr>
            <a:lvl9pPr lvl="8">
              <a:lnSpc>
                <a:spcPct val="100000"/>
              </a:lnSpc>
              <a:spcBef>
                <a:spcPts val="0"/>
              </a:spcBef>
              <a:spcAft>
                <a:spcPts val="0"/>
              </a:spcAft>
              <a:buSzPts val="2400"/>
              <a:buNone/>
              <a:defRPr sz="2400"/>
            </a:lvl9pPr>
          </a:lstStyle>
          <a:p>
            <a:endParaRPr/>
          </a:p>
        </p:txBody>
      </p:sp>
      <p:sp>
        <p:nvSpPr>
          <p:cNvPr id="13" name="Google Shape;13;p2"/>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7"/>
        <p:cNvGrpSpPr/>
        <p:nvPr/>
      </p:nvGrpSpPr>
      <p:grpSpPr>
        <a:xfrm>
          <a:off x="0" y="0"/>
          <a:ext cx="0" cy="0"/>
          <a:chOff x="0" y="0"/>
          <a:chExt cx="0" cy="0"/>
        </a:xfrm>
      </p:grpSpPr>
      <p:sp>
        <p:nvSpPr>
          <p:cNvPr id="48" name="Google Shape;48;p11"/>
          <p:cNvSpPr/>
          <p:nvPr/>
        </p:nvSpPr>
        <p:spPr>
          <a:xfrm>
            <a:off x="80700" y="2651100"/>
            <a:ext cx="8982600" cy="2411700"/>
          </a:xfrm>
          <a:prstGeom prst="rect">
            <a:avLst/>
          </a:prstGeom>
          <a:solidFill>
            <a:srgbClr val="4A86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11"/>
          <p:cNvSpPr txBox="1">
            <a:spLocks noGrp="1"/>
          </p:cNvSpPr>
          <p:nvPr>
            <p:ph type="title" hasCustomPrompt="1"/>
          </p:nvPr>
        </p:nvSpPr>
        <p:spPr>
          <a:xfrm>
            <a:off x="311700" y="743001"/>
            <a:ext cx="8520600" cy="20064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Font typeface="Source Sans Pro"/>
              <a:buNone/>
              <a:defRPr sz="12000">
                <a:latin typeface="Source Sans Pro"/>
                <a:ea typeface="Source Sans Pro"/>
                <a:cs typeface="Source Sans Pro"/>
                <a:sym typeface="Source Sans Pro"/>
              </a:defRPr>
            </a:lvl1pPr>
            <a:lvl2pPr lvl="1" algn="ctr">
              <a:spcBef>
                <a:spcPts val="0"/>
              </a:spcBef>
              <a:spcAft>
                <a:spcPts val="0"/>
              </a:spcAft>
              <a:buSzPts val="12000"/>
              <a:buFont typeface="Source Sans Pro"/>
              <a:buNone/>
              <a:defRPr sz="12000">
                <a:latin typeface="Source Sans Pro"/>
                <a:ea typeface="Source Sans Pro"/>
                <a:cs typeface="Source Sans Pro"/>
                <a:sym typeface="Source Sans Pro"/>
              </a:defRPr>
            </a:lvl2pPr>
            <a:lvl3pPr lvl="2" algn="ctr">
              <a:spcBef>
                <a:spcPts val="0"/>
              </a:spcBef>
              <a:spcAft>
                <a:spcPts val="0"/>
              </a:spcAft>
              <a:buSzPts val="12000"/>
              <a:buFont typeface="Source Sans Pro"/>
              <a:buNone/>
              <a:defRPr sz="12000">
                <a:latin typeface="Source Sans Pro"/>
                <a:ea typeface="Source Sans Pro"/>
                <a:cs typeface="Source Sans Pro"/>
                <a:sym typeface="Source Sans Pro"/>
              </a:defRPr>
            </a:lvl3pPr>
            <a:lvl4pPr lvl="3" algn="ctr">
              <a:spcBef>
                <a:spcPts val="0"/>
              </a:spcBef>
              <a:spcAft>
                <a:spcPts val="0"/>
              </a:spcAft>
              <a:buSzPts val="12000"/>
              <a:buFont typeface="Source Sans Pro"/>
              <a:buNone/>
              <a:defRPr sz="12000">
                <a:latin typeface="Source Sans Pro"/>
                <a:ea typeface="Source Sans Pro"/>
                <a:cs typeface="Source Sans Pro"/>
                <a:sym typeface="Source Sans Pro"/>
              </a:defRPr>
            </a:lvl4pPr>
            <a:lvl5pPr lvl="4" algn="ctr">
              <a:spcBef>
                <a:spcPts val="0"/>
              </a:spcBef>
              <a:spcAft>
                <a:spcPts val="0"/>
              </a:spcAft>
              <a:buSzPts val="12000"/>
              <a:buFont typeface="Source Sans Pro"/>
              <a:buNone/>
              <a:defRPr sz="12000">
                <a:latin typeface="Source Sans Pro"/>
                <a:ea typeface="Source Sans Pro"/>
                <a:cs typeface="Source Sans Pro"/>
                <a:sym typeface="Source Sans Pro"/>
              </a:defRPr>
            </a:lvl5pPr>
            <a:lvl6pPr lvl="5" algn="ctr">
              <a:spcBef>
                <a:spcPts val="0"/>
              </a:spcBef>
              <a:spcAft>
                <a:spcPts val="0"/>
              </a:spcAft>
              <a:buSzPts val="12000"/>
              <a:buFont typeface="Source Sans Pro"/>
              <a:buNone/>
              <a:defRPr sz="12000">
                <a:latin typeface="Source Sans Pro"/>
                <a:ea typeface="Source Sans Pro"/>
                <a:cs typeface="Source Sans Pro"/>
                <a:sym typeface="Source Sans Pro"/>
              </a:defRPr>
            </a:lvl6pPr>
            <a:lvl7pPr lvl="6" algn="ctr">
              <a:spcBef>
                <a:spcPts val="0"/>
              </a:spcBef>
              <a:spcAft>
                <a:spcPts val="0"/>
              </a:spcAft>
              <a:buSzPts val="12000"/>
              <a:buFont typeface="Source Sans Pro"/>
              <a:buNone/>
              <a:defRPr sz="12000">
                <a:latin typeface="Source Sans Pro"/>
                <a:ea typeface="Source Sans Pro"/>
                <a:cs typeface="Source Sans Pro"/>
                <a:sym typeface="Source Sans Pro"/>
              </a:defRPr>
            </a:lvl7pPr>
            <a:lvl8pPr lvl="7" algn="ctr">
              <a:spcBef>
                <a:spcPts val="0"/>
              </a:spcBef>
              <a:spcAft>
                <a:spcPts val="0"/>
              </a:spcAft>
              <a:buSzPts val="12000"/>
              <a:buFont typeface="Source Sans Pro"/>
              <a:buNone/>
              <a:defRPr sz="12000">
                <a:latin typeface="Source Sans Pro"/>
                <a:ea typeface="Source Sans Pro"/>
                <a:cs typeface="Source Sans Pro"/>
                <a:sym typeface="Source Sans Pro"/>
              </a:defRPr>
            </a:lvl8pPr>
            <a:lvl9pPr lvl="8" algn="ctr">
              <a:spcBef>
                <a:spcPts val="0"/>
              </a:spcBef>
              <a:spcAft>
                <a:spcPts val="0"/>
              </a:spcAft>
              <a:buSzPts val="12000"/>
              <a:buFont typeface="Source Sans Pro"/>
              <a:buNone/>
              <a:defRPr sz="12000">
                <a:latin typeface="Source Sans Pro"/>
                <a:ea typeface="Source Sans Pro"/>
                <a:cs typeface="Source Sans Pro"/>
                <a:sym typeface="Source Sans Pro"/>
              </a:defRPr>
            </a:lvl9pPr>
          </a:lstStyle>
          <a:p>
            <a:r>
              <a:t>xx%</a:t>
            </a:r>
          </a:p>
        </p:txBody>
      </p:sp>
      <p:sp>
        <p:nvSpPr>
          <p:cNvPr id="50" name="Google Shape;50;p11"/>
          <p:cNvSpPr txBox="1">
            <a:spLocks noGrp="1"/>
          </p:cNvSpPr>
          <p:nvPr>
            <p:ph type="body" idx="1"/>
          </p:nvPr>
        </p:nvSpPr>
        <p:spPr>
          <a:xfrm>
            <a:off x="311700" y="2845182"/>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Clr>
                <a:schemeClr val="lt1"/>
              </a:buClr>
              <a:buSzPts val="1800"/>
              <a:buChar char="●"/>
              <a:defRPr>
                <a:solidFill>
                  <a:schemeClr val="lt1"/>
                </a:solidFill>
              </a:defRPr>
            </a:lvl1pPr>
            <a:lvl2pPr marL="914400" lvl="1" indent="-317500" algn="ctr">
              <a:spcBef>
                <a:spcPts val="1600"/>
              </a:spcBef>
              <a:spcAft>
                <a:spcPts val="0"/>
              </a:spcAft>
              <a:buClr>
                <a:schemeClr val="lt1"/>
              </a:buClr>
              <a:buSzPts val="1400"/>
              <a:buChar char="○"/>
              <a:defRPr>
                <a:solidFill>
                  <a:schemeClr val="lt1"/>
                </a:solidFill>
              </a:defRPr>
            </a:lvl2pPr>
            <a:lvl3pPr marL="1371600" lvl="2" indent="-317500" algn="ctr">
              <a:spcBef>
                <a:spcPts val="1600"/>
              </a:spcBef>
              <a:spcAft>
                <a:spcPts val="0"/>
              </a:spcAft>
              <a:buClr>
                <a:schemeClr val="lt1"/>
              </a:buClr>
              <a:buSzPts val="1400"/>
              <a:buChar char="■"/>
              <a:defRPr>
                <a:solidFill>
                  <a:schemeClr val="lt1"/>
                </a:solidFill>
              </a:defRPr>
            </a:lvl3pPr>
            <a:lvl4pPr marL="1828800" lvl="3" indent="-317500" algn="ctr">
              <a:spcBef>
                <a:spcPts val="1600"/>
              </a:spcBef>
              <a:spcAft>
                <a:spcPts val="0"/>
              </a:spcAft>
              <a:buClr>
                <a:schemeClr val="lt1"/>
              </a:buClr>
              <a:buSzPts val="1400"/>
              <a:buChar char="●"/>
              <a:defRPr>
                <a:solidFill>
                  <a:schemeClr val="lt1"/>
                </a:solidFill>
              </a:defRPr>
            </a:lvl4pPr>
            <a:lvl5pPr marL="2286000" lvl="4" indent="-317500" algn="ctr">
              <a:spcBef>
                <a:spcPts val="1600"/>
              </a:spcBef>
              <a:spcAft>
                <a:spcPts val="0"/>
              </a:spcAft>
              <a:buClr>
                <a:schemeClr val="lt1"/>
              </a:buClr>
              <a:buSzPts val="1400"/>
              <a:buChar char="○"/>
              <a:defRPr>
                <a:solidFill>
                  <a:schemeClr val="lt1"/>
                </a:solidFill>
              </a:defRPr>
            </a:lvl5pPr>
            <a:lvl6pPr marL="2743200" lvl="5" indent="-317500" algn="ctr">
              <a:spcBef>
                <a:spcPts val="1600"/>
              </a:spcBef>
              <a:spcAft>
                <a:spcPts val="0"/>
              </a:spcAft>
              <a:buClr>
                <a:schemeClr val="lt1"/>
              </a:buClr>
              <a:buSzPts val="1400"/>
              <a:buChar char="■"/>
              <a:defRPr>
                <a:solidFill>
                  <a:schemeClr val="lt1"/>
                </a:solidFill>
              </a:defRPr>
            </a:lvl6pPr>
            <a:lvl7pPr marL="3200400" lvl="6" indent="-317500" algn="ctr">
              <a:spcBef>
                <a:spcPts val="1600"/>
              </a:spcBef>
              <a:spcAft>
                <a:spcPts val="0"/>
              </a:spcAft>
              <a:buClr>
                <a:schemeClr val="lt1"/>
              </a:buClr>
              <a:buSzPts val="1400"/>
              <a:buChar char="●"/>
              <a:defRPr>
                <a:solidFill>
                  <a:schemeClr val="lt1"/>
                </a:solidFill>
              </a:defRPr>
            </a:lvl7pPr>
            <a:lvl8pPr marL="3657600" lvl="7" indent="-317500" algn="ctr">
              <a:spcBef>
                <a:spcPts val="1600"/>
              </a:spcBef>
              <a:spcAft>
                <a:spcPts val="0"/>
              </a:spcAft>
              <a:buClr>
                <a:schemeClr val="lt1"/>
              </a:buClr>
              <a:buSzPts val="1400"/>
              <a:buChar char="○"/>
              <a:defRPr>
                <a:solidFill>
                  <a:schemeClr val="lt1"/>
                </a:solidFill>
              </a:defRPr>
            </a:lvl8pPr>
            <a:lvl9pPr marL="4114800" lvl="8" indent="-317500" algn="ctr">
              <a:spcBef>
                <a:spcPts val="1600"/>
              </a:spcBef>
              <a:spcAft>
                <a:spcPts val="1600"/>
              </a:spcAft>
              <a:buClr>
                <a:schemeClr val="lt1"/>
              </a:buClr>
              <a:buSzPts val="1400"/>
              <a:buChar char="■"/>
              <a:defRPr>
                <a:solidFill>
                  <a:schemeClr val="lt1"/>
                </a:solidFill>
              </a:defRPr>
            </a:lvl9pPr>
          </a:lstStyle>
          <a:p>
            <a:endParaRPr/>
          </a:p>
        </p:txBody>
      </p:sp>
      <p:sp>
        <p:nvSpPr>
          <p:cNvPr id="51" name="Google Shape;51;p11"/>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2"/>
        <p:cNvGrpSpPr/>
        <p:nvPr/>
      </p:nvGrpSpPr>
      <p:grpSpPr>
        <a:xfrm>
          <a:off x="0" y="0"/>
          <a:ext cx="0" cy="0"/>
          <a:chOff x="0" y="0"/>
          <a:chExt cx="0" cy="0"/>
        </a:xfrm>
      </p:grpSpPr>
      <p:sp>
        <p:nvSpPr>
          <p:cNvPr id="53" name="Google Shape;53;p12"/>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4"/>
        <p:cNvGrpSpPr/>
        <p:nvPr/>
      </p:nvGrpSpPr>
      <p:grpSpPr>
        <a:xfrm>
          <a:off x="0" y="0"/>
          <a:ext cx="0" cy="0"/>
          <a:chOff x="0" y="0"/>
          <a:chExt cx="0" cy="0"/>
        </a:xfrm>
      </p:grpSpPr>
      <p:sp>
        <p:nvSpPr>
          <p:cNvPr id="15" name="Google Shape;15;p3"/>
          <p:cNvSpPr/>
          <p:nvPr/>
        </p:nvSpPr>
        <p:spPr>
          <a:xfrm>
            <a:off x="80700" y="2651100"/>
            <a:ext cx="8982600" cy="2411700"/>
          </a:xfrm>
          <a:prstGeom prst="rect">
            <a:avLst/>
          </a:prstGeom>
          <a:solidFill>
            <a:srgbClr val="4A86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3"/>
          <p:cNvSpPr txBox="1">
            <a:spLocks noGrp="1"/>
          </p:cNvSpPr>
          <p:nvPr>
            <p:ph type="title"/>
          </p:nvPr>
        </p:nvSpPr>
        <p:spPr>
          <a:xfrm>
            <a:off x="485875" y="1714500"/>
            <a:ext cx="8183700" cy="785700"/>
          </a:xfrm>
          <a:prstGeom prst="rect">
            <a:avLst/>
          </a:prstGeom>
        </p:spPr>
        <p:txBody>
          <a:bodyPr spcFirstLastPara="1" wrap="square" lIns="91425" tIns="91425" rIns="91425" bIns="91425" anchor="b" anchorCtr="0">
            <a:no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a:endParaRPr/>
          </a:p>
        </p:txBody>
      </p:sp>
      <p:sp>
        <p:nvSpPr>
          <p:cNvPr id="17" name="Google Shape;17;p3"/>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0" name="Google Shape;20;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1" name="Google Shape;21;p4"/>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2"/>
        <p:cNvGrpSpPr/>
        <p:nvPr/>
      </p:nvGrpSpPr>
      <p:grpSpPr>
        <a:xfrm>
          <a:off x="0" y="0"/>
          <a:ext cx="0" cy="0"/>
          <a:chOff x="0" y="0"/>
          <a:chExt cx="0" cy="0"/>
        </a:xfrm>
      </p:grpSpPr>
      <p:sp>
        <p:nvSpPr>
          <p:cNvPr id="23" name="Google Shape;23;p5"/>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4" name="Google Shape;24;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5" name="Google Shape;25;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6" name="Google Shape;26;p5"/>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7"/>
        <p:cNvGrpSpPr/>
        <p:nvPr/>
      </p:nvGrpSpPr>
      <p:grpSpPr>
        <a:xfrm>
          <a:off x="0" y="0"/>
          <a:ext cx="0" cy="0"/>
          <a:chOff x="0" y="0"/>
          <a:chExt cx="0" cy="0"/>
        </a:xfrm>
      </p:grpSpPr>
      <p:sp>
        <p:nvSpPr>
          <p:cNvPr id="28" name="Google Shape;28;p6"/>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9" name="Google Shape;29;p6"/>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0"/>
        <p:cNvGrpSpPr/>
        <p:nvPr/>
      </p:nvGrpSpPr>
      <p:grpSpPr>
        <a:xfrm>
          <a:off x="0" y="0"/>
          <a:ext cx="0" cy="0"/>
          <a:chOff x="0" y="0"/>
          <a:chExt cx="0" cy="0"/>
        </a:xfrm>
      </p:grpSpPr>
      <p:sp>
        <p:nvSpPr>
          <p:cNvPr id="31" name="Google Shape;31;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2" name="Google Shape;32;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3" name="Google Shape;33;p7"/>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rgbClr val="4A86E8"/>
        </a:solidFill>
        <a:effectLst/>
      </p:bgPr>
    </p:bg>
    <p:spTree>
      <p:nvGrpSpPr>
        <p:cNvPr id="1" name="Shape 34"/>
        <p:cNvGrpSpPr/>
        <p:nvPr/>
      </p:nvGrpSpPr>
      <p:grpSpPr>
        <a:xfrm>
          <a:off x="0" y="0"/>
          <a:ext cx="0" cy="0"/>
          <a:chOff x="0" y="0"/>
          <a:chExt cx="0" cy="0"/>
        </a:xfrm>
      </p:grpSpPr>
      <p:sp>
        <p:nvSpPr>
          <p:cNvPr id="35" name="Google Shape;35;p8"/>
          <p:cNvSpPr txBox="1">
            <a:spLocks noGrp="1"/>
          </p:cNvSpPr>
          <p:nvPr>
            <p:ph type="title"/>
          </p:nvPr>
        </p:nvSpPr>
        <p:spPr>
          <a:xfrm>
            <a:off x="490250" y="526350"/>
            <a:ext cx="5604000" cy="40908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36" name="Google Shape;36;p8"/>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7"/>
        <p:cNvGrpSpPr/>
        <p:nvPr/>
      </p:nvGrpSpPr>
      <p:grpSpPr>
        <a:xfrm>
          <a:off x="0" y="0"/>
          <a:ext cx="0" cy="0"/>
          <a:chOff x="0" y="0"/>
          <a:chExt cx="0" cy="0"/>
        </a:xfrm>
      </p:grpSpPr>
      <p:sp>
        <p:nvSpPr>
          <p:cNvPr id="38" name="Google Shape;38;p9"/>
          <p:cNvSpPr/>
          <p:nvPr/>
        </p:nvSpPr>
        <p:spPr>
          <a:xfrm>
            <a:off x="4636800" y="80700"/>
            <a:ext cx="4426500" cy="4982100"/>
          </a:xfrm>
          <a:prstGeom prst="rect">
            <a:avLst/>
          </a:prstGeom>
          <a:solidFill>
            <a:srgbClr val="4A86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39" name="Google Shape;39;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0" name="Google Shape;40;p9"/>
          <p:cNvSpPr txBox="1">
            <a:spLocks noGrp="1"/>
          </p:cNvSpPr>
          <p:nvPr>
            <p:ph type="title"/>
          </p:nvPr>
        </p:nvSpPr>
        <p:spPr>
          <a:xfrm>
            <a:off x="265500" y="1181700"/>
            <a:ext cx="4045200" cy="1533600"/>
          </a:xfrm>
          <a:prstGeom prst="rect">
            <a:avLst/>
          </a:prstGeom>
        </p:spPr>
        <p:txBody>
          <a:bodyPr spcFirstLastPara="1" wrap="square" lIns="91425" tIns="91425" rIns="91425" bIns="91425" anchor="b" anchorCtr="0">
            <a:no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a:endParaRPr/>
          </a:p>
        </p:txBody>
      </p:sp>
      <p:sp>
        <p:nvSpPr>
          <p:cNvPr id="41" name="Google Shape;41;p9"/>
          <p:cNvSpPr txBox="1">
            <a:spLocks noGrp="1"/>
          </p:cNvSpPr>
          <p:nvPr>
            <p:ph type="subTitle" idx="1"/>
          </p:nvPr>
        </p:nvSpPr>
        <p:spPr>
          <a:xfrm>
            <a:off x="265500" y="2769001"/>
            <a:ext cx="4045200" cy="13455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2" name="Google Shape;42;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43" name="Google Shape;43;p9"/>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4"/>
        <p:cNvGrpSpPr/>
        <p:nvPr/>
      </p:nvGrpSpPr>
      <p:grpSpPr>
        <a:xfrm>
          <a:off x="0" y="0"/>
          <a:ext cx="0" cy="0"/>
          <a:chOff x="0" y="0"/>
          <a:chExt cx="0" cy="0"/>
        </a:xfrm>
      </p:grpSpPr>
      <p:sp>
        <p:nvSpPr>
          <p:cNvPr id="45" name="Google Shape;45;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2100"/>
              <a:buNone/>
              <a:defRPr sz="2100"/>
            </a:lvl1pPr>
          </a:lstStyle>
          <a:p>
            <a:endParaRPr/>
          </a:p>
        </p:txBody>
      </p:sp>
      <p:sp>
        <p:nvSpPr>
          <p:cNvPr id="46" name="Google Shape;46;p10"/>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plum">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6234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1pPr>
            <a:lvl2pPr lvl="1">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2pPr>
            <a:lvl3pPr lvl="2">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3pPr>
            <a:lvl4pPr lvl="3">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4pPr>
            <a:lvl5pPr lvl="4">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5pPr>
            <a:lvl6pPr lvl="5">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6pPr>
            <a:lvl7pPr lvl="6">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7pPr>
            <a:lvl8pPr lvl="7">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8pPr>
            <a:lvl9pPr lvl="8">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lt2"/>
              </a:buClr>
              <a:buSzPts val="1800"/>
              <a:buFont typeface="Source Sans Pro"/>
              <a:buChar char="●"/>
              <a:defRPr sz="1800">
                <a:solidFill>
                  <a:schemeClr val="lt2"/>
                </a:solidFill>
                <a:latin typeface="Source Sans Pro"/>
                <a:ea typeface="Source Sans Pro"/>
                <a:cs typeface="Source Sans Pro"/>
                <a:sym typeface="Source Sans Pro"/>
              </a:defRPr>
            </a:lvl1pPr>
            <a:lvl2pPr marL="914400" lvl="1" indent="-3175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2pPr>
            <a:lvl3pPr marL="1371600" lvl="2" indent="-3175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3pPr>
            <a:lvl4pPr marL="1828800" lvl="3" indent="-3175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4pPr>
            <a:lvl5pPr marL="2286000" lvl="4" indent="-3175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5pPr>
            <a:lvl6pPr marL="2743200" lvl="5" indent="-3175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6pPr>
            <a:lvl7pPr marL="3200400" lvl="6" indent="-3175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7pPr>
            <a:lvl8pPr marL="3657600" lvl="7" indent="-3175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8pPr>
            <a:lvl9pPr marL="4114800" lvl="8" indent="-317500">
              <a:lnSpc>
                <a:spcPct val="115000"/>
              </a:lnSpc>
              <a:spcBef>
                <a:spcPts val="1600"/>
              </a:spcBef>
              <a:spcAft>
                <a:spcPts val="160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9pPr>
          </a:lstStyle>
          <a:p>
            <a:endParaRPr/>
          </a:p>
        </p:txBody>
      </p:sp>
      <p:sp>
        <p:nvSpPr>
          <p:cNvPr id="8" name="Google Shape;8;p1"/>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2"/>
                </a:solidFill>
                <a:latin typeface="Source Sans Pro"/>
                <a:ea typeface="Source Sans Pro"/>
                <a:cs typeface="Source Sans Pro"/>
                <a:sym typeface="Source Sans Pro"/>
              </a:defRPr>
            </a:lvl1pPr>
            <a:lvl2pPr lvl="1" algn="r">
              <a:buNone/>
              <a:defRPr sz="1000">
                <a:solidFill>
                  <a:schemeClr val="lt2"/>
                </a:solidFill>
                <a:latin typeface="Source Sans Pro"/>
                <a:ea typeface="Source Sans Pro"/>
                <a:cs typeface="Source Sans Pro"/>
                <a:sym typeface="Source Sans Pro"/>
              </a:defRPr>
            </a:lvl2pPr>
            <a:lvl3pPr lvl="2" algn="r">
              <a:buNone/>
              <a:defRPr sz="1000">
                <a:solidFill>
                  <a:schemeClr val="lt2"/>
                </a:solidFill>
                <a:latin typeface="Source Sans Pro"/>
                <a:ea typeface="Source Sans Pro"/>
                <a:cs typeface="Source Sans Pro"/>
                <a:sym typeface="Source Sans Pro"/>
              </a:defRPr>
            </a:lvl3pPr>
            <a:lvl4pPr lvl="3" algn="r">
              <a:buNone/>
              <a:defRPr sz="1000">
                <a:solidFill>
                  <a:schemeClr val="lt2"/>
                </a:solidFill>
                <a:latin typeface="Source Sans Pro"/>
                <a:ea typeface="Source Sans Pro"/>
                <a:cs typeface="Source Sans Pro"/>
                <a:sym typeface="Source Sans Pro"/>
              </a:defRPr>
            </a:lvl4pPr>
            <a:lvl5pPr lvl="4" algn="r">
              <a:buNone/>
              <a:defRPr sz="1000">
                <a:solidFill>
                  <a:schemeClr val="lt2"/>
                </a:solidFill>
                <a:latin typeface="Source Sans Pro"/>
                <a:ea typeface="Source Sans Pro"/>
                <a:cs typeface="Source Sans Pro"/>
                <a:sym typeface="Source Sans Pro"/>
              </a:defRPr>
            </a:lvl5pPr>
            <a:lvl6pPr lvl="5" algn="r">
              <a:buNone/>
              <a:defRPr sz="1000">
                <a:solidFill>
                  <a:schemeClr val="lt2"/>
                </a:solidFill>
                <a:latin typeface="Source Sans Pro"/>
                <a:ea typeface="Source Sans Pro"/>
                <a:cs typeface="Source Sans Pro"/>
                <a:sym typeface="Source Sans Pro"/>
              </a:defRPr>
            </a:lvl6pPr>
            <a:lvl7pPr lvl="6" algn="r">
              <a:buNone/>
              <a:defRPr sz="1000">
                <a:solidFill>
                  <a:schemeClr val="lt2"/>
                </a:solidFill>
                <a:latin typeface="Source Sans Pro"/>
                <a:ea typeface="Source Sans Pro"/>
                <a:cs typeface="Source Sans Pro"/>
                <a:sym typeface="Source Sans Pro"/>
              </a:defRPr>
            </a:lvl7pPr>
            <a:lvl8pPr lvl="7" algn="r">
              <a:buNone/>
              <a:defRPr sz="1000">
                <a:solidFill>
                  <a:schemeClr val="lt2"/>
                </a:solidFill>
                <a:latin typeface="Source Sans Pro"/>
                <a:ea typeface="Source Sans Pro"/>
                <a:cs typeface="Source Sans Pro"/>
                <a:sym typeface="Source Sans Pro"/>
              </a:defRPr>
            </a:lvl8pPr>
            <a:lvl9pPr lvl="8" algn="r">
              <a:buNone/>
              <a:defRPr sz="1000">
                <a:solidFill>
                  <a:schemeClr val="lt2"/>
                </a:solidFill>
                <a:latin typeface="Source Sans Pro"/>
                <a:ea typeface="Source Sans Pro"/>
                <a:cs typeface="Source Sans Pro"/>
                <a:sym typeface="Source Sans Pr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archivesspace.github.io/archivesspace/" TargetMode="External"/><Relationship Id="rId7" Type="http://schemas.openxmlformats.org/officeDocument/2006/relationships/hyperlink" Target="https://www.youtube.com/watch?v=yFJ6yAaPa3A&amp;list=PL3cxupmXL7Wioy2zMaE4KQP8yf8wVXR9l"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 Id="rId6" Type="http://schemas.openxmlformats.org/officeDocument/2006/relationships/hyperlink" Target="https://www.youtube.com/playlist?list=PLJFitFaE9AY_DDlhl3Kq_vFeX27F1yt6I" TargetMode="External"/><Relationship Id="rId5" Type="http://schemas.openxmlformats.org/officeDocument/2006/relationships/hyperlink" Target="http://archivesspace.github.io/archivesspace/api/" TargetMode="External"/><Relationship Id="rId4" Type="http://schemas.openxmlformats.org/officeDocument/2006/relationships/hyperlink" Target="https://github.com/archivesspace/tech-docs"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docs.archivesspace.org/Default.htm"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Google Shape;58;p13"/>
          <p:cNvSpPr txBox="1">
            <a:spLocks noGrp="1"/>
          </p:cNvSpPr>
          <p:nvPr>
            <p:ph type="ctrTitle"/>
          </p:nvPr>
        </p:nvSpPr>
        <p:spPr>
          <a:xfrm>
            <a:off x="485875" y="264475"/>
            <a:ext cx="8183700" cy="22362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User and Technical Documentation Conversation</a:t>
            </a:r>
            <a:endParaRPr/>
          </a:p>
        </p:txBody>
      </p:sp>
      <p:sp>
        <p:nvSpPr>
          <p:cNvPr id="59" name="Google Shape;59;p13"/>
          <p:cNvSpPr txBox="1">
            <a:spLocks noGrp="1"/>
          </p:cNvSpPr>
          <p:nvPr>
            <p:ph type="subTitle" idx="1"/>
          </p:nvPr>
        </p:nvSpPr>
        <p:spPr>
          <a:xfrm>
            <a:off x="485875" y="2500675"/>
            <a:ext cx="8183700" cy="1037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Led by Kevin Clair and Christine Di Bella</a:t>
            </a:r>
            <a:endParaRPr/>
          </a:p>
          <a:p>
            <a:pPr marL="0" lvl="0" indent="0" algn="ctr" rtl="0">
              <a:spcBef>
                <a:spcPts val="0"/>
              </a:spcBef>
              <a:spcAft>
                <a:spcPts val="0"/>
              </a:spcAft>
              <a:buNone/>
            </a:pPr>
            <a:r>
              <a:rPr lang="en"/>
              <a:t>ArchivesSpace Annual Member Forum</a:t>
            </a:r>
            <a:endParaRPr/>
          </a:p>
          <a:p>
            <a:pPr marL="0" lvl="0" indent="0" algn="ctr" rtl="0">
              <a:spcBef>
                <a:spcPts val="0"/>
              </a:spcBef>
              <a:spcAft>
                <a:spcPts val="0"/>
              </a:spcAft>
              <a:buNone/>
            </a:pPr>
            <a:r>
              <a:rPr lang="en"/>
              <a:t>August 2019</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2"/>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Technical Documentation</a:t>
            </a:r>
            <a:endParaRPr/>
          </a:p>
        </p:txBody>
      </p:sp>
      <p:sp>
        <p:nvSpPr>
          <p:cNvPr id="113" name="Google Shape;113;p2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Provides instructions for deploying ArchivesSpace from a technical standpoint</a:t>
            </a:r>
            <a:endParaRPr/>
          </a:p>
          <a:p>
            <a:pPr marL="457200" lvl="0" indent="-342900" algn="l" rtl="0">
              <a:spcBef>
                <a:spcPts val="1600"/>
              </a:spcBef>
              <a:spcAft>
                <a:spcPts val="0"/>
              </a:spcAft>
              <a:buSzPts val="1800"/>
              <a:buChar char="●"/>
            </a:pPr>
            <a:r>
              <a:rPr lang="en"/>
              <a:t>Intended to be useful for installing, configuring, updating, and otherwise maintaining the ArchivesSpace application</a:t>
            </a:r>
            <a:endParaRPr/>
          </a:p>
          <a:p>
            <a:pPr marL="457200" lvl="0" indent="-342900" algn="l" rtl="0">
              <a:spcBef>
                <a:spcPts val="1600"/>
              </a:spcBef>
              <a:spcAft>
                <a:spcPts val="0"/>
              </a:spcAft>
              <a:buSzPts val="1800"/>
              <a:buChar char="●"/>
            </a:pPr>
            <a:r>
              <a:rPr lang="en"/>
              <a:t>Also encompasses information for accessing ArchivesSpace via the API or doing development work related to the application (such as building plugins). </a:t>
            </a:r>
            <a:endParaRPr/>
          </a:p>
          <a:p>
            <a:pPr marL="457200" lvl="0" indent="-342900" algn="l" rtl="0">
              <a:spcBef>
                <a:spcPts val="1600"/>
              </a:spcBef>
              <a:spcAft>
                <a:spcPts val="0"/>
              </a:spcAft>
              <a:buSzPts val="1800"/>
              <a:buChar char="●"/>
            </a:pPr>
            <a:r>
              <a:rPr lang="en"/>
              <a:t>Mostly in written form, but includes videos on YouTube that supplement/illustrate technical concepts</a:t>
            </a:r>
            <a:endParaRPr/>
          </a:p>
          <a:p>
            <a:pPr marL="457200" lvl="0" indent="-342900" algn="l" rtl="0">
              <a:spcBef>
                <a:spcPts val="1600"/>
              </a:spcBef>
              <a:spcAft>
                <a:spcPts val="1600"/>
              </a:spcAft>
              <a:buSzPts val="1800"/>
              <a:buChar char="●"/>
            </a:pPr>
            <a:r>
              <a:rPr lang="en"/>
              <a:t>Publicly available - does not require membership to access</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23"/>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Technical Documentation Sub-Team</a:t>
            </a:r>
            <a:endParaRPr/>
          </a:p>
        </p:txBody>
      </p:sp>
      <p:sp>
        <p:nvSpPr>
          <p:cNvPr id="119" name="Google Shape;119;p2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lnSpc>
                <a:spcPct val="100000"/>
              </a:lnSpc>
              <a:spcBef>
                <a:spcPts val="0"/>
              </a:spcBef>
              <a:spcAft>
                <a:spcPts val="0"/>
              </a:spcAft>
              <a:buSzPts val="1800"/>
              <a:buChar char="●"/>
            </a:pPr>
            <a:r>
              <a:rPr lang="en"/>
              <a:t>Maintains and facilitates contributions to the technical documentation</a:t>
            </a:r>
            <a:endParaRPr/>
          </a:p>
          <a:p>
            <a:pPr marL="457200" lvl="0" indent="-342900" algn="l" rtl="0">
              <a:lnSpc>
                <a:spcPct val="100000"/>
              </a:lnSpc>
              <a:spcBef>
                <a:spcPts val="1600"/>
              </a:spcBef>
              <a:spcAft>
                <a:spcPts val="0"/>
              </a:spcAft>
              <a:buSzPts val="1800"/>
              <a:buChar char="●"/>
            </a:pPr>
            <a:r>
              <a:rPr lang="en"/>
              <a:t>Identifies gaps and conducts surveys of the community to identify additional technical documentation needs.</a:t>
            </a:r>
            <a:endParaRPr/>
          </a:p>
          <a:p>
            <a:pPr marL="457200" lvl="0" indent="-342900" algn="l" rtl="0">
              <a:lnSpc>
                <a:spcPct val="100000"/>
              </a:lnSpc>
              <a:spcBef>
                <a:spcPts val="1600"/>
              </a:spcBef>
              <a:spcAft>
                <a:spcPts val="0"/>
              </a:spcAft>
              <a:buSzPts val="1800"/>
              <a:buChar char="●"/>
            </a:pPr>
            <a:r>
              <a:rPr lang="en"/>
              <a:t>Works closely with the ArchivesSpace Technical Lead</a:t>
            </a:r>
            <a:endParaRPr/>
          </a:p>
          <a:p>
            <a:pPr marL="457200" lvl="0" indent="-342900" algn="l" rtl="0">
              <a:lnSpc>
                <a:spcPct val="100000"/>
              </a:lnSpc>
              <a:spcBef>
                <a:spcPts val="1600"/>
              </a:spcBef>
              <a:spcAft>
                <a:spcPts val="0"/>
              </a:spcAft>
              <a:buSzPts val="1800"/>
              <a:buChar char="●"/>
            </a:pPr>
            <a:r>
              <a:rPr lang="en"/>
              <a:t>Recent projects</a:t>
            </a:r>
            <a:endParaRPr/>
          </a:p>
          <a:p>
            <a:pPr marL="914400" lvl="1" indent="-330200" algn="l" rtl="0">
              <a:lnSpc>
                <a:spcPct val="100000"/>
              </a:lnSpc>
              <a:spcBef>
                <a:spcPts val="0"/>
              </a:spcBef>
              <a:spcAft>
                <a:spcPts val="0"/>
              </a:spcAft>
              <a:buSzPts val="1600"/>
              <a:buChar char="○"/>
            </a:pPr>
            <a:r>
              <a:rPr lang="en" sz="1600"/>
              <a:t>Converting technical documentation from being embedded in core code of application to its own Github repository</a:t>
            </a:r>
            <a:endParaRPr sz="1600"/>
          </a:p>
          <a:p>
            <a:pPr marL="914400" lvl="1" indent="-330200" algn="l" rtl="0">
              <a:lnSpc>
                <a:spcPct val="100000"/>
              </a:lnSpc>
              <a:spcBef>
                <a:spcPts val="0"/>
              </a:spcBef>
              <a:spcAft>
                <a:spcPts val="0"/>
              </a:spcAft>
              <a:buSzPts val="1600"/>
              <a:buChar char="○"/>
            </a:pPr>
            <a:r>
              <a:rPr lang="en" sz="1600"/>
              <a:t>Approving improvements submitted by others</a:t>
            </a:r>
            <a:endParaRPr sz="1600"/>
          </a:p>
          <a:p>
            <a:pPr marL="914400" lvl="1" indent="-330200" algn="l" rtl="0">
              <a:lnSpc>
                <a:spcPct val="100000"/>
              </a:lnSpc>
              <a:spcBef>
                <a:spcPts val="0"/>
              </a:spcBef>
              <a:spcAft>
                <a:spcPts val="0"/>
              </a:spcAft>
              <a:buSzPts val="1600"/>
              <a:buChar char="○"/>
            </a:pPr>
            <a:r>
              <a:rPr lang="en" sz="1600"/>
              <a:t>Building a list of people interested in contributing to the documentation</a:t>
            </a:r>
            <a:endParaRPr sz="16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24"/>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Some links</a:t>
            </a:r>
            <a:endParaRPr/>
          </a:p>
        </p:txBody>
      </p:sp>
      <p:sp>
        <p:nvSpPr>
          <p:cNvPr id="125" name="Google Shape;125;p2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30200" algn="l" rtl="0">
              <a:spcBef>
                <a:spcPts val="0"/>
              </a:spcBef>
              <a:spcAft>
                <a:spcPts val="0"/>
              </a:spcAft>
              <a:buSzPts val="1600"/>
              <a:buChar char="●"/>
            </a:pPr>
            <a:r>
              <a:rPr lang="en" sz="1600"/>
              <a:t>Searchable technical documentation: </a:t>
            </a:r>
            <a:r>
              <a:rPr lang="en" sz="1600" u="sng">
                <a:solidFill>
                  <a:schemeClr val="accent5"/>
                </a:solidFill>
                <a:hlinkClick r:id="rId3"/>
              </a:rPr>
              <a:t>http://archivesspace.github.io/archivesspace/</a:t>
            </a:r>
            <a:endParaRPr sz="1600"/>
          </a:p>
          <a:p>
            <a:pPr marL="457200" lvl="0" indent="-330200" algn="l" rtl="0">
              <a:spcBef>
                <a:spcPts val="1600"/>
              </a:spcBef>
              <a:spcAft>
                <a:spcPts val="0"/>
              </a:spcAft>
              <a:buSzPts val="1600"/>
              <a:buChar char="●"/>
            </a:pPr>
            <a:r>
              <a:rPr lang="en" sz="1600"/>
              <a:t>Github repository for technical documentation: </a:t>
            </a:r>
            <a:r>
              <a:rPr lang="en" sz="1600" u="sng">
                <a:solidFill>
                  <a:schemeClr val="accent5"/>
                </a:solidFill>
                <a:hlinkClick r:id="rId4"/>
              </a:rPr>
              <a:t>https://github.com/archivesspace/tech-docs</a:t>
            </a:r>
            <a:endParaRPr sz="1600"/>
          </a:p>
          <a:p>
            <a:pPr marL="457200" lvl="0" indent="-330200" algn="l" rtl="0">
              <a:spcBef>
                <a:spcPts val="1600"/>
              </a:spcBef>
              <a:spcAft>
                <a:spcPts val="0"/>
              </a:spcAft>
              <a:buSzPts val="1600"/>
              <a:buChar char="●"/>
            </a:pPr>
            <a:r>
              <a:rPr lang="en" sz="1600"/>
              <a:t>API documentation: </a:t>
            </a:r>
            <a:r>
              <a:rPr lang="en" sz="1600" u="sng">
                <a:solidFill>
                  <a:schemeClr val="accent5"/>
                </a:solidFill>
                <a:hlinkClick r:id="rId5"/>
              </a:rPr>
              <a:t>http://archivesspace.github.io/archivesspace/api/</a:t>
            </a:r>
            <a:endParaRPr sz="1600"/>
          </a:p>
          <a:p>
            <a:pPr marL="457200" lvl="0" indent="-330200" algn="l" rtl="0">
              <a:spcBef>
                <a:spcPts val="1600"/>
              </a:spcBef>
              <a:spcAft>
                <a:spcPts val="0"/>
              </a:spcAft>
              <a:buSzPts val="1600"/>
              <a:buChar char="●"/>
            </a:pPr>
            <a:r>
              <a:rPr lang="en" sz="1600"/>
              <a:t>Developer screencasts (by Hudson Molonglo, original developers for ArchivesSpace): </a:t>
            </a:r>
            <a:r>
              <a:rPr lang="en" sz="1600" u="sng">
                <a:solidFill>
                  <a:schemeClr val="accent5"/>
                </a:solidFill>
                <a:hlinkClick r:id="rId6"/>
              </a:rPr>
              <a:t>https://www.youtube.com/playlist?list=PLJFitFaE9AY_DDlhl3Kq_vFeX27F1yt6I</a:t>
            </a:r>
            <a:endParaRPr sz="1600"/>
          </a:p>
          <a:p>
            <a:pPr marL="457200" lvl="0" indent="-330200" algn="l" rtl="0">
              <a:spcBef>
                <a:spcPts val="1600"/>
              </a:spcBef>
              <a:spcAft>
                <a:spcPts val="1600"/>
              </a:spcAft>
              <a:buSzPts val="1600"/>
              <a:buChar char="●"/>
            </a:pPr>
            <a:r>
              <a:rPr lang="en" sz="1600"/>
              <a:t>Other screencasts: </a:t>
            </a:r>
            <a:r>
              <a:rPr lang="en" sz="1600" u="sng">
                <a:solidFill>
                  <a:schemeClr val="accent5"/>
                </a:solidFill>
                <a:hlinkClick r:id="rId7"/>
              </a:rPr>
              <a:t>https://www.youtube.com/watch?v=yFJ6yAaPa3A&amp;list=PL3cxupmXL7Wioy2zMaE4KQP8yf8wVXR9l</a:t>
            </a:r>
            <a:endParaRPr sz="16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5"/>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Open discussion </a:t>
            </a:r>
            <a:r>
              <a:rPr lang="en" sz="1800" b="0">
                <a:solidFill>
                  <a:schemeClr val="lt2"/>
                </a:solidFill>
                <a:latin typeface="Source Sans Pro"/>
                <a:ea typeface="Source Sans Pro"/>
                <a:cs typeface="Source Sans Pro"/>
                <a:sym typeface="Source Sans Pro"/>
              </a:rPr>
              <a:t>(with some questions to get us going)</a:t>
            </a:r>
            <a:endParaRPr sz="1800" b="0">
              <a:solidFill>
                <a:schemeClr val="lt2"/>
              </a:solidFill>
              <a:latin typeface="Source Sans Pro"/>
              <a:ea typeface="Source Sans Pro"/>
              <a:cs typeface="Source Sans Pro"/>
              <a:sym typeface="Source Sans Pro"/>
            </a:endParaRPr>
          </a:p>
          <a:p>
            <a:pPr marL="0" lvl="0" indent="0" algn="l" rtl="0">
              <a:spcBef>
                <a:spcPts val="0"/>
              </a:spcBef>
              <a:spcAft>
                <a:spcPts val="0"/>
              </a:spcAft>
              <a:buNone/>
            </a:pPr>
            <a:endParaRPr/>
          </a:p>
        </p:txBody>
      </p:sp>
      <p:sp>
        <p:nvSpPr>
          <p:cNvPr id="131" name="Google Shape;131;p2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2"/>
              </a:buClr>
              <a:buSzPts val="1100"/>
              <a:buFont typeface="Arial"/>
              <a:buNone/>
            </a:pPr>
            <a:r>
              <a:rPr lang="en"/>
              <a:t>How many have used the user documentation for ArchivesSpace? How many have used the technical documentation for ArchivesSpace?</a:t>
            </a:r>
            <a:endParaRPr/>
          </a:p>
          <a:p>
            <a:pPr marL="0" lvl="0" indent="0" algn="l" rtl="0">
              <a:spcBef>
                <a:spcPts val="1600"/>
              </a:spcBef>
              <a:spcAft>
                <a:spcPts val="0"/>
              </a:spcAft>
              <a:buNone/>
            </a:pPr>
            <a:r>
              <a:rPr lang="en"/>
              <a:t>Do you know where to look (or where to point your system administrator or developer) when you have a question about how to do something in ArchivesSpace?</a:t>
            </a:r>
            <a:endParaRPr/>
          </a:p>
          <a:p>
            <a:pPr marL="0" lvl="0" indent="0" algn="l" rtl="0">
              <a:spcBef>
                <a:spcPts val="1600"/>
              </a:spcBef>
              <a:spcAft>
                <a:spcPts val="0"/>
              </a:spcAft>
              <a:buNone/>
            </a:pPr>
            <a:r>
              <a:rPr lang="en"/>
              <a:t>What kinds of questions do you (or your system administrator or developer) have that could be answered in documentation but aren't currently? </a:t>
            </a:r>
            <a:endParaRPr/>
          </a:p>
          <a:p>
            <a:pPr marL="0" lvl="0" indent="0" algn="l" rtl="0">
              <a:spcBef>
                <a:spcPts val="1600"/>
              </a:spcBef>
              <a:spcAft>
                <a:spcPts val="1600"/>
              </a:spcAft>
              <a:buNone/>
            </a:pPr>
            <a:r>
              <a:rPr lang="en"/>
              <a:t>What do you think could be better about the documentation?</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26"/>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2"/>
              </a:buClr>
              <a:buSzPts val="1100"/>
              <a:buFont typeface="Arial"/>
              <a:buNone/>
            </a:pPr>
            <a:r>
              <a:rPr lang="en"/>
              <a:t>Open discussion </a:t>
            </a:r>
            <a:r>
              <a:rPr lang="en" sz="1800" b="0">
                <a:solidFill>
                  <a:schemeClr val="lt2"/>
                </a:solidFill>
                <a:latin typeface="Source Sans Pro"/>
                <a:ea typeface="Source Sans Pro"/>
                <a:cs typeface="Source Sans Pro"/>
                <a:sym typeface="Source Sans Pro"/>
              </a:rPr>
              <a:t>(with some questions to get us going)</a:t>
            </a:r>
            <a:endParaRPr/>
          </a:p>
        </p:txBody>
      </p:sp>
      <p:sp>
        <p:nvSpPr>
          <p:cNvPr id="137" name="Google Shape;137;p2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2"/>
              </a:buClr>
              <a:buSzPts val="1100"/>
              <a:buFont typeface="Arial"/>
              <a:buNone/>
            </a:pPr>
            <a:r>
              <a:rPr lang="en"/>
              <a:t>Do you keep local documentation?</a:t>
            </a:r>
            <a:endParaRPr/>
          </a:p>
          <a:p>
            <a:pPr marL="0" lvl="0" indent="0" algn="l" rtl="0">
              <a:spcBef>
                <a:spcPts val="1600"/>
              </a:spcBef>
              <a:spcAft>
                <a:spcPts val="1600"/>
              </a:spcAft>
              <a:buClr>
                <a:schemeClr val="dk2"/>
              </a:buClr>
              <a:buSzPts val="1100"/>
              <a:buFont typeface="Arial"/>
              <a:buNone/>
            </a:pPr>
            <a:r>
              <a:rPr lang="en"/>
              <a:t>Would you be interested in improving the ArchivesSpace  documentation for the community? What would make it easier to do so?</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14"/>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Our Agenda</a:t>
            </a:r>
            <a:endParaRPr/>
          </a:p>
        </p:txBody>
      </p:sp>
      <p:sp>
        <p:nvSpPr>
          <p:cNvPr id="65" name="Google Shape;65;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SzPts val="2400"/>
              <a:buChar char="●"/>
            </a:pPr>
            <a:r>
              <a:rPr lang="en" sz="2400"/>
              <a:t>Overview of the User Documentation sub-team and resources for user documentation</a:t>
            </a:r>
            <a:endParaRPr sz="2400"/>
          </a:p>
          <a:p>
            <a:pPr marL="457200" lvl="0" indent="-381000" algn="l" rtl="0">
              <a:spcBef>
                <a:spcPts val="0"/>
              </a:spcBef>
              <a:spcAft>
                <a:spcPts val="0"/>
              </a:spcAft>
              <a:buSzPts val="2400"/>
              <a:buChar char="●"/>
            </a:pPr>
            <a:r>
              <a:rPr lang="en" sz="2400"/>
              <a:t>Overview of the Technical Documentation sub-team and resources for technical documentation</a:t>
            </a:r>
            <a:endParaRPr sz="2400"/>
          </a:p>
          <a:p>
            <a:pPr marL="457200" lvl="0" indent="-381000" algn="l" rtl="0">
              <a:spcBef>
                <a:spcPts val="0"/>
              </a:spcBef>
              <a:spcAft>
                <a:spcPts val="0"/>
              </a:spcAft>
              <a:buSzPts val="2400"/>
              <a:buChar char="●"/>
            </a:pPr>
            <a:r>
              <a:rPr lang="en" sz="2400"/>
              <a:t>Open discussion - questions, comments, ideas about anything related to ArchivesSpace documentation</a:t>
            </a:r>
            <a:endParaRPr sz="2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5"/>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User Documentation</a:t>
            </a:r>
            <a:endParaRPr/>
          </a:p>
        </p:txBody>
      </p:sp>
      <p:sp>
        <p:nvSpPr>
          <p:cNvPr id="71" name="Google Shape;71;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Maintains the </a:t>
            </a:r>
            <a:r>
              <a:rPr lang="en" u="sng">
                <a:solidFill>
                  <a:schemeClr val="hlink"/>
                </a:solidFill>
                <a:hlinkClick r:id="rId3"/>
              </a:rPr>
              <a:t>ArchivesSpace User Manual</a:t>
            </a:r>
            <a:r>
              <a:rPr lang="en"/>
              <a:t>, working with the Community Engagement Coordinator to update information for each new release</a:t>
            </a:r>
            <a:endParaRPr/>
          </a:p>
          <a:p>
            <a:pPr marL="0" lvl="0" indent="0" algn="l" rtl="0">
              <a:spcBef>
                <a:spcPts val="1600"/>
              </a:spcBef>
              <a:spcAft>
                <a:spcPts val="0"/>
              </a:spcAft>
              <a:buNone/>
            </a:pPr>
            <a:r>
              <a:rPr lang="en"/>
              <a:t>Works with TAC Documentation subteam on areas of common concern to both advisory councils</a:t>
            </a:r>
            <a:endParaRPr/>
          </a:p>
          <a:p>
            <a:pPr marL="0" lvl="0" indent="0" algn="l" rtl="0">
              <a:spcBef>
                <a:spcPts val="1600"/>
              </a:spcBef>
              <a:spcAft>
                <a:spcPts val="1600"/>
              </a:spcAft>
              <a:buNone/>
            </a:pPr>
            <a:r>
              <a:rPr lang="en"/>
              <a:t>Looks for ways to improve the User Manual and associated documentation on behalf of the ArchivesSpace community</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16"/>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User Documentation</a:t>
            </a:r>
            <a:endParaRPr/>
          </a:p>
        </p:txBody>
      </p:sp>
      <p:sp>
        <p:nvSpPr>
          <p:cNvPr id="77" name="Google Shape;77;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Projects for 2018/19:</a:t>
            </a:r>
            <a:endParaRPr/>
          </a:p>
          <a:p>
            <a:pPr marL="457200" lvl="0" indent="-342900" algn="l" rtl="0">
              <a:spcBef>
                <a:spcPts val="1600"/>
              </a:spcBef>
              <a:spcAft>
                <a:spcPts val="0"/>
              </a:spcAft>
              <a:buSzPts val="1800"/>
              <a:buChar char="●"/>
            </a:pPr>
            <a:r>
              <a:rPr lang="en">
                <a:highlight>
                  <a:srgbClr val="FFFFFF"/>
                </a:highlight>
              </a:rPr>
              <a:t>Audit the existing user manual to determine where it needed to be updated, or where outdated information needed to be removed, in order to bring it in line with the current release of the application</a:t>
            </a:r>
            <a:endParaRPr>
              <a:highlight>
                <a:srgbClr val="FFFFFF"/>
              </a:highlight>
            </a:endParaRPr>
          </a:p>
          <a:p>
            <a:pPr marL="457200" lvl="0" indent="-342900" algn="l" rtl="0">
              <a:spcBef>
                <a:spcPts val="0"/>
              </a:spcBef>
              <a:spcAft>
                <a:spcPts val="0"/>
              </a:spcAft>
              <a:buSzPts val="1800"/>
              <a:buChar char="●"/>
            </a:pPr>
            <a:r>
              <a:rPr lang="en">
                <a:highlight>
                  <a:srgbClr val="FFFFFF"/>
                </a:highlight>
              </a:rPr>
              <a:t>Survey ArchivesSpace community members who maintain their own documentation, to find areas where it aligns with or is complementary to the User Manual, and to identify ways in which the User Manual can better integrate with user-generated documentation</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7"/>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User Documentation</a:t>
            </a:r>
            <a:endParaRPr/>
          </a:p>
        </p:txBody>
      </p:sp>
      <p:sp>
        <p:nvSpPr>
          <p:cNvPr id="83" name="Google Shape;83;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New documentation platform:</a:t>
            </a:r>
            <a:endParaRPr/>
          </a:p>
          <a:p>
            <a:pPr marL="457200" lvl="0" indent="-342900" algn="l" rtl="0">
              <a:spcBef>
                <a:spcPts val="1600"/>
              </a:spcBef>
              <a:spcAft>
                <a:spcPts val="0"/>
              </a:spcAft>
              <a:buSzPts val="1800"/>
              <a:buChar char="●"/>
            </a:pPr>
            <a:r>
              <a:rPr lang="en"/>
              <a:t>Allows for multiple users</a:t>
            </a:r>
            <a:endParaRPr/>
          </a:p>
          <a:p>
            <a:pPr marL="457200" lvl="0" indent="-342900" algn="l" rtl="0">
              <a:spcBef>
                <a:spcPts val="0"/>
              </a:spcBef>
              <a:spcAft>
                <a:spcPts val="0"/>
              </a:spcAft>
              <a:buSzPts val="1800"/>
              <a:buChar char="●"/>
            </a:pPr>
            <a:r>
              <a:rPr lang="en"/>
              <a:t>Makes UAC Docs’ lives easier -- can update the User Manual directly instead of coordinating with LYRASIS</a:t>
            </a:r>
            <a:endParaRPr/>
          </a:p>
          <a:p>
            <a:pPr marL="457200" lvl="0" indent="-342900" algn="l" rtl="0">
              <a:spcBef>
                <a:spcPts val="0"/>
              </a:spcBef>
              <a:spcAft>
                <a:spcPts val="0"/>
              </a:spcAft>
              <a:buSzPts val="1800"/>
              <a:buChar char="●"/>
            </a:pPr>
            <a:r>
              <a:rPr lang="en"/>
              <a:t>On the way soon!</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8"/>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User Documentation</a:t>
            </a:r>
            <a:endParaRPr/>
          </a:p>
        </p:txBody>
      </p:sp>
      <p:pic>
        <p:nvPicPr>
          <p:cNvPr id="89" name="Google Shape;89;p18"/>
          <p:cNvPicPr preferRelativeResize="0"/>
          <p:nvPr/>
        </p:nvPicPr>
        <p:blipFill>
          <a:blip r:embed="rId3">
            <a:alphaModFix/>
          </a:blip>
          <a:stretch>
            <a:fillRect/>
          </a:stretch>
        </p:blipFill>
        <p:spPr>
          <a:xfrm>
            <a:off x="1967413" y="1068425"/>
            <a:ext cx="5209175" cy="3791126"/>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9"/>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User Documentation</a:t>
            </a:r>
            <a:endParaRPr/>
          </a:p>
        </p:txBody>
      </p:sp>
      <p:pic>
        <p:nvPicPr>
          <p:cNvPr id="95" name="Google Shape;95;p19"/>
          <p:cNvPicPr preferRelativeResize="0"/>
          <p:nvPr/>
        </p:nvPicPr>
        <p:blipFill>
          <a:blip r:embed="rId3">
            <a:alphaModFix/>
          </a:blip>
          <a:stretch>
            <a:fillRect/>
          </a:stretch>
        </p:blipFill>
        <p:spPr>
          <a:xfrm>
            <a:off x="1642900" y="1068425"/>
            <a:ext cx="5858196" cy="377027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20"/>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User Documentation</a:t>
            </a:r>
            <a:endParaRPr/>
          </a:p>
        </p:txBody>
      </p:sp>
      <p:pic>
        <p:nvPicPr>
          <p:cNvPr id="101" name="Google Shape;101;p20"/>
          <p:cNvPicPr preferRelativeResize="0"/>
          <p:nvPr/>
        </p:nvPicPr>
        <p:blipFill>
          <a:blip r:embed="rId3">
            <a:alphaModFix/>
          </a:blip>
          <a:stretch>
            <a:fillRect/>
          </a:stretch>
        </p:blipFill>
        <p:spPr>
          <a:xfrm>
            <a:off x="1319713" y="1068425"/>
            <a:ext cx="6504573" cy="377027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21"/>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User Documentation</a:t>
            </a:r>
            <a:endParaRPr/>
          </a:p>
        </p:txBody>
      </p:sp>
      <p:pic>
        <p:nvPicPr>
          <p:cNvPr id="107" name="Google Shape;107;p21"/>
          <p:cNvPicPr preferRelativeResize="0"/>
          <p:nvPr/>
        </p:nvPicPr>
        <p:blipFill>
          <a:blip r:embed="rId3">
            <a:alphaModFix/>
          </a:blip>
          <a:stretch>
            <a:fillRect/>
          </a:stretch>
        </p:blipFill>
        <p:spPr>
          <a:xfrm>
            <a:off x="1444588" y="1068425"/>
            <a:ext cx="6254834" cy="3770275"/>
          </a:xfrm>
          <a:prstGeom prst="rect">
            <a:avLst/>
          </a:prstGeom>
          <a:noFill/>
          <a:ln>
            <a:noFill/>
          </a:ln>
        </p:spPr>
      </p:pic>
    </p:spTree>
  </p:cSld>
  <p:clrMapOvr>
    <a:masterClrMapping/>
  </p:clrMapOvr>
</p:sld>
</file>

<file path=ppt/theme/theme1.xml><?xml version="1.0" encoding="utf-8"?>
<a:theme xmlns:a="http://schemas.openxmlformats.org/drawingml/2006/main" name="Plum">
  <a:themeElements>
    <a:clrScheme name="Plum">
      <a:dk1>
        <a:srgbClr val="611BB8"/>
      </a:dk1>
      <a:lt1>
        <a:srgbClr val="FFFFFF"/>
      </a:lt1>
      <a:dk2>
        <a:srgbClr val="000000"/>
      </a:dk2>
      <a:lt2>
        <a:srgbClr val="7F7F7F"/>
      </a:lt2>
      <a:accent1>
        <a:srgbClr val="333333"/>
      </a:accent1>
      <a:accent2>
        <a:srgbClr val="5E2B97"/>
      </a:accent2>
      <a:accent3>
        <a:srgbClr val="7E57C2"/>
      </a:accent3>
      <a:accent4>
        <a:srgbClr val="C77025"/>
      </a:accent4>
      <a:accent5>
        <a:srgbClr val="009688"/>
      </a:accent5>
      <a:accent6>
        <a:srgbClr val="FFD600"/>
      </a:accent6>
      <a:hlink>
        <a:srgbClr val="009688"/>
      </a:hlink>
      <a:folHlink>
        <a:srgbClr val="00968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686</Words>
  <Application>Microsoft Macintosh PowerPoint</Application>
  <PresentationFormat>On-screen Show (16:9)</PresentationFormat>
  <Paragraphs>56</Paragraphs>
  <Slides>14</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Raleway</vt:lpstr>
      <vt:lpstr>Source Sans Pro</vt:lpstr>
      <vt:lpstr>Arial</vt:lpstr>
      <vt:lpstr>Plum</vt:lpstr>
      <vt:lpstr>User and Technical Documentation Conversation</vt:lpstr>
      <vt:lpstr>Our Agenda</vt:lpstr>
      <vt:lpstr>User Documentation</vt:lpstr>
      <vt:lpstr>User Documentation</vt:lpstr>
      <vt:lpstr>User Documentation</vt:lpstr>
      <vt:lpstr>User Documentation</vt:lpstr>
      <vt:lpstr>User Documentation</vt:lpstr>
      <vt:lpstr>User Documentation</vt:lpstr>
      <vt:lpstr>User Documentation</vt:lpstr>
      <vt:lpstr>Technical Documentation</vt:lpstr>
      <vt:lpstr>Technical Documentation Sub-Team</vt:lpstr>
      <vt:lpstr>Some links</vt:lpstr>
      <vt:lpstr>Open discussion (with some questions to get us going) </vt:lpstr>
      <vt:lpstr>Open discussion (with some questions to get us going)</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User and Technical Documentation Conversation</dc:title>
  <cp:lastModifiedBy>Kevin Clair</cp:lastModifiedBy>
  <cp:revision>1</cp:revision>
  <dcterms:modified xsi:type="dcterms:W3CDTF">2019-08-07T15:08:10Z</dcterms:modified>
</cp:coreProperties>
</file>