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9144000"/>
  <p:notesSz cx="6858000" cy="9144000"/>
  <p:embeddedFontLst>
    <p:embeddedFont>
      <p:font typeface="Montserrat"/>
      <p:regular r:id="rId20"/>
      <p:bold r:id="rId21"/>
      <p:italic r:id="rId22"/>
      <p:boldItalic r:id="rId23"/>
    </p:embeddedFont>
    <p:embeddedFont>
      <p:font typeface="Open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OpenSans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OpenSans-italic.fntdata"/><Relationship Id="rId25" Type="http://schemas.openxmlformats.org/officeDocument/2006/relationships/font" Target="fonts/OpenSans-bold.fntdata"/><Relationship Id="rId27" Type="http://schemas.openxmlformats.org/officeDocument/2006/relationships/font" Target="fonts/OpenSans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dc54bf4a1_0_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5dc54bf4a1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dc54bf4a1_0_1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5dc54bf4a1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dc54bf4a1_0_1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dc54bf4a1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5dc54bf4a1_0_10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5dc54bf4a1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dc54bf4a1_0_1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dc54bf4a1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5ed75ccf_0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ed75ccf_0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dc54bf4a1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dc54bf4a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dc54bf4a1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5dc54bf4a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dc54bf4a1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5dc54bf4a1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e54d902f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5e54d902f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e54d902f4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e54d902f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dc54bf4a1_0_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dc54bf4a1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dc54bf4a1_0_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5dc54bf4a1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43450" y="3874950"/>
            <a:ext cx="6154500" cy="158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581050" y="5857225"/>
            <a:ext cx="6016800" cy="16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/>
          <p:nvPr>
            <p:ph idx="1" type="body"/>
          </p:nvPr>
        </p:nvSpPr>
        <p:spPr>
          <a:xfrm>
            <a:off x="588700" y="5875075"/>
            <a:ext cx="7966500" cy="3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58" name="Google Shape;58;p11"/>
          <p:cNvSpPr/>
          <p:nvPr/>
        </p:nvSpPr>
        <p:spPr>
          <a:xfrm>
            <a:off x="2584275" y="602225"/>
            <a:ext cx="3996000" cy="16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 - Gold">
  <p:cSld name="TITLE_AND_BODY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title"/>
          </p:nvPr>
        </p:nvSpPr>
        <p:spPr>
          <a:xfrm>
            <a:off x="457200" y="596826"/>
            <a:ext cx="8229600" cy="142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idx="1" type="body"/>
          </p:nvPr>
        </p:nvSpPr>
        <p:spPr>
          <a:xfrm>
            <a:off x="561950" y="2507725"/>
            <a:ext cx="8020200" cy="37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○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5" name="Google Shape;65;p13"/>
          <p:cNvSpPr/>
          <p:nvPr/>
        </p:nvSpPr>
        <p:spPr>
          <a:xfrm>
            <a:off x="0" y="1490900"/>
            <a:ext cx="412800" cy="34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3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 - Gold">
  <p:cSld name="TITLE_AND_TWO_COLUMNS_2_1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457200" y="596826"/>
            <a:ext cx="8229600" cy="142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457200" y="2469613"/>
            <a:ext cx="3561000" cy="40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 sz="2400"/>
            </a:lvl1pPr>
            <a:lvl2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2" type="body"/>
          </p:nvPr>
        </p:nvSpPr>
        <p:spPr>
          <a:xfrm>
            <a:off x="5131069" y="2469500"/>
            <a:ext cx="3600000" cy="40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 sz="2400"/>
            </a:lvl1pPr>
            <a:lvl2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1" name="Google Shape;71;p14"/>
          <p:cNvSpPr/>
          <p:nvPr/>
        </p:nvSpPr>
        <p:spPr>
          <a:xfrm>
            <a:off x="0" y="1490900"/>
            <a:ext cx="412800" cy="34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4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 - Gold">
  <p:cSld name="TITLE_AND_TWO_COLUMNS_1_1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457200" y="596826"/>
            <a:ext cx="8229600" cy="142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97575" y="2461850"/>
            <a:ext cx="2691000" cy="37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2" type="body"/>
          </p:nvPr>
        </p:nvSpPr>
        <p:spPr>
          <a:xfrm>
            <a:off x="3226491" y="2461850"/>
            <a:ext cx="2691000" cy="37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3" type="body"/>
          </p:nvPr>
        </p:nvSpPr>
        <p:spPr>
          <a:xfrm>
            <a:off x="6055408" y="2461850"/>
            <a:ext cx="2691000" cy="37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8" name="Google Shape;78;p15"/>
          <p:cNvSpPr/>
          <p:nvPr/>
        </p:nvSpPr>
        <p:spPr>
          <a:xfrm>
            <a:off x="0" y="1490900"/>
            <a:ext cx="412800" cy="34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 - Gold">
  <p:cSld name="TITLE_ONLY_1_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457200" y="368225"/>
            <a:ext cx="8229600" cy="76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82" name="Google Shape;82;p16"/>
          <p:cNvSpPr/>
          <p:nvPr/>
        </p:nvSpPr>
        <p:spPr>
          <a:xfrm>
            <a:off x="2584275" y="6087475"/>
            <a:ext cx="3996000" cy="16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6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 - Gold">
  <p:cSld name="CAPTION_ONLY_1_1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588700" y="5875075"/>
            <a:ext cx="7966500" cy="3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86" name="Google Shape;86;p17"/>
          <p:cNvSpPr/>
          <p:nvPr/>
        </p:nvSpPr>
        <p:spPr>
          <a:xfrm>
            <a:off x="2584275" y="602225"/>
            <a:ext cx="3996000" cy="16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7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- Gold">
  <p:cSld name="BLANK_1_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 - Teal">
  <p:cSld name="TITLE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565775" y="2111125"/>
            <a:ext cx="6009300" cy="154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481675" y="4658725"/>
            <a:ext cx="6093600" cy="10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5" name="Google Shape;15;p3"/>
          <p:cNvSpPr/>
          <p:nvPr/>
        </p:nvSpPr>
        <p:spPr>
          <a:xfrm>
            <a:off x="581050" y="4074025"/>
            <a:ext cx="6016800" cy="16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 - Gold">
  <p:cSld name="TITLE_1_3_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ctrTitle"/>
          </p:nvPr>
        </p:nvSpPr>
        <p:spPr>
          <a:xfrm>
            <a:off x="565775" y="2111125"/>
            <a:ext cx="6009300" cy="154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4"/>
          <p:cNvSpPr txBox="1"/>
          <p:nvPr>
            <p:ph idx="1" type="subTitle"/>
          </p:nvPr>
        </p:nvSpPr>
        <p:spPr>
          <a:xfrm>
            <a:off x="481675" y="4658725"/>
            <a:ext cx="6093600" cy="10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0" name="Google Shape;20;p4"/>
          <p:cNvSpPr/>
          <p:nvPr/>
        </p:nvSpPr>
        <p:spPr>
          <a:xfrm>
            <a:off x="581050" y="4074025"/>
            <a:ext cx="6016800" cy="16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- Teal">
  <p:cSld name="TITLE_1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" type="body"/>
          </p:nvPr>
        </p:nvSpPr>
        <p:spPr>
          <a:xfrm>
            <a:off x="1513800" y="2882400"/>
            <a:ext cx="6116400" cy="10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SzPts val="3000"/>
              <a:buChar char="○"/>
              <a:defRPr i="1"/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indent="-342900" lvl="3" marL="18288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4pPr>
            <a:lvl5pPr indent="-342900" lvl="4" marL="2286000" rtl="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5pPr>
            <a:lvl6pPr indent="-342900" lvl="5" marL="2743200" rtl="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6pPr>
            <a:lvl7pPr indent="-342900" lvl="6" marL="32004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7pPr>
            <a:lvl8pPr indent="-342900" lvl="7" marL="3657600" rtl="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9pPr>
          </a:lstStyle>
          <a:p/>
        </p:txBody>
      </p:sp>
      <p:sp>
        <p:nvSpPr>
          <p:cNvPr id="24" name="Google Shape;24;p5"/>
          <p:cNvSpPr txBox="1"/>
          <p:nvPr/>
        </p:nvSpPr>
        <p:spPr>
          <a:xfrm>
            <a:off x="3593400" y="1575225"/>
            <a:ext cx="19572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9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Google Shape;25;p5"/>
          <p:cNvSpPr/>
          <p:nvPr/>
        </p:nvSpPr>
        <p:spPr>
          <a:xfrm>
            <a:off x="2584275" y="6087475"/>
            <a:ext cx="3996000" cy="16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2584275" y="602225"/>
            <a:ext cx="3996000" cy="16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- Gold">
  <p:cSld name="TITLE_1_1_1_1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idx="1" type="body"/>
          </p:nvPr>
        </p:nvSpPr>
        <p:spPr>
          <a:xfrm>
            <a:off x="1513800" y="2882400"/>
            <a:ext cx="6116400" cy="10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SzPts val="3000"/>
              <a:buChar char="○"/>
              <a:defRPr i="1"/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indent="-342900" lvl="3" marL="18288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4pPr>
            <a:lvl5pPr indent="-342900" lvl="4" marL="2286000" rtl="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5pPr>
            <a:lvl6pPr indent="-342900" lvl="5" marL="2743200" rtl="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6pPr>
            <a:lvl7pPr indent="-342900" lvl="6" marL="32004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7pPr>
            <a:lvl8pPr indent="-342900" lvl="7" marL="3657600" rtl="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8pPr>
            <a:lvl9pPr indent="-342900" lvl="8" marL="4114800" rtl="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9pPr>
          </a:lstStyle>
          <a:p/>
        </p:txBody>
      </p:sp>
      <p:sp>
        <p:nvSpPr>
          <p:cNvPr id="30" name="Google Shape;30;p6"/>
          <p:cNvSpPr txBox="1"/>
          <p:nvPr/>
        </p:nvSpPr>
        <p:spPr>
          <a:xfrm>
            <a:off x="3593400" y="1575225"/>
            <a:ext cx="19572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9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" name="Google Shape;31;p6"/>
          <p:cNvSpPr/>
          <p:nvPr/>
        </p:nvSpPr>
        <p:spPr>
          <a:xfrm>
            <a:off x="2584275" y="6087475"/>
            <a:ext cx="3996000" cy="16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2584275" y="602225"/>
            <a:ext cx="3996000" cy="16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457200" y="596826"/>
            <a:ext cx="8229600" cy="142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561950" y="2507725"/>
            <a:ext cx="8020200" cy="37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○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7" name="Google Shape;37;p7"/>
          <p:cNvSpPr/>
          <p:nvPr/>
        </p:nvSpPr>
        <p:spPr>
          <a:xfrm>
            <a:off x="0" y="1490900"/>
            <a:ext cx="412800" cy="34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57200" y="596826"/>
            <a:ext cx="8229600" cy="142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1" type="body"/>
          </p:nvPr>
        </p:nvSpPr>
        <p:spPr>
          <a:xfrm>
            <a:off x="457200" y="2469613"/>
            <a:ext cx="3561000" cy="40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 sz="2400"/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2" type="body"/>
          </p:nvPr>
        </p:nvSpPr>
        <p:spPr>
          <a:xfrm>
            <a:off x="5131069" y="2469500"/>
            <a:ext cx="3600000" cy="40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 sz="2400"/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3" name="Google Shape;43;p8"/>
          <p:cNvSpPr/>
          <p:nvPr/>
        </p:nvSpPr>
        <p:spPr>
          <a:xfrm>
            <a:off x="0" y="1490900"/>
            <a:ext cx="412800" cy="34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type="title"/>
          </p:nvPr>
        </p:nvSpPr>
        <p:spPr>
          <a:xfrm>
            <a:off x="457200" y="596826"/>
            <a:ext cx="8229600" cy="142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" type="body"/>
          </p:nvPr>
        </p:nvSpPr>
        <p:spPr>
          <a:xfrm>
            <a:off x="397575" y="2461850"/>
            <a:ext cx="2691000" cy="37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3226491" y="2461850"/>
            <a:ext cx="2691000" cy="37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3" type="body"/>
          </p:nvPr>
        </p:nvSpPr>
        <p:spPr>
          <a:xfrm>
            <a:off x="6055408" y="2461850"/>
            <a:ext cx="2691000" cy="37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0" name="Google Shape;50;p9"/>
          <p:cNvSpPr/>
          <p:nvPr/>
        </p:nvSpPr>
        <p:spPr>
          <a:xfrm>
            <a:off x="0" y="1490900"/>
            <a:ext cx="412800" cy="34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type="title"/>
          </p:nvPr>
        </p:nvSpPr>
        <p:spPr>
          <a:xfrm>
            <a:off x="457200" y="368225"/>
            <a:ext cx="8229600" cy="76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54" name="Google Shape;54;p10"/>
          <p:cNvSpPr/>
          <p:nvPr/>
        </p:nvSpPr>
        <p:spPr>
          <a:xfrm>
            <a:off x="2584275" y="6087475"/>
            <a:ext cx="3996000" cy="16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rgbClr val="57068C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596826"/>
            <a:ext cx="8229600" cy="1429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61950" y="2507725"/>
            <a:ext cx="8020200" cy="37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○"/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●"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■"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●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○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■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●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○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■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75" y="6471400"/>
            <a:ext cx="548700" cy="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drive.google.com/file/d/19j16RXp43hm177E4TRFRPYeryJgrmF1F/view" TargetMode="External"/><Relationship Id="rId4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github.com/NYULibraries/Archivesspace-DO-Plugin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guides.nyu.edu/archivesspac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guides.nyu.edu/archivesspace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ocs.google.com/spreadsheets/u/1/d/19St8BTYeywOMgSM0jb1GM2motP21gbo0PYtVEYa4c-o/edit#gid=2108634800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ocs.google.com/spreadsheets/d/19St8BTYeywOMgSM0jb1GM2motP21gbo0PYtVEYa4c-o/edit#gid=2108634800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ctrTitle"/>
          </p:nvPr>
        </p:nvSpPr>
        <p:spPr>
          <a:xfrm>
            <a:off x="443450" y="3874950"/>
            <a:ext cx="8106900" cy="158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ARCHIVESSPACE PLUGINS AT NYU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AB1C9"/>
                </a:solidFill>
              </a:rPr>
              <a:t>Rachel Searcy</a:t>
            </a:r>
            <a:endParaRPr sz="2400">
              <a:solidFill>
                <a:srgbClr val="5AB1C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AB1C9"/>
                </a:solidFill>
              </a:rPr>
              <a:t>ArchivesSpace Member Forum, 2019 August 2</a:t>
            </a:r>
            <a:endParaRPr sz="2400">
              <a:solidFill>
                <a:srgbClr val="5AB1C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/>
          <p:nvPr>
            <p:ph type="title"/>
          </p:nvPr>
        </p:nvSpPr>
        <p:spPr>
          <a:xfrm>
            <a:off x="457200" y="596826"/>
            <a:ext cx="8229600" cy="142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Order</a:t>
            </a:r>
            <a:r>
              <a:rPr lang="en"/>
              <a:t> Plugin</a:t>
            </a:r>
            <a:endParaRPr/>
          </a:p>
        </p:txBody>
      </p:sp>
      <p:sp>
        <p:nvSpPr>
          <p:cNvPr id="161" name="Google Shape;161;p28"/>
          <p:cNvSpPr txBox="1"/>
          <p:nvPr>
            <p:ph idx="1" type="body"/>
          </p:nvPr>
        </p:nvSpPr>
        <p:spPr>
          <a:xfrm>
            <a:off x="561950" y="2507725"/>
            <a:ext cx="8020200" cy="40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600"/>
              </a:spcBef>
              <a:spcAft>
                <a:spcPts val="0"/>
              </a:spcAft>
              <a:buSzPts val="2800"/>
              <a:buChar char="○"/>
            </a:pPr>
            <a:r>
              <a:rPr lang="en" sz="2800"/>
              <a:t>Creates tsv of descriptive metadata for selected components in a resource record.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" sz="2800"/>
              <a:t>Optionally creates simple Component Unique Identifier (cuid).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" sz="2800"/>
              <a:t>Used in inter-departmental workflows for reformatting and digitization, but adaptable for other uses.</a:t>
            </a:r>
            <a:endParaRPr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>
            <p:ph type="title"/>
          </p:nvPr>
        </p:nvSpPr>
        <p:spPr>
          <a:xfrm>
            <a:off x="457200" y="596826"/>
            <a:ext cx="8229600" cy="142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Order Plugin</a:t>
            </a:r>
            <a:endParaRPr/>
          </a:p>
        </p:txBody>
      </p:sp>
      <p:pic>
        <p:nvPicPr>
          <p:cNvPr id="167" name="Google Shape;16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612" y="2178426"/>
            <a:ext cx="8120777" cy="4527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0" title="Screen Recording 2019-07-29 at 2.58.26 PM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257368"/>
            <a:ext cx="8229600" cy="6343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1"/>
          <p:cNvSpPr txBox="1"/>
          <p:nvPr>
            <p:ph type="title"/>
          </p:nvPr>
        </p:nvSpPr>
        <p:spPr>
          <a:xfrm>
            <a:off x="457200" y="596826"/>
            <a:ext cx="8229600" cy="142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Order Plugin</a:t>
            </a:r>
            <a:endParaRPr/>
          </a:p>
        </p:txBody>
      </p:sp>
      <p:sp>
        <p:nvSpPr>
          <p:cNvPr id="178" name="Google Shape;178;p31"/>
          <p:cNvSpPr txBox="1"/>
          <p:nvPr>
            <p:ph idx="1" type="body"/>
          </p:nvPr>
        </p:nvSpPr>
        <p:spPr>
          <a:xfrm>
            <a:off x="561950" y="2090400"/>
            <a:ext cx="8020200" cy="417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600"/>
              </a:spcBef>
              <a:spcAft>
                <a:spcPts val="0"/>
              </a:spcAft>
              <a:buSzPts val="2600"/>
              <a:buChar char="○"/>
            </a:pPr>
            <a:r>
              <a:rPr lang="en" sz="2600"/>
              <a:t>Facilitates workflows and file naming for in-house reformatting and digitization.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" sz="2600">
                <a:solidFill>
                  <a:schemeClr val="lt1"/>
                </a:solidFill>
              </a:rPr>
              <a:t>Often used with </a:t>
            </a:r>
            <a:r>
              <a:rPr lang="en" sz="2600" u="sng">
                <a:solidFill>
                  <a:schemeClr val="lt1"/>
                </a:solidFill>
                <a:hlinkClick r:id="rId3"/>
              </a:rPr>
              <a:t>local script</a:t>
            </a:r>
            <a:r>
              <a:rPr lang="en" sz="2600">
                <a:solidFill>
                  <a:schemeClr val="lt1"/>
                </a:solidFill>
              </a:rPr>
              <a:t> to create and post new digital object records to ArchivesSpace API.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" sz="2600"/>
              <a:t>Plugin includes option to create tsv without assigning cuids.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" sz="2600"/>
              <a:t>Other uses: packing manifest, spreadsheet for donor, exhibition inventory, item-level control for special storage.</a:t>
            </a:r>
            <a:endParaRPr sz="2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 txBox="1"/>
          <p:nvPr>
            <p:ph idx="4294967295" type="title"/>
          </p:nvPr>
        </p:nvSpPr>
        <p:spPr>
          <a:xfrm>
            <a:off x="115575" y="3988890"/>
            <a:ext cx="9028500" cy="76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u="sng">
                <a:solidFill>
                  <a:schemeClr val="lt1"/>
                </a:solidFill>
                <a:hlinkClick r:id="rId3"/>
              </a:rPr>
              <a:t>https://guides.nyu.edu/archivesspace</a:t>
            </a:r>
            <a:endParaRPr sz="3400">
              <a:solidFill>
                <a:schemeClr val="lt1"/>
              </a:solidFill>
            </a:endParaRPr>
          </a:p>
        </p:txBody>
      </p:sp>
      <p:grpSp>
        <p:nvGrpSpPr>
          <p:cNvPr id="184" name="Google Shape;184;p32"/>
          <p:cNvGrpSpPr/>
          <p:nvPr/>
        </p:nvGrpSpPr>
        <p:grpSpPr>
          <a:xfrm>
            <a:off x="3657593" y="2105010"/>
            <a:ext cx="1828814" cy="1655535"/>
            <a:chOff x="4556450" y="4963575"/>
            <a:chExt cx="548025" cy="498100"/>
          </a:xfrm>
        </p:grpSpPr>
        <p:sp>
          <p:nvSpPr>
            <p:cNvPr id="185" name="Google Shape;185;p32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32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32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32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32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 txBox="1"/>
          <p:nvPr>
            <p:ph idx="4294967295" type="ctrTitle"/>
          </p:nvPr>
        </p:nvSpPr>
        <p:spPr>
          <a:xfrm>
            <a:off x="457200" y="815723"/>
            <a:ext cx="7772400" cy="154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THANKS!</a:t>
            </a:r>
            <a:endParaRPr sz="9600"/>
          </a:p>
        </p:txBody>
      </p:sp>
      <p:sp>
        <p:nvSpPr>
          <p:cNvPr id="195" name="Google Shape;195;p33"/>
          <p:cNvSpPr txBox="1"/>
          <p:nvPr>
            <p:ph idx="4294967295" type="subTitle"/>
          </p:nvPr>
        </p:nvSpPr>
        <p:spPr>
          <a:xfrm>
            <a:off x="457200" y="2186550"/>
            <a:ext cx="6593700" cy="10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1D98C7"/>
                </a:solidFill>
                <a:latin typeface="Montserrat"/>
                <a:ea typeface="Montserrat"/>
                <a:cs typeface="Montserrat"/>
                <a:sym typeface="Montserrat"/>
              </a:rPr>
              <a:t>Any questions?</a:t>
            </a:r>
            <a:endParaRPr sz="4800">
              <a:solidFill>
                <a:srgbClr val="1D98C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p33"/>
          <p:cNvSpPr txBox="1"/>
          <p:nvPr>
            <p:ph idx="4294967295" type="body"/>
          </p:nvPr>
        </p:nvSpPr>
        <p:spPr>
          <a:xfrm>
            <a:off x="457200" y="3826275"/>
            <a:ext cx="5033400" cy="24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600"/>
              <a:t>You can find me at:</a:t>
            </a:r>
            <a:endParaRPr sz="2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600"/>
              <a:t>rachel.searcy@nyu.edu</a:t>
            </a:r>
            <a:endParaRPr b="1" sz="2600">
              <a:solidFill>
                <a:schemeClr val="lt1"/>
              </a:solidFill>
            </a:endParaRPr>
          </a:p>
        </p:txBody>
      </p:sp>
      <p:sp>
        <p:nvSpPr>
          <p:cNvPr id="197" name="Google Shape;197;p33"/>
          <p:cNvSpPr/>
          <p:nvPr/>
        </p:nvSpPr>
        <p:spPr>
          <a:xfrm>
            <a:off x="581050" y="3363375"/>
            <a:ext cx="6016800" cy="16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8" name="Google Shape;19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0589" y="3826275"/>
            <a:ext cx="1670511" cy="1675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idx="4294967295" type="title"/>
          </p:nvPr>
        </p:nvSpPr>
        <p:spPr>
          <a:xfrm>
            <a:off x="115575" y="3988890"/>
            <a:ext cx="9028500" cy="76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u="sng">
                <a:solidFill>
                  <a:schemeClr val="lt1"/>
                </a:solidFill>
                <a:hlinkClick r:id="rId3"/>
              </a:rPr>
              <a:t>https://guides.nyu.edu/archivesspace</a:t>
            </a:r>
            <a:endParaRPr sz="3400">
              <a:solidFill>
                <a:schemeClr val="lt1"/>
              </a:solidFill>
            </a:endParaRPr>
          </a:p>
        </p:txBody>
      </p:sp>
      <p:grpSp>
        <p:nvGrpSpPr>
          <p:cNvPr id="100" name="Google Shape;100;p20"/>
          <p:cNvGrpSpPr/>
          <p:nvPr/>
        </p:nvGrpSpPr>
        <p:grpSpPr>
          <a:xfrm>
            <a:off x="3657593" y="2105010"/>
            <a:ext cx="1828814" cy="1655535"/>
            <a:chOff x="4556450" y="4963575"/>
            <a:chExt cx="548025" cy="498100"/>
          </a:xfrm>
        </p:grpSpPr>
        <p:sp>
          <p:nvSpPr>
            <p:cNvPr id="101" name="Google Shape;101;p20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20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20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0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0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457200" y="596826"/>
            <a:ext cx="8229600" cy="142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MARC Export Plugin</a:t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561950" y="2507725"/>
            <a:ext cx="8020200" cy="40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600"/>
              </a:spcBef>
              <a:spcAft>
                <a:spcPts val="0"/>
              </a:spcAft>
              <a:buSzPts val="2800"/>
              <a:buChar char="○"/>
            </a:pPr>
            <a:r>
              <a:rPr lang="en" sz="2800"/>
              <a:t>Modifies ArchivesSpace MARC export to enforce </a:t>
            </a:r>
            <a:r>
              <a:rPr lang="en" sz="2800" u="sng">
                <a:solidFill>
                  <a:schemeClr val="lt1"/>
                </a:solidFill>
                <a:hlinkClick r:id="rId3"/>
              </a:rPr>
              <a:t>local content standard</a:t>
            </a:r>
            <a:r>
              <a:rPr lang="en" sz="2800"/>
              <a:t>, address gaps in functionality, and extend mapping.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" sz="2800"/>
              <a:t>Creates 863/949 fields for item records (container information, including barcodes).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" sz="2800"/>
              <a:t>Facilitates loading into ILS (Aleph), OCLC Connexion, and offsite workflows.</a:t>
            </a:r>
            <a:endParaRPr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457200" y="596826"/>
            <a:ext cx="8229600" cy="142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MARC Export Plugin</a:t>
            </a:r>
            <a:endParaRPr/>
          </a:p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397575" y="2461850"/>
            <a:ext cx="2691000" cy="37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Enforce </a:t>
            </a:r>
            <a:r>
              <a:rPr b="1" lang="en" u="sng">
                <a:solidFill>
                  <a:schemeClr val="lt1"/>
                </a:solidFill>
                <a:hlinkClick r:id="rId3"/>
              </a:rPr>
              <a:t>local content standard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Suppress specified notes (e.g., Biographical/  Historical, Scope and Contents)</a:t>
            </a:r>
            <a:endParaRPr/>
          </a:p>
        </p:txBody>
      </p:sp>
      <p:sp>
        <p:nvSpPr>
          <p:cNvPr id="118" name="Google Shape;118;p22"/>
          <p:cNvSpPr txBox="1"/>
          <p:nvPr>
            <p:ph idx="2" type="body"/>
          </p:nvPr>
        </p:nvSpPr>
        <p:spPr>
          <a:xfrm>
            <a:off x="3226491" y="2461850"/>
            <a:ext cx="2691000" cy="37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Address gaps in functionality</a:t>
            </a:r>
            <a:endParaRPr b="1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Change subfield indicators for Uniform Titles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Add subfield for local agent headings</a:t>
            </a:r>
            <a:endParaRPr/>
          </a:p>
        </p:txBody>
      </p:sp>
      <p:sp>
        <p:nvSpPr>
          <p:cNvPr id="119" name="Google Shape;119;p22"/>
          <p:cNvSpPr txBox="1"/>
          <p:nvPr>
            <p:ph idx="3" type="body"/>
          </p:nvPr>
        </p:nvSpPr>
        <p:spPr>
          <a:xfrm>
            <a:off x="6055408" y="2461850"/>
            <a:ext cx="2691000" cy="37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Create 863/949 item pairs</a:t>
            </a:r>
            <a:endParaRPr b="1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Create item records for top containers with box number, barcode, and local codes for offsite workflows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457200" y="596826"/>
            <a:ext cx="8229600" cy="142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MARC Export Plugin</a:t>
            </a:r>
            <a:endParaRPr/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561900" y="2195550"/>
            <a:ext cx="8020200" cy="16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/>
              <a:t>863/949 pair per top container:</a:t>
            </a:r>
            <a:endParaRPr sz="2800"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800"/>
              <a:t>863 field:</a:t>
            </a:r>
            <a:r>
              <a:rPr lang="en" sz="2800"/>
              <a:t> basic bibliographic unit</a:t>
            </a:r>
            <a:endParaRPr sz="2800"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800"/>
              <a:t>949 field:</a:t>
            </a:r>
            <a:r>
              <a:rPr lang="en" sz="2800"/>
              <a:t> item record</a:t>
            </a:r>
            <a:endParaRPr sz="2800"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314150"/>
            <a:ext cx="8804184" cy="23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084" y="42572"/>
            <a:ext cx="7799832" cy="2114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4156" y="2225197"/>
            <a:ext cx="6115687" cy="227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0040" y="4636883"/>
            <a:ext cx="8503919" cy="2125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084" y="42572"/>
            <a:ext cx="7799832" cy="2114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4156" y="2225197"/>
            <a:ext cx="6115687" cy="227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0040" y="4636883"/>
            <a:ext cx="8503919" cy="212598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5"/>
          <p:cNvSpPr/>
          <p:nvPr/>
        </p:nvSpPr>
        <p:spPr>
          <a:xfrm>
            <a:off x="6502150" y="1876250"/>
            <a:ext cx="1305300" cy="2812500"/>
          </a:xfrm>
          <a:prstGeom prst="ellipse">
            <a:avLst/>
          </a:prstGeom>
          <a:noFill/>
          <a:ln cap="flat" cmpd="sng" w="76200">
            <a:solidFill>
              <a:srgbClr val="5AB1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5"/>
          <p:cNvSpPr/>
          <p:nvPr/>
        </p:nvSpPr>
        <p:spPr>
          <a:xfrm>
            <a:off x="5054350" y="4574550"/>
            <a:ext cx="1305300" cy="2273100"/>
          </a:xfrm>
          <a:prstGeom prst="ellipse">
            <a:avLst/>
          </a:prstGeom>
          <a:noFill/>
          <a:ln cap="flat" cmpd="sng" w="76200">
            <a:solidFill>
              <a:srgbClr val="5AB1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5"/>
          <p:cNvSpPr/>
          <p:nvPr/>
        </p:nvSpPr>
        <p:spPr>
          <a:xfrm>
            <a:off x="4736650" y="404475"/>
            <a:ext cx="1851900" cy="1391100"/>
          </a:xfrm>
          <a:prstGeom prst="ellipse">
            <a:avLst/>
          </a:prstGeom>
          <a:noFill/>
          <a:ln cap="flat" cmpd="sng" w="76200">
            <a:solidFill>
              <a:srgbClr val="5AB1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/>
          <p:nvPr>
            <p:ph type="title"/>
          </p:nvPr>
        </p:nvSpPr>
        <p:spPr>
          <a:xfrm>
            <a:off x="457200" y="596826"/>
            <a:ext cx="8229600" cy="142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MARC Export Plugin</a:t>
            </a:r>
            <a:endParaRPr/>
          </a:p>
        </p:txBody>
      </p:sp>
      <p:pic>
        <p:nvPicPr>
          <p:cNvPr id="149" name="Google Shape;14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178426"/>
            <a:ext cx="8251975" cy="4430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/>
          <p:nvPr>
            <p:ph type="title"/>
          </p:nvPr>
        </p:nvSpPr>
        <p:spPr>
          <a:xfrm>
            <a:off x="457200" y="596826"/>
            <a:ext cx="8229600" cy="142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MARC Export Plugin</a:t>
            </a:r>
            <a:endParaRPr/>
          </a:p>
        </p:txBody>
      </p:sp>
      <p:sp>
        <p:nvSpPr>
          <p:cNvPr id="155" name="Google Shape;155;p27"/>
          <p:cNvSpPr txBox="1"/>
          <p:nvPr>
            <p:ph idx="1" type="body"/>
          </p:nvPr>
        </p:nvSpPr>
        <p:spPr>
          <a:xfrm>
            <a:off x="561950" y="2507725"/>
            <a:ext cx="8020200" cy="37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SzPts val="3000"/>
              <a:buChar char="○"/>
            </a:pPr>
            <a:r>
              <a:rPr lang="en"/>
              <a:t>Limits manually editing and clean-up.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/>
              <a:t>Facilitates record load into Aleph and OCLC.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"/>
              <a:t>Facilitates large-scale workflow to send materials to offsite facility.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ercut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