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6" r:id="rId2"/>
    <p:sldId id="304" r:id="rId3"/>
    <p:sldId id="418" r:id="rId4"/>
    <p:sldId id="420" r:id="rId5"/>
    <p:sldId id="288" r:id="rId6"/>
    <p:sldId id="419" r:id="rId7"/>
    <p:sldId id="257" r:id="rId8"/>
    <p:sldId id="416" r:id="rId9"/>
    <p:sldId id="315" r:id="rId10"/>
    <p:sldId id="476" r:id="rId11"/>
    <p:sldId id="477" r:id="rId12"/>
    <p:sldId id="478" r:id="rId13"/>
    <p:sldId id="479" r:id="rId14"/>
    <p:sldId id="480" r:id="rId15"/>
    <p:sldId id="481" r:id="rId16"/>
    <p:sldId id="482" r:id="rId17"/>
    <p:sldId id="483" r:id="rId18"/>
    <p:sldId id="484" r:id="rId19"/>
    <p:sldId id="485" r:id="rId20"/>
    <p:sldId id="486" r:id="rId21"/>
    <p:sldId id="487" r:id="rId22"/>
    <p:sldId id="488" r:id="rId23"/>
    <p:sldId id="489" r:id="rId24"/>
    <p:sldId id="490" r:id="rId25"/>
    <p:sldId id="491" r:id="rId26"/>
    <p:sldId id="492" r:id="rId27"/>
    <p:sldId id="421" r:id="rId28"/>
    <p:sldId id="422"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423" r:id="rId55"/>
    <p:sldId id="424" r:id="rId56"/>
    <p:sldId id="425" r:id="rId57"/>
    <p:sldId id="426" r:id="rId58"/>
    <p:sldId id="427" r:id="rId59"/>
    <p:sldId id="428" r:id="rId60"/>
    <p:sldId id="429" r:id="rId61"/>
    <p:sldId id="430" r:id="rId62"/>
    <p:sldId id="431" r:id="rId63"/>
    <p:sldId id="432" r:id="rId64"/>
    <p:sldId id="433" r:id="rId65"/>
    <p:sldId id="434" r:id="rId66"/>
    <p:sldId id="435" r:id="rId67"/>
    <p:sldId id="436" r:id="rId68"/>
    <p:sldId id="437" r:id="rId69"/>
    <p:sldId id="438" r:id="rId70"/>
    <p:sldId id="439" r:id="rId71"/>
    <p:sldId id="440" r:id="rId72"/>
    <p:sldId id="441" r:id="rId73"/>
    <p:sldId id="442" r:id="rId74"/>
    <p:sldId id="443" r:id="rId75"/>
    <p:sldId id="444" r:id="rId76"/>
    <p:sldId id="445" r:id="rId77"/>
    <p:sldId id="446" r:id="rId78"/>
    <p:sldId id="447" r:id="rId79"/>
    <p:sldId id="448" r:id="rId80"/>
    <p:sldId id="449" r:id="rId81"/>
    <p:sldId id="450" r:id="rId82"/>
    <p:sldId id="451" r:id="rId83"/>
    <p:sldId id="452" r:id="rId84"/>
    <p:sldId id="453" r:id="rId85"/>
    <p:sldId id="454" r:id="rId86"/>
    <p:sldId id="455" r:id="rId87"/>
    <p:sldId id="456" r:id="rId88"/>
    <p:sldId id="457" r:id="rId89"/>
    <p:sldId id="286" r:id="rId90"/>
    <p:sldId id="287" r:id="rId91"/>
    <p:sldId id="458" r:id="rId92"/>
    <p:sldId id="289" r:id="rId93"/>
    <p:sldId id="459" r:id="rId94"/>
    <p:sldId id="291" r:id="rId95"/>
    <p:sldId id="460" r:id="rId96"/>
    <p:sldId id="461" r:id="rId97"/>
    <p:sldId id="283" r:id="rId98"/>
    <p:sldId id="284" r:id="rId99"/>
    <p:sldId id="285" r:id="rId100"/>
    <p:sldId id="462" r:id="rId101"/>
    <p:sldId id="463" r:id="rId102"/>
    <p:sldId id="292" r:id="rId103"/>
    <p:sldId id="464" r:id="rId104"/>
    <p:sldId id="465" r:id="rId105"/>
    <p:sldId id="466" r:id="rId106"/>
    <p:sldId id="467" r:id="rId107"/>
    <p:sldId id="468" r:id="rId108"/>
    <p:sldId id="469" r:id="rId109"/>
    <p:sldId id="470" r:id="rId110"/>
    <p:sldId id="471" r:id="rId111"/>
    <p:sldId id="472" r:id="rId112"/>
    <p:sldId id="473" r:id="rId113"/>
    <p:sldId id="474" r:id="rId114"/>
    <p:sldId id="475" r:id="rId115"/>
    <p:sldId id="493"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88FC22E7-58C3-4ABC-BD95-E0CFEC9352A4}">
          <p14:sldIdLst>
            <p14:sldId id="256"/>
            <p14:sldId id="304"/>
            <p14:sldId id="418"/>
            <p14:sldId id="420"/>
            <p14:sldId id="288"/>
            <p14:sldId id="419"/>
            <p14:sldId id="257"/>
            <p14:sldId id="416"/>
            <p14:sldId id="315"/>
          </p14:sldIdLst>
        </p14:section>
        <p14:section name="Rebecca Romanchuk" id="{DEE54F74-9D27-934B-B70F-D82FD67506ED}">
          <p14:sldIdLst>
            <p14:sldId id="476"/>
            <p14:sldId id="477"/>
            <p14:sldId id="478"/>
            <p14:sldId id="479"/>
            <p14:sldId id="480"/>
            <p14:sldId id="481"/>
            <p14:sldId id="482"/>
            <p14:sldId id="483"/>
            <p14:sldId id="484"/>
            <p14:sldId id="485"/>
            <p14:sldId id="486"/>
            <p14:sldId id="487"/>
            <p14:sldId id="488"/>
            <p14:sldId id="489"/>
            <p14:sldId id="490"/>
            <p14:sldId id="491"/>
            <p14:sldId id="492"/>
          </p14:sldIdLst>
        </p14:section>
        <p14:section name="Dallas Pillen" id="{EE40F0DF-477D-A44B-9AFF-E18593E90CEB}">
          <p14:sldIdLst>
            <p14:sldId id="421"/>
            <p14:sldId id="422"/>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Lst>
        </p14:section>
        <p14:section name="Matthew Neely" id="{6BA31D6E-6630-BA40-9E03-4AB35D388F36}">
          <p14:sldIdLst>
            <p14:sldId id="423"/>
            <p14:sldId id="424"/>
            <p14:sldId id="425"/>
            <p14:sldId id="426"/>
            <p14:sldId id="427"/>
            <p14:sldId id="428"/>
            <p14:sldId id="429"/>
            <p14:sldId id="430"/>
            <p14:sldId id="431"/>
            <p14:sldId id="432"/>
            <p14:sldId id="433"/>
            <p14:sldId id="434"/>
            <p14:sldId id="435"/>
            <p14:sldId id="436"/>
          </p14:sldIdLst>
        </p14:section>
        <p14:section name="Weatherly Stephan" id="{E1FF2D75-4204-3743-967E-AF00C00D53C6}">
          <p14:sldIdLst>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Lst>
        </p14:section>
        <p14:section name="Anna Reznik" id="{79FD37FB-75AE-B242-BA2E-7DB5503094E5}">
          <p14:sldIdLst>
            <p14:sldId id="286"/>
            <p14:sldId id="287"/>
            <p14:sldId id="458"/>
            <p14:sldId id="289"/>
            <p14:sldId id="459"/>
            <p14:sldId id="291"/>
            <p14:sldId id="460"/>
            <p14:sldId id="461"/>
            <p14:sldId id="283"/>
            <p14:sldId id="284"/>
            <p14:sldId id="285"/>
            <p14:sldId id="462"/>
            <p14:sldId id="463"/>
            <p14:sldId id="292"/>
          </p14:sldIdLst>
        </p14:section>
        <p14:section name="Maggie Hughes - Lydia Tang" id="{82C00412-D14B-C542-BE00-61074600A477}">
          <p14:sldIdLst>
            <p14:sldId id="464"/>
            <p14:sldId id="465"/>
            <p14:sldId id="466"/>
            <p14:sldId id="467"/>
            <p14:sldId id="468"/>
            <p14:sldId id="469"/>
            <p14:sldId id="470"/>
            <p14:sldId id="471"/>
            <p14:sldId id="472"/>
            <p14:sldId id="473"/>
            <p14:sldId id="474"/>
            <p14:sldId id="475"/>
            <p14:sldId id="4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D0FF"/>
    <a:srgbClr val="27457B"/>
    <a:srgbClr val="2729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57" autoAdjust="0"/>
    <p:restoredTop sz="94660"/>
  </p:normalViewPr>
  <p:slideViewPr>
    <p:cSldViewPr snapToGrid="0">
      <p:cViewPr varScale="1">
        <p:scale>
          <a:sx n="107" d="100"/>
          <a:sy n="107" d="100"/>
        </p:scale>
        <p:origin x="19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6FA98-A724-4CE9-A10B-4EAD0EC11440}" type="datetimeFigureOut">
              <a:rPr lang="en-US" smtClean="0"/>
              <a:t>8/1/19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756A8-1EBA-407D-B214-5B47C0FD8181}" type="slidenum">
              <a:rPr lang="en-US" smtClean="0"/>
              <a:t>‹#›</a:t>
            </a:fld>
            <a:endParaRPr lang="en-US"/>
          </a:p>
        </p:txBody>
      </p:sp>
    </p:spTree>
    <p:extLst>
      <p:ext uri="{BB962C8B-B14F-4D97-AF65-F5344CB8AC3E}">
        <p14:creationId xmlns:p14="http://schemas.microsoft.com/office/powerpoint/2010/main" val="227944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archivesspace.atlassian.net/secure/RapidBoard.jspa?rapidView=15"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s://archivesspace.atlassian.net/secure/RapidBoard.jspa?rapidView=16"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archivesspace.atlassian.net/secure/RapidBoard.jspa?rapidView=27"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archivesspace.atlassian.net/wiki/spaces/ADC/pages/19202114/How+to+Contribute+Code+or+Documentation"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github.com/archivesspace/archivesspace" TargetMode="External"/><Relationship Id="rId2" Type="http://schemas.openxmlformats.org/officeDocument/2006/relationships/slide" Target="../slides/slide113.xml"/><Relationship Id="rId1" Type="http://schemas.openxmlformats.org/officeDocument/2006/relationships/notesMaster" Target="../notesMasters/notesMaster1.xml"/><Relationship Id="rId5" Type="http://schemas.openxmlformats.org/officeDocument/2006/relationships/hyperlink" Target="https://archivesspace.atlassian.net/wiki/spaces/ADC/pages/360546309/ArchivesSpace+Process+for+Evaluating+Potential+Feature+Contributions+to+the+Core+Code" TargetMode="External"/><Relationship Id="rId4" Type="http://schemas.openxmlformats.org/officeDocument/2006/relationships/hyperlink" Target="https://archivesspace.atlassian.net/wiki/download/attachments/19202114/ArchivesSpaceContributorsGuide20170404.docx?version=1&amp;modificationDate=1494867177188&amp;cacheVersion=1&amp;api=v2"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I’ll be giving a brief overview of an approach we’re beginning to take at the Texas State Archives to gain all the benefits of creating finding aids using ArchivesSpace while keeping one foot in the world of EAD. Our goal is to spend a minimal amount of time keeping these two parallel processes going. </a:t>
            </a:r>
          </a:p>
        </p:txBody>
      </p:sp>
      <p:sp>
        <p:nvSpPr>
          <p:cNvPr id="4" name="Slide Number Placeholder 3"/>
          <p:cNvSpPr>
            <a:spLocks noGrp="1"/>
          </p:cNvSpPr>
          <p:nvPr>
            <p:ph type="sldNum" sz="quarter" idx="5"/>
          </p:nvPr>
        </p:nvSpPr>
        <p:spPr/>
        <p:txBody>
          <a:bodyPr/>
          <a:lstStyle/>
          <a:p>
            <a:fld id="{557365E8-0D42-4F3E-B018-3E615A6DAD90}" type="slidenum">
              <a:rPr lang="en-US" smtClean="0"/>
              <a:t>10</a:t>
            </a:fld>
            <a:endParaRPr lang="en-US" dirty="0"/>
          </a:p>
        </p:txBody>
      </p:sp>
    </p:spTree>
    <p:extLst>
      <p:ext uri="{BB962C8B-B14F-4D97-AF65-F5344CB8AC3E}">
        <p14:creationId xmlns:p14="http://schemas.microsoft.com/office/powerpoint/2010/main" val="123056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only some of this must be fixed before uploading the file to TARO, we wonder how code that wouldn’t appear in our hand-encoded EAD files will play in a future search function that TARO will be constructing within the next three years. Should we wait to find out if it’ll be a problem, or develop a way to clean up the code now to keep it more consistent with our past encoding? </a:t>
            </a:r>
          </a:p>
        </p:txBody>
      </p:sp>
      <p:sp>
        <p:nvSpPr>
          <p:cNvPr id="4" name="Slide Number Placeholder 3"/>
          <p:cNvSpPr>
            <a:spLocks noGrp="1"/>
          </p:cNvSpPr>
          <p:nvPr>
            <p:ph type="sldNum" sz="quarter" idx="5"/>
          </p:nvPr>
        </p:nvSpPr>
        <p:spPr/>
        <p:txBody>
          <a:bodyPr/>
          <a:lstStyle/>
          <a:p>
            <a:fld id="{557365E8-0D42-4F3E-B018-3E615A6DAD90}" type="slidenum">
              <a:rPr lang="en-US" smtClean="0"/>
              <a:t>19</a:t>
            </a:fld>
            <a:endParaRPr lang="en-US" dirty="0"/>
          </a:p>
        </p:txBody>
      </p:sp>
    </p:spTree>
    <p:extLst>
      <p:ext uri="{BB962C8B-B14F-4D97-AF65-F5344CB8AC3E}">
        <p14:creationId xmlns:p14="http://schemas.microsoft.com/office/powerpoint/2010/main" val="323495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decided to go ahead and take the plunge. </a:t>
            </a:r>
          </a:p>
          <a:p>
            <a:endParaRPr lang="en-US" dirty="0"/>
          </a:p>
          <a:p>
            <a:r>
              <a:rPr lang="en-US" dirty="0"/>
              <a:t>Multiple staff from different work units are engaged in this workflow. The goal is to be doing most of our work in the </a:t>
            </a:r>
            <a:r>
              <a:rPr lang="en-US" dirty="0" err="1"/>
              <a:t>ASpace</a:t>
            </a:r>
            <a:r>
              <a:rPr lang="en-US" dirty="0"/>
              <a:t> Resource and export an EAD version only when necessary, and to make post-export clean-up as quick and simple as possible.</a:t>
            </a:r>
          </a:p>
          <a:p>
            <a:endParaRPr lang="en-US" dirty="0"/>
          </a:p>
          <a:p>
            <a:r>
              <a:rPr lang="en-US" dirty="0"/>
              <a:t>The EAD finding aid is still the public version of the finding aid—we’re not using the public interface yet as such.</a:t>
            </a:r>
          </a:p>
        </p:txBody>
      </p:sp>
      <p:sp>
        <p:nvSpPr>
          <p:cNvPr id="4" name="Slide Number Placeholder 3"/>
          <p:cNvSpPr>
            <a:spLocks noGrp="1"/>
          </p:cNvSpPr>
          <p:nvPr>
            <p:ph type="sldNum" sz="quarter" idx="5"/>
          </p:nvPr>
        </p:nvSpPr>
        <p:spPr/>
        <p:txBody>
          <a:bodyPr/>
          <a:lstStyle/>
          <a:p>
            <a:fld id="{557365E8-0D42-4F3E-B018-3E615A6DAD90}" type="slidenum">
              <a:rPr lang="en-US" smtClean="0"/>
              <a:t>20</a:t>
            </a:fld>
            <a:endParaRPr lang="en-US" dirty="0"/>
          </a:p>
        </p:txBody>
      </p:sp>
    </p:spTree>
    <p:extLst>
      <p:ext uri="{BB962C8B-B14F-4D97-AF65-F5344CB8AC3E}">
        <p14:creationId xmlns:p14="http://schemas.microsoft.com/office/powerpoint/2010/main" val="3807566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we’d still be more comfortable using the EAD version for peer review, but we may decide to give up doing that. We may also rely on a MARC record exported from </a:t>
            </a:r>
            <a:r>
              <a:rPr lang="en-US" dirty="0" err="1"/>
              <a:t>ASpace</a:t>
            </a:r>
            <a:r>
              <a:rPr lang="en-US" dirty="0"/>
              <a:t> for cataloging purposes instead of the full EAD finding aid. We’ll probably stick with sharing the EAD finding aid with our digital program staff since the EAD inventory display is more streamlined.</a:t>
            </a:r>
          </a:p>
          <a:p>
            <a:endParaRPr lang="en-US" dirty="0"/>
          </a:p>
          <a:p>
            <a:r>
              <a:rPr lang="en-US" dirty="0"/>
              <a:t>At every step, editing should happen only in the Resource record, with only minimal manual clean-up steps needed after applying the stylesheet that transforms the exported EAD into more BPG-compliant EAD.</a:t>
            </a:r>
          </a:p>
        </p:txBody>
      </p:sp>
      <p:sp>
        <p:nvSpPr>
          <p:cNvPr id="4" name="Slide Number Placeholder 3"/>
          <p:cNvSpPr>
            <a:spLocks noGrp="1"/>
          </p:cNvSpPr>
          <p:nvPr>
            <p:ph type="sldNum" sz="quarter" idx="5"/>
          </p:nvPr>
        </p:nvSpPr>
        <p:spPr/>
        <p:txBody>
          <a:bodyPr/>
          <a:lstStyle/>
          <a:p>
            <a:fld id="{557365E8-0D42-4F3E-B018-3E615A6DAD90}" type="slidenum">
              <a:rPr lang="en-US" smtClean="0"/>
              <a:t>21</a:t>
            </a:fld>
            <a:endParaRPr lang="en-US" dirty="0"/>
          </a:p>
        </p:txBody>
      </p:sp>
    </p:spTree>
    <p:extLst>
      <p:ext uri="{BB962C8B-B14F-4D97-AF65-F5344CB8AC3E}">
        <p14:creationId xmlns:p14="http://schemas.microsoft.com/office/powerpoint/2010/main" val="721096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brilliant technical support staff member, Brian Thomas, wrote an XSL stylesheet to perform these clean-up steps for us. Our goal is to conform as closely as we can with TARO’s BPG and perhaps reap more benefits of TARO’s future improved search function.</a:t>
            </a:r>
          </a:p>
        </p:txBody>
      </p:sp>
      <p:sp>
        <p:nvSpPr>
          <p:cNvPr id="4" name="Slide Number Placeholder 3"/>
          <p:cNvSpPr>
            <a:spLocks noGrp="1"/>
          </p:cNvSpPr>
          <p:nvPr>
            <p:ph type="sldNum" sz="quarter" idx="5"/>
          </p:nvPr>
        </p:nvSpPr>
        <p:spPr/>
        <p:txBody>
          <a:bodyPr/>
          <a:lstStyle/>
          <a:p>
            <a:fld id="{557365E8-0D42-4F3E-B018-3E615A6DAD90}" type="slidenum">
              <a:rPr lang="en-US" smtClean="0"/>
              <a:t>22</a:t>
            </a:fld>
            <a:endParaRPr lang="en-US" dirty="0"/>
          </a:p>
        </p:txBody>
      </p:sp>
    </p:spTree>
    <p:extLst>
      <p:ext uri="{BB962C8B-B14F-4D97-AF65-F5344CB8AC3E}">
        <p14:creationId xmlns:p14="http://schemas.microsoft.com/office/powerpoint/2010/main" val="2634507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steps the archivists will take to apply the transform stylesheet are simple, quick, and already familiar to them.</a:t>
            </a:r>
          </a:p>
        </p:txBody>
      </p:sp>
      <p:sp>
        <p:nvSpPr>
          <p:cNvPr id="4" name="Slide Number Placeholder 3"/>
          <p:cNvSpPr>
            <a:spLocks noGrp="1"/>
          </p:cNvSpPr>
          <p:nvPr>
            <p:ph type="sldNum" sz="quarter" idx="5"/>
          </p:nvPr>
        </p:nvSpPr>
        <p:spPr/>
        <p:txBody>
          <a:bodyPr/>
          <a:lstStyle/>
          <a:p>
            <a:fld id="{557365E8-0D42-4F3E-B018-3E615A6DAD90}" type="slidenum">
              <a:rPr lang="en-US" smtClean="0"/>
              <a:t>23</a:t>
            </a:fld>
            <a:endParaRPr lang="en-US" dirty="0"/>
          </a:p>
        </p:txBody>
      </p:sp>
    </p:spTree>
    <p:extLst>
      <p:ext uri="{BB962C8B-B14F-4D97-AF65-F5344CB8AC3E}">
        <p14:creationId xmlns:p14="http://schemas.microsoft.com/office/powerpoint/2010/main" val="2606222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manual edits needed afterward are minor. Since we’re using EAD 2002, we need to add </a:t>
            </a:r>
            <a:r>
              <a:rPr lang="en-US" dirty="0" err="1"/>
              <a:t>xlink</a:t>
            </a:r>
            <a:r>
              <a:rPr lang="en-US" dirty="0"/>
              <a:t> attributes to linking elements. Single dates need attributes added post-export. Punctuation and spacing for Index Term entries is adjusted.  We’ve been pairing &lt;</a:t>
            </a:r>
            <a:r>
              <a:rPr lang="en-US" dirty="0" err="1"/>
              <a:t>genreform</a:t>
            </a:r>
            <a:r>
              <a:rPr lang="en-US" dirty="0"/>
              <a:t>&gt; with &lt;extent&gt; as a measure to ease migration to EAD3, though this may be unnecessary if we migrate to EAD3 by exporting our Resources as that version.</a:t>
            </a:r>
          </a:p>
        </p:txBody>
      </p:sp>
      <p:sp>
        <p:nvSpPr>
          <p:cNvPr id="4" name="Slide Number Placeholder 3"/>
          <p:cNvSpPr>
            <a:spLocks noGrp="1"/>
          </p:cNvSpPr>
          <p:nvPr>
            <p:ph type="sldNum" sz="quarter" idx="5"/>
          </p:nvPr>
        </p:nvSpPr>
        <p:spPr/>
        <p:txBody>
          <a:bodyPr/>
          <a:lstStyle/>
          <a:p>
            <a:fld id="{557365E8-0D42-4F3E-B018-3E615A6DAD90}" type="slidenum">
              <a:rPr lang="en-US" smtClean="0"/>
              <a:t>24</a:t>
            </a:fld>
            <a:endParaRPr lang="en-US" dirty="0"/>
          </a:p>
        </p:txBody>
      </p:sp>
    </p:spTree>
    <p:extLst>
      <p:ext uri="{BB962C8B-B14F-4D97-AF65-F5344CB8AC3E}">
        <p14:creationId xmlns:p14="http://schemas.microsoft.com/office/powerpoint/2010/main" val="3129795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still testing this method to make it as efficient as possible. And, we’ll be using more efficient processing techniques as we go forward, which should also help to minimize time spent on creating our EAD files. </a:t>
            </a:r>
          </a:p>
          <a:p>
            <a:endParaRPr lang="en-US" dirty="0"/>
          </a:p>
          <a:p>
            <a:r>
              <a:rPr lang="en-US" dirty="0"/>
              <a:t>Once we have our tools and instructions for this method more finalized, we’ll share them in the space reserved on the Society of Southwest Archivists website for </a:t>
            </a:r>
            <a:r>
              <a:rPr lang="en-US" dirty="0" err="1"/>
              <a:t>ArchivesSpace</a:t>
            </a:r>
            <a:r>
              <a:rPr lang="en-US" dirty="0"/>
              <a:t> Resources. We’ve already shared our accessioning and appraisal instructions there. If anyone here is in the SSA region and would like to share their own instructions and tools, you can go to this web page to find out how. An actually, you’ll see my own email listed there as the contact.</a:t>
            </a:r>
          </a:p>
        </p:txBody>
      </p:sp>
      <p:sp>
        <p:nvSpPr>
          <p:cNvPr id="4" name="Slide Number Placeholder 3"/>
          <p:cNvSpPr>
            <a:spLocks noGrp="1"/>
          </p:cNvSpPr>
          <p:nvPr>
            <p:ph type="sldNum" sz="quarter" idx="5"/>
          </p:nvPr>
        </p:nvSpPr>
        <p:spPr/>
        <p:txBody>
          <a:bodyPr/>
          <a:lstStyle/>
          <a:p>
            <a:fld id="{557365E8-0D42-4F3E-B018-3E615A6DAD90}" type="slidenum">
              <a:rPr lang="en-US" smtClean="0"/>
              <a:t>25</a:t>
            </a:fld>
            <a:endParaRPr lang="en-US" dirty="0"/>
          </a:p>
        </p:txBody>
      </p:sp>
    </p:spTree>
    <p:extLst>
      <p:ext uri="{BB962C8B-B14F-4D97-AF65-F5344CB8AC3E}">
        <p14:creationId xmlns:p14="http://schemas.microsoft.com/office/powerpoint/2010/main" val="1741461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Jessica said, we’re holding questions until the end of the Plenary presentations. And if anyone wants to offer advice on improving this method we’ve developed, I’d really welcome that, so please feel free to find me later today and share your thoughts. Thank you!</a:t>
            </a:r>
          </a:p>
        </p:txBody>
      </p:sp>
      <p:sp>
        <p:nvSpPr>
          <p:cNvPr id="4" name="Slide Number Placeholder 3"/>
          <p:cNvSpPr>
            <a:spLocks noGrp="1"/>
          </p:cNvSpPr>
          <p:nvPr>
            <p:ph type="sldNum" sz="quarter" idx="5"/>
          </p:nvPr>
        </p:nvSpPr>
        <p:spPr/>
        <p:txBody>
          <a:bodyPr/>
          <a:lstStyle/>
          <a:p>
            <a:fld id="{557365E8-0D42-4F3E-B018-3E615A6DAD90}" type="slidenum">
              <a:rPr lang="en-US" smtClean="0"/>
              <a:t>26</a:t>
            </a:fld>
            <a:endParaRPr lang="en-US" dirty="0"/>
          </a:p>
        </p:txBody>
      </p:sp>
    </p:spTree>
    <p:extLst>
      <p:ext uri="{BB962C8B-B14F-4D97-AF65-F5344CB8AC3E}">
        <p14:creationId xmlns:p14="http://schemas.microsoft.com/office/powerpoint/2010/main" val="2036989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913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5e158631e7_0_5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5e158631e7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298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began using the Accessions module in 2017 and consider that to be a success, and almost a piece of cake—we still have legacy data we’re working on importing. We’ve also developed a great way to enter appraisal reports into ArchivesSpace, and my colleague Anna Reznik will be talking about that here later this morning. Resources are still a long road we have yet to travel, but we’re preparing for that in several ways.</a:t>
            </a:r>
          </a:p>
        </p:txBody>
      </p:sp>
      <p:sp>
        <p:nvSpPr>
          <p:cNvPr id="4" name="Slide Number Placeholder 3"/>
          <p:cNvSpPr>
            <a:spLocks noGrp="1"/>
          </p:cNvSpPr>
          <p:nvPr>
            <p:ph type="sldNum" sz="quarter" idx="5"/>
          </p:nvPr>
        </p:nvSpPr>
        <p:spPr/>
        <p:txBody>
          <a:bodyPr/>
          <a:lstStyle/>
          <a:p>
            <a:fld id="{557365E8-0D42-4F3E-B018-3E615A6DAD90}" type="slidenum">
              <a:rPr lang="en-US" smtClean="0"/>
              <a:t>11</a:t>
            </a:fld>
            <a:endParaRPr lang="en-US" dirty="0"/>
          </a:p>
        </p:txBody>
      </p:sp>
    </p:spTree>
    <p:extLst>
      <p:ext uri="{BB962C8B-B14F-4D97-AF65-F5344CB8AC3E}">
        <p14:creationId xmlns:p14="http://schemas.microsoft.com/office/powerpoint/2010/main" val="1806072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5e158631e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5e158631e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162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5e158631e7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5e158631e7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6069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e0f65858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e0f65858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307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e158631e7_0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e158631e7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110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e158631e7_0_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e158631e7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186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e158631e7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e158631e7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185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e158631e7_0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e158631e7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5117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e158631e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e158631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20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e158631e7_0_5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e158631e7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74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e158631e7_0_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5e158631e7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301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started testing out how we’ll create Resources while keeping in mind how we’ll export and transform those into EAD finding aids that we’ll continue to contribute to the statewide EAD consortium, Texas Archival Resources Online, of which TSLAC is one of the founding members.</a:t>
            </a:r>
          </a:p>
        </p:txBody>
      </p:sp>
      <p:sp>
        <p:nvSpPr>
          <p:cNvPr id="4" name="Slide Number Placeholder 3"/>
          <p:cNvSpPr>
            <a:spLocks noGrp="1"/>
          </p:cNvSpPr>
          <p:nvPr>
            <p:ph type="sldNum" sz="quarter" idx="5"/>
          </p:nvPr>
        </p:nvSpPr>
        <p:spPr/>
        <p:txBody>
          <a:bodyPr/>
          <a:lstStyle/>
          <a:p>
            <a:fld id="{557365E8-0D42-4F3E-B018-3E615A6DAD90}" type="slidenum">
              <a:rPr lang="en-US" smtClean="0"/>
              <a:t>12</a:t>
            </a:fld>
            <a:endParaRPr lang="en-US" dirty="0"/>
          </a:p>
        </p:txBody>
      </p:sp>
    </p:spTree>
    <p:extLst>
      <p:ext uri="{BB962C8B-B14F-4D97-AF65-F5344CB8AC3E}">
        <p14:creationId xmlns:p14="http://schemas.microsoft.com/office/powerpoint/2010/main" val="2874835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e0f65858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e0f65858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0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e158631e7_0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e158631e7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865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e158631e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e158631e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209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e158631e7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e158631e7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099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e0f65858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e0f65858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829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e158631e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e158631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223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e158631e7_0_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e158631e7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9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e158631e7_0_5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e158631e7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040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e0f65858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e0f65858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2800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e158631e7_0_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e158631e7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31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creating EAD at an archives in Texas, chances are about 100% that you’re contributing those EAD finding aids to TARO. TARO has existed for 20 years and keeps adding new members—it’s up to about 50 members now. TARO is one of the 14 active EAD consortia in the nation and is based here at UT. It was recently awarded an NEH implementation grant to make many improvements to its system and display that hasn’t changed much in those 20 years.</a:t>
            </a:r>
          </a:p>
        </p:txBody>
      </p:sp>
      <p:sp>
        <p:nvSpPr>
          <p:cNvPr id="4" name="Slide Number Placeholder 3"/>
          <p:cNvSpPr>
            <a:spLocks noGrp="1"/>
          </p:cNvSpPr>
          <p:nvPr>
            <p:ph type="sldNum" sz="quarter" idx="5"/>
          </p:nvPr>
        </p:nvSpPr>
        <p:spPr/>
        <p:txBody>
          <a:bodyPr/>
          <a:lstStyle/>
          <a:p>
            <a:fld id="{557365E8-0D42-4F3E-B018-3E615A6DAD90}" type="slidenum">
              <a:rPr lang="en-US" smtClean="0"/>
              <a:t>13</a:t>
            </a:fld>
            <a:endParaRPr lang="en-US" dirty="0"/>
          </a:p>
        </p:txBody>
      </p:sp>
    </p:spTree>
    <p:extLst>
      <p:ext uri="{BB962C8B-B14F-4D97-AF65-F5344CB8AC3E}">
        <p14:creationId xmlns:p14="http://schemas.microsoft.com/office/powerpoint/2010/main" val="667972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e158631e7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e158631e7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818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e158631e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e158631e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536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e0f65858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e0f65858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920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e0f658582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e0f65858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915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e0f658582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e0f65858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934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9735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dc5eb5af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dc5eb5af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435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5dc5eb5af5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5dc5eb5af5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5828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dc5eb5af5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dc5eb5af5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3816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dc5eb5af5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dc5eb5af5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723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TARO accepts only EAD 2002 Schema files, which is still the norm for EAD aggregators in the US. This probably makes our export cleanup process a bit more complicated than if we could export EAD3 Schema files, but it’s where we’re at right now. Although if we decided not to take these clean-up steps for our files, that wouldn’t be a problem in TARO. TARO wants to keep repositories using </a:t>
            </a:r>
            <a:r>
              <a:rPr lang="en-US" dirty="0" err="1"/>
              <a:t>ASpace</a:t>
            </a:r>
            <a:r>
              <a:rPr lang="en-US" dirty="0"/>
              <a:t> and Archon as active TARO members, so it has a few simple instructions to ensure exported EAD from those systems work in TARO.</a:t>
            </a:r>
          </a:p>
        </p:txBody>
      </p:sp>
      <p:sp>
        <p:nvSpPr>
          <p:cNvPr id="4" name="Slide Number Placeholder 3"/>
          <p:cNvSpPr>
            <a:spLocks noGrp="1"/>
          </p:cNvSpPr>
          <p:nvPr>
            <p:ph type="sldNum" sz="quarter" idx="5"/>
          </p:nvPr>
        </p:nvSpPr>
        <p:spPr/>
        <p:txBody>
          <a:bodyPr/>
          <a:lstStyle/>
          <a:p>
            <a:fld id="{557365E8-0D42-4F3E-B018-3E615A6DAD90}" type="slidenum">
              <a:rPr lang="en-US" smtClean="0"/>
              <a:t>14</a:t>
            </a:fld>
            <a:endParaRPr lang="en-US" dirty="0"/>
          </a:p>
        </p:txBody>
      </p:sp>
    </p:spTree>
    <p:extLst>
      <p:ext uri="{BB962C8B-B14F-4D97-AF65-F5344CB8AC3E}">
        <p14:creationId xmlns:p14="http://schemas.microsoft.com/office/powerpoint/2010/main" val="51797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dc5eb5af5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dc5eb5af5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106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dc5eb5af5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dc5eb5af5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77065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e4ce2726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e4ce2726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6724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e4ce2726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e4ce2726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87087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dc5eb5af5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dc5eb5af5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5092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dc5eb5af5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dc5eb5af5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4829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e4ce27267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e4ce2726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4202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e4ce2726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e4ce2726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461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e4ce2726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e4ce2726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0698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dc5eb5af5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dc5eb5af5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93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TARO shares these instructions on its TARO Today blog, which is publicized to its members.</a:t>
            </a:r>
          </a:p>
        </p:txBody>
      </p:sp>
      <p:sp>
        <p:nvSpPr>
          <p:cNvPr id="4" name="Slide Number Placeholder 3"/>
          <p:cNvSpPr>
            <a:spLocks noGrp="1"/>
          </p:cNvSpPr>
          <p:nvPr>
            <p:ph type="sldNum" sz="quarter" idx="5"/>
          </p:nvPr>
        </p:nvSpPr>
        <p:spPr/>
        <p:txBody>
          <a:bodyPr/>
          <a:lstStyle/>
          <a:p>
            <a:fld id="{557365E8-0D42-4F3E-B018-3E615A6DAD90}" type="slidenum">
              <a:rPr lang="en-US" smtClean="0"/>
              <a:t>15</a:t>
            </a:fld>
            <a:endParaRPr lang="en-US" dirty="0"/>
          </a:p>
        </p:txBody>
      </p:sp>
    </p:spTree>
    <p:extLst>
      <p:ext uri="{BB962C8B-B14F-4D97-AF65-F5344CB8AC3E}">
        <p14:creationId xmlns:p14="http://schemas.microsoft.com/office/powerpoint/2010/main" val="3888929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dc5eb5af5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dc5eb5af5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7438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e4ce2726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5e4ce2726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8773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dc5eb5af5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dc5eb5af5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359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e4ce2726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e4ce2726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6199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dc5eb5af5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dc5eb5af5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543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dc5eb5af5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dc5eb5af5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78430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Good morning, </a:t>
            </a:r>
            <a:r>
              <a:rPr lang="en-US" sz="1200" b="0" i="0" u="none" strike="noStrike" kern="1200" dirty="0" err="1">
                <a:solidFill>
                  <a:schemeClr val="tx1"/>
                </a:solidFill>
                <a:effectLst/>
                <a:latin typeface="+mn-lt"/>
                <a:ea typeface="+mn-ea"/>
                <a:cs typeface="+mn-cs"/>
              </a:rPr>
              <a:t>y’all</a:t>
            </a:r>
            <a:r>
              <a:rPr lang="en-US" sz="1200" b="0" i="0" u="none" strike="noStrike" kern="1200" dirty="0">
                <a:solidFill>
                  <a:schemeClr val="tx1"/>
                </a:solidFill>
                <a:effectLst/>
                <a:latin typeface="+mn-lt"/>
                <a:ea typeface="+mn-ea"/>
                <a:cs typeface="+mn-cs"/>
              </a:rPr>
              <a:t>! Welcome to Austin. I’m Anna Reznik and I am an archivist at the Texas State Library and Archives Commission (TSLAC).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dirty="0"/>
              <a:t>Today I will be sharing how my institution is using the Resources module in </a:t>
            </a:r>
            <a:r>
              <a:rPr lang="en-US" dirty="0" err="1"/>
              <a:t>ArchivesSpace</a:t>
            </a:r>
            <a:r>
              <a:rPr lang="en-US" dirty="0"/>
              <a:t> to create appraisal reports.</a:t>
            </a:r>
          </a:p>
        </p:txBody>
      </p:sp>
      <p:sp>
        <p:nvSpPr>
          <p:cNvPr id="4" name="Slide Number Placeholder 3"/>
          <p:cNvSpPr>
            <a:spLocks noGrp="1"/>
          </p:cNvSpPr>
          <p:nvPr>
            <p:ph type="sldNum" sz="quarter" idx="5"/>
          </p:nvPr>
        </p:nvSpPr>
        <p:spPr/>
        <p:txBody>
          <a:bodyPr/>
          <a:lstStyle/>
          <a:p>
            <a:fld id="{34386604-F802-4A2C-B000-465CFF0363C5}" type="slidenum">
              <a:rPr lang="en-US" smtClean="0"/>
              <a:t>89</a:t>
            </a:fld>
            <a:endParaRPr lang="en-US"/>
          </a:p>
        </p:txBody>
      </p:sp>
    </p:spTree>
    <p:extLst>
      <p:ext uri="{BB962C8B-B14F-4D97-AF65-F5344CB8AC3E}">
        <p14:creationId xmlns:p14="http://schemas.microsoft.com/office/powerpoint/2010/main" val="40386107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dirty="0"/>
              <a:t>We are located in between the JW </a:t>
            </a:r>
            <a:r>
              <a:rPr lang="en-US" dirty="0" err="1"/>
              <a:t>Merriott</a:t>
            </a:r>
            <a:r>
              <a:rPr lang="en-US" dirty="0"/>
              <a:t> and the Thompson Convention Center; next to the State Capitol. As the state library and archive for Texas, my institution primarily collect records of enduring value created and/or maintained by state governmental bodies, though we do accept manuscript donations to fill-in information gaps. </a:t>
            </a:r>
          </a:p>
        </p:txBody>
      </p:sp>
      <p:sp>
        <p:nvSpPr>
          <p:cNvPr id="4" name="Slide Number Placeholder 3"/>
          <p:cNvSpPr>
            <a:spLocks noGrp="1"/>
          </p:cNvSpPr>
          <p:nvPr>
            <p:ph type="sldNum" sz="quarter" idx="10"/>
          </p:nvPr>
        </p:nvSpPr>
        <p:spPr/>
        <p:txBody>
          <a:bodyPr/>
          <a:lstStyle/>
          <a:p>
            <a:fld id="{567BF767-08EA-49FA-AFF5-2B04FFAF7A8E}" type="slidenum">
              <a:rPr lang="en-US" smtClean="0"/>
              <a:pPr/>
              <a:t>90</a:t>
            </a:fld>
            <a:endParaRPr lang="en-US" dirty="0"/>
          </a:p>
        </p:txBody>
      </p:sp>
    </p:spTree>
    <p:extLst>
      <p:ext uri="{BB962C8B-B14F-4D97-AF65-F5344CB8AC3E}">
        <p14:creationId xmlns:p14="http://schemas.microsoft.com/office/powerpoint/2010/main" val="40341852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present, we have slightly more than 82,000 cubic ft. of physical materials and several terabytes in our holdings. Like other archives, we have </a:t>
            </a:r>
            <a:r>
              <a:rPr lang="en-US" sz="1200" kern="1200" dirty="0">
                <a:solidFill>
                  <a:schemeClr val="tx1"/>
                </a:solidFill>
                <a:effectLst/>
                <a:latin typeface="+mn-lt"/>
                <a:ea typeface="+mn-ea"/>
                <a:cs typeface="+mn-cs"/>
              </a:rPr>
              <a:t>a limited amount of available empty physical storage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late 2017, my institution made the decision was made to make appraisal a higher priority for all archivists with processing duties, opposed to a handful of staff conducting reviews. </a:t>
            </a:r>
            <a:r>
              <a:rPr lang="en-US" dirty="0"/>
              <a:t>Our appraisal push included addressing our backlog appraisals, meaning records we accepted and accessioned with the intention to appraisal later . . .</a:t>
            </a:r>
          </a:p>
          <a:p>
            <a:endParaRPr lang="en-US" dirty="0"/>
          </a:p>
        </p:txBody>
      </p:sp>
      <p:sp>
        <p:nvSpPr>
          <p:cNvPr id="4" name="Slide Number Placeholder 3"/>
          <p:cNvSpPr>
            <a:spLocks noGrp="1"/>
          </p:cNvSpPr>
          <p:nvPr>
            <p:ph type="sldNum" sz="quarter" idx="10"/>
          </p:nvPr>
        </p:nvSpPr>
        <p:spPr/>
        <p:txBody>
          <a:bodyPr/>
          <a:lstStyle/>
          <a:p>
            <a:fld id="{34386604-F802-4A2C-B000-465CFF0363C5}" type="slidenum">
              <a:rPr lang="en-US" smtClean="0"/>
              <a:t>91</a:t>
            </a:fld>
            <a:endParaRPr lang="en-US"/>
          </a:p>
        </p:txBody>
      </p:sp>
    </p:spTree>
    <p:extLst>
      <p:ext uri="{BB962C8B-B14F-4D97-AF65-F5344CB8AC3E}">
        <p14:creationId xmlns:p14="http://schemas.microsoft.com/office/powerpoint/2010/main" val="24577223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making decisions on state government records series that had an archival review note on a given agency’s retention schedule. </a:t>
            </a:r>
          </a:p>
          <a:p>
            <a:endParaRPr lang="en-US" dirty="0"/>
          </a:p>
          <a:p>
            <a:r>
              <a:rPr lang="en-US" dirty="0"/>
              <a:t>The latter is noted with a R in the Archival column. These are known as “incoming” appraisals because the creating body maintains legal custody of the records until the final decision has been made.</a:t>
            </a:r>
          </a:p>
          <a:p>
            <a:endParaRPr lang="en-US" dirty="0"/>
          </a:p>
          <a:p>
            <a:endParaRPr lang="en-US" dirty="0"/>
          </a:p>
        </p:txBody>
      </p:sp>
      <p:sp>
        <p:nvSpPr>
          <p:cNvPr id="4" name="Slide Number Placeholder 3"/>
          <p:cNvSpPr>
            <a:spLocks noGrp="1"/>
          </p:cNvSpPr>
          <p:nvPr>
            <p:ph type="sldNum" sz="quarter" idx="5"/>
          </p:nvPr>
        </p:nvSpPr>
        <p:spPr/>
        <p:txBody>
          <a:bodyPr/>
          <a:lstStyle/>
          <a:p>
            <a:fld id="{34386604-F802-4A2C-B000-465CFF0363C5}" type="slidenum">
              <a:rPr lang="en-US" smtClean="0"/>
              <a:t>92</a:t>
            </a:fld>
            <a:endParaRPr lang="en-US"/>
          </a:p>
        </p:txBody>
      </p:sp>
    </p:spTree>
    <p:extLst>
      <p:ext uri="{BB962C8B-B14F-4D97-AF65-F5344CB8AC3E}">
        <p14:creationId xmlns:p14="http://schemas.microsoft.com/office/powerpoint/2010/main" val="382868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dirty="0" err="1"/>
              <a:t>ASpace</a:t>
            </a:r>
            <a:r>
              <a:rPr lang="en-US" dirty="0"/>
              <a:t>, making sure that certain Repository Fields and the EAD ID field have correct data entered is really all that needs to be done, in addition to exporting as numbered &lt;c&gt; tags and making local decisions about unpublished tags and &lt;</a:t>
            </a:r>
            <a:r>
              <a:rPr lang="en-US" dirty="0" err="1"/>
              <a:t>dao</a:t>
            </a:r>
            <a:r>
              <a:rPr lang="en-US" dirty="0"/>
              <a:t>&gt; tags. Though we’ve found some data may export as invalid EAD, such as agent and subject source attribute values. For some reason we’re having trouble with merging those invalid values into the valid ones. We also use links in certain parts of our finding aids, to cite sources and related material, and those need to have </a:t>
            </a:r>
            <a:r>
              <a:rPr lang="en-US" dirty="0" err="1"/>
              <a:t>xlink</a:t>
            </a:r>
            <a:r>
              <a:rPr lang="en-US" dirty="0"/>
              <a:t> attributes added to be valid in EAD 2002.</a:t>
            </a:r>
          </a:p>
        </p:txBody>
      </p:sp>
      <p:sp>
        <p:nvSpPr>
          <p:cNvPr id="4" name="Slide Number Placeholder 3"/>
          <p:cNvSpPr>
            <a:spLocks noGrp="1"/>
          </p:cNvSpPr>
          <p:nvPr>
            <p:ph type="sldNum" sz="quarter" idx="5"/>
          </p:nvPr>
        </p:nvSpPr>
        <p:spPr/>
        <p:txBody>
          <a:bodyPr/>
          <a:lstStyle/>
          <a:p>
            <a:fld id="{557365E8-0D42-4F3E-B018-3E615A6DAD90}" type="slidenum">
              <a:rPr lang="en-US" smtClean="0"/>
              <a:t>16</a:t>
            </a:fld>
            <a:endParaRPr lang="en-US" dirty="0"/>
          </a:p>
        </p:txBody>
      </p:sp>
    </p:spTree>
    <p:extLst>
      <p:ext uri="{BB962C8B-B14F-4D97-AF65-F5344CB8AC3E}">
        <p14:creationId xmlns:p14="http://schemas.microsoft.com/office/powerpoint/2010/main" val="15606524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Prior to late 2017, our appraisal reports were written in Word, with some mounted on our agency website. We also make our reports available in our archives reading room browse-able binders.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When we received executive approval to implement </a:t>
            </a:r>
            <a:r>
              <a:rPr lang="en-US" sz="1200" b="0" i="0" u="none" strike="noStrike" kern="1200" dirty="0" err="1">
                <a:solidFill>
                  <a:schemeClr val="tx1"/>
                </a:solidFill>
                <a:effectLst/>
                <a:latin typeface="+mn-lt"/>
                <a:ea typeface="+mn-ea"/>
                <a:cs typeface="+mn-cs"/>
              </a:rPr>
              <a:t>ASpace</a:t>
            </a:r>
            <a:r>
              <a:rPr lang="en-US" sz="1200" b="0" i="0" u="none" strike="noStrike" kern="1200" dirty="0">
                <a:solidFill>
                  <a:schemeClr val="tx1"/>
                </a:solidFill>
                <a:effectLst/>
                <a:latin typeface="+mn-lt"/>
                <a:ea typeface="+mn-ea"/>
                <a:cs typeface="+mn-cs"/>
              </a:rPr>
              <a:t>, the decision was made to have the system as a one-stop-shop for all of our archives tasks. This included documenting our appraisal decisions and actions as well as keeping our reports in a centralized “space.”</a:t>
            </a:r>
            <a:endParaRPr lang="en-US" dirty="0"/>
          </a:p>
        </p:txBody>
      </p:sp>
      <p:sp>
        <p:nvSpPr>
          <p:cNvPr id="4" name="Slide Number Placeholder 3"/>
          <p:cNvSpPr>
            <a:spLocks noGrp="1"/>
          </p:cNvSpPr>
          <p:nvPr>
            <p:ph type="sldNum" sz="quarter" idx="5"/>
          </p:nvPr>
        </p:nvSpPr>
        <p:spPr/>
        <p:txBody>
          <a:bodyPr/>
          <a:lstStyle/>
          <a:p>
            <a:fld id="{34386604-F802-4A2C-B000-465CFF0363C5}" type="slidenum">
              <a:rPr lang="en-US" smtClean="0"/>
              <a:t>93</a:t>
            </a:fld>
            <a:endParaRPr lang="en-US"/>
          </a:p>
        </p:txBody>
      </p:sp>
    </p:spTree>
    <p:extLst>
      <p:ext uri="{BB962C8B-B14F-4D97-AF65-F5344CB8AC3E}">
        <p14:creationId xmlns:p14="http://schemas.microsoft.com/office/powerpoint/2010/main" val="20642082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not depend on developing an in-house plug-in to customize our instance of </a:t>
            </a:r>
            <a:r>
              <a:rPr lang="en-US" dirty="0" err="1"/>
              <a:t>ASpace</a:t>
            </a:r>
            <a:r>
              <a:rPr lang="en-US" dirty="0"/>
              <a:t>, so we needed an “out-of-the-box” solution. Before we could dive into using </a:t>
            </a:r>
            <a:r>
              <a:rPr lang="en-US" dirty="0" err="1"/>
              <a:t>ASpace</a:t>
            </a:r>
            <a:r>
              <a:rPr lang="en-US"/>
              <a:t> for appraisals, we differentiated our must-haves from our like-to-haves to determine the best path forward.</a:t>
            </a:r>
            <a:endParaRPr lang="en-US" dirty="0"/>
          </a:p>
          <a:p>
            <a:endParaRPr lang="en-US" dirty="0"/>
          </a:p>
          <a:p>
            <a:r>
              <a:rPr lang="en-US" dirty="0"/>
              <a:t>For must-haves, we needed a way to output the report in a way that all the necessary fields were visible. These fields provide context on the records under review addition to outlining the recommendation. Some of our reviews have an impact on records retention schedules, so we are likely more through in our appraisals than other types of repositories.</a:t>
            </a:r>
          </a:p>
          <a:p>
            <a:endParaRPr lang="en-US" dirty="0"/>
          </a:p>
          <a:p>
            <a:r>
              <a:rPr lang="en-US" dirty="0"/>
              <a:t>Also, we wanted to avoid dealing with character limit issues when lengthy context was necessary. Additionally, staff had varying comfort levels with </a:t>
            </a:r>
            <a:r>
              <a:rPr lang="en-US" dirty="0" err="1"/>
              <a:t>ASpace</a:t>
            </a:r>
            <a:r>
              <a:rPr lang="en-US" dirty="0"/>
              <a:t> and appraisal, so our end-process needed to be user-friendly and flexible. </a:t>
            </a:r>
          </a:p>
          <a:p>
            <a:endParaRPr lang="en-US" dirty="0"/>
          </a:p>
          <a:p>
            <a:r>
              <a:rPr lang="en-US" sz="1200" dirty="0"/>
              <a:t>Ideally, we wanted a way to standardize our reports. Occasionally, an appraisal project involved teams of archivists and we hoped </a:t>
            </a:r>
            <a:r>
              <a:rPr lang="en-US" sz="1200" dirty="0" err="1"/>
              <a:t>ASpace</a:t>
            </a:r>
            <a:r>
              <a:rPr lang="en-US" sz="1200" dirty="0"/>
              <a:t> would support this collaboration. And minimized the existence of multiple copies and versions of a report.</a:t>
            </a:r>
          </a:p>
          <a:p>
            <a:endParaRPr lang="en-US" sz="1200" dirty="0"/>
          </a:p>
          <a:p>
            <a:r>
              <a:rPr lang="en-US" sz="1200" dirty="0"/>
              <a:t>Finally, this posed an opportunity to we consider how we appraise government records.</a:t>
            </a:r>
          </a:p>
          <a:p>
            <a:endParaRPr lang="en-US" sz="1200" dirty="0"/>
          </a:p>
          <a:p>
            <a:r>
              <a:rPr lang="en-US" sz="1200" dirty="0"/>
              <a:t>Let’s look at the options we considered -</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34386604-F802-4A2C-B000-465CFF0363C5}" type="slidenum">
              <a:rPr lang="en-US" smtClean="0"/>
              <a:t>94</a:t>
            </a:fld>
            <a:endParaRPr lang="en-US"/>
          </a:p>
        </p:txBody>
      </p:sp>
    </p:spTree>
    <p:extLst>
      <p:ext uri="{BB962C8B-B14F-4D97-AF65-F5344CB8AC3E}">
        <p14:creationId xmlns:p14="http://schemas.microsoft.com/office/powerpoint/2010/main" val="362020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option we explored was to create a new event and select appraisal for the type. This options for appraisal focused on the final decision, and not how we arrived at this decision.</a:t>
            </a:r>
          </a:p>
          <a:p>
            <a:endParaRPr lang="en-US" dirty="0"/>
          </a:p>
          <a:p>
            <a:r>
              <a:rPr lang="en-US" dirty="0"/>
              <a:t>We could see this being adequate for some institution’s needs, especially if they attached the appraisal report as an external document. For this project, we wanted something that improved our processes instead of continuing the status quo.</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4386604-F802-4A2C-B000-465CFF0363C5}" type="slidenum">
              <a:rPr lang="en-US" smtClean="0"/>
              <a:t>95</a:t>
            </a:fld>
            <a:endParaRPr lang="en-US"/>
          </a:p>
        </p:txBody>
      </p:sp>
    </p:spTree>
    <p:extLst>
      <p:ext uri="{BB962C8B-B14F-4D97-AF65-F5344CB8AC3E}">
        <p14:creationId xmlns:p14="http://schemas.microsoft.com/office/powerpoint/2010/main" val="6490336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the appraisal push, the Assessments Module was released. Maybe it would allow us to systematically appraise records? </a:t>
            </a:r>
          </a:p>
          <a:p>
            <a:endParaRPr lang="en-US" dirty="0"/>
          </a:p>
          <a:p>
            <a:r>
              <a:rPr lang="en-US" dirty="0"/>
              <a:t>The biggest drawback with the Assessments Module is that we could not export the information captured into a report to circulate for comment. The module is not visible on the Public Interface (for good reason), so printing from the Public Interface view was not a viable alternative. </a:t>
            </a:r>
          </a:p>
          <a:p>
            <a:endParaRPr lang="en-US" dirty="0"/>
          </a:p>
          <a:p>
            <a:r>
              <a:rPr lang="en-US" dirty="0"/>
              <a:t>The assessment module’s strength is assisting with prioritization, not documenting the nitty-gritty of why an appraisal decision has been made.</a:t>
            </a:r>
          </a:p>
          <a:p>
            <a:endParaRPr lang="en-US" dirty="0"/>
          </a:p>
          <a:p>
            <a:endParaRPr lang="en-US" dirty="0"/>
          </a:p>
        </p:txBody>
      </p:sp>
      <p:sp>
        <p:nvSpPr>
          <p:cNvPr id="4" name="Slide Number Placeholder 3"/>
          <p:cNvSpPr>
            <a:spLocks noGrp="1"/>
          </p:cNvSpPr>
          <p:nvPr>
            <p:ph type="sldNum" sz="quarter" idx="10"/>
          </p:nvPr>
        </p:nvSpPr>
        <p:spPr/>
        <p:txBody>
          <a:bodyPr/>
          <a:lstStyle/>
          <a:p>
            <a:fld id="{34386604-F802-4A2C-B000-465CFF0363C5}" type="slidenum">
              <a:rPr lang="en-US" smtClean="0"/>
              <a:t>96</a:t>
            </a:fld>
            <a:endParaRPr lang="en-US"/>
          </a:p>
        </p:txBody>
      </p:sp>
    </p:spTree>
    <p:extLst>
      <p:ext uri="{BB962C8B-B14F-4D97-AF65-F5344CB8AC3E}">
        <p14:creationId xmlns:p14="http://schemas.microsoft.com/office/powerpoint/2010/main" val="28482296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 Accessions Module? </a:t>
            </a:r>
          </a:p>
          <a:p>
            <a:endParaRPr lang="en-US" dirty="0"/>
          </a:p>
          <a:p>
            <a:r>
              <a:rPr lang="en-US" dirty="0"/>
              <a:t>The major pros included: staff were most familiar with this module, templates could be created to minimize repeated data entry, and some of the information we wanted to capture fit into our use of the Accessions Module.</a:t>
            </a:r>
          </a:p>
          <a:p>
            <a:endParaRPr lang="en-US" dirty="0"/>
          </a:p>
          <a:p>
            <a:r>
              <a:rPr lang="en-US" dirty="0"/>
              <a:t>Early on, we realized that the Accessions Module did not quite meet our needs. Fields such as the Content Description have character limits, the relationship between the series under review and archival series/publication could not be easily described in the available fields, most of the fields in the User Defined Data section had been reserved for capturing additional “accession” data, and many fields that did capture appraisal information are hidden in the Public Interface view. As printing from the Public Interface view was the easiest way to create reports from accession records, the latter was a major problem.</a:t>
            </a:r>
          </a:p>
          <a:p>
            <a:endParaRPr lang="en-US" dirty="0"/>
          </a:p>
          <a:p>
            <a:r>
              <a:rPr lang="en-US" dirty="0"/>
              <a:t>Another strike against using the Accessions Module was we expected a sizeable percentage of series under reviewed to be appraised as non-archival. Would a large number of completely deaccessioned entries be a bare to work with for reporting or searching purposes? What message would a large amount of completely deaccessioned “accessions” send to stakeholders?</a:t>
            </a:r>
          </a:p>
        </p:txBody>
      </p:sp>
      <p:sp>
        <p:nvSpPr>
          <p:cNvPr id="4" name="Slide Number Placeholder 3"/>
          <p:cNvSpPr>
            <a:spLocks noGrp="1"/>
          </p:cNvSpPr>
          <p:nvPr>
            <p:ph type="sldNum" sz="quarter" idx="10"/>
          </p:nvPr>
        </p:nvSpPr>
        <p:spPr/>
        <p:txBody>
          <a:bodyPr/>
          <a:lstStyle/>
          <a:p>
            <a:fld id="{34386604-F802-4A2C-B000-465CFF0363C5}" type="slidenum">
              <a:rPr lang="en-US" smtClean="0"/>
              <a:t>97</a:t>
            </a:fld>
            <a:endParaRPr lang="en-US"/>
          </a:p>
        </p:txBody>
      </p:sp>
    </p:spTree>
    <p:extLst>
      <p:ext uri="{BB962C8B-B14F-4D97-AF65-F5344CB8AC3E}">
        <p14:creationId xmlns:p14="http://schemas.microsoft.com/office/powerpoint/2010/main" val="28689846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became obvious that the Resources Module best met our needs. Reports could be exported as PDFs, with all fields visible. There were no character limits and notes could be repeated. Although we have not implemented the Resources Module for finding aid creation, staff were familiar with EAD and the Accessions Module, which helped minimize the expertise necessary to create appraisal reports in </a:t>
            </a:r>
            <a:r>
              <a:rPr lang="en-US" dirty="0" err="1"/>
              <a:t>ASpace</a:t>
            </a:r>
            <a:r>
              <a:rPr lang="en-US" dirty="0"/>
              <a:t>.</a:t>
            </a:r>
          </a:p>
          <a:p>
            <a:endParaRPr lang="en-US" dirty="0"/>
          </a:p>
          <a:p>
            <a:r>
              <a:rPr lang="en-US" dirty="0"/>
              <a:t>To better track and manage our appraisals, both for incoming and backlog reviews, we created a “repository” named Review. A template specific to appraisals was created for this repository.</a:t>
            </a:r>
          </a:p>
          <a:p>
            <a:endParaRPr lang="en-US" dirty="0"/>
          </a:p>
          <a:p>
            <a:r>
              <a:rPr lang="en-US" dirty="0"/>
              <a:t>Also in the Review repository, we have accession record stubs to capture information about records in the queue to be reviewed. </a:t>
            </a:r>
          </a:p>
          <a:p>
            <a:endParaRPr lang="en-US" dirty="0"/>
          </a:p>
        </p:txBody>
      </p:sp>
      <p:sp>
        <p:nvSpPr>
          <p:cNvPr id="4" name="Slide Number Placeholder 3"/>
          <p:cNvSpPr>
            <a:spLocks noGrp="1"/>
          </p:cNvSpPr>
          <p:nvPr>
            <p:ph type="sldNum" sz="quarter" idx="10"/>
          </p:nvPr>
        </p:nvSpPr>
        <p:spPr/>
        <p:txBody>
          <a:bodyPr/>
          <a:lstStyle/>
          <a:p>
            <a:fld id="{34386604-F802-4A2C-B000-465CFF0363C5}" type="slidenum">
              <a:rPr lang="en-US" smtClean="0"/>
              <a:t>98</a:t>
            </a:fld>
            <a:endParaRPr lang="en-US"/>
          </a:p>
        </p:txBody>
      </p:sp>
    </p:spTree>
    <p:extLst>
      <p:ext uri="{BB962C8B-B14F-4D97-AF65-F5344CB8AC3E}">
        <p14:creationId xmlns:p14="http://schemas.microsoft.com/office/powerpoint/2010/main" val="16153245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wrote all the fields that we wanted and considered the possible note type equivalent. For some, such as arrangement, there was an obvious choice. For others, such as gaps in records, took more careful consideration. </a:t>
            </a:r>
          </a:p>
          <a:p>
            <a:endParaRPr lang="en-US" dirty="0"/>
          </a:p>
          <a:p>
            <a:r>
              <a:rPr lang="en-US" dirty="0"/>
              <a:t>As the appraisal note type output in the middle of the PDF report, we decided to use general for the note type, so the content appeared at the end of the report. </a:t>
            </a:r>
          </a:p>
          <a:p>
            <a:endParaRPr lang="en-US" dirty="0"/>
          </a:p>
          <a:p>
            <a:r>
              <a:rPr lang="en-US" dirty="0"/>
              <a:t>For testing, I used a finished backlog appraisal to tweak the instructions. If you would like to know more about my appraisal work related to the TLLRWDA, I’ll be presenting about </a:t>
            </a:r>
            <a:r>
              <a:rPr lang="en-US"/>
              <a:t>that topic at </a:t>
            </a:r>
            <a:r>
              <a:rPr lang="en-US" dirty="0"/>
              <a:t>tomorrow’s Science/Technology/Health Care section at 10 am! </a:t>
            </a:r>
          </a:p>
        </p:txBody>
      </p:sp>
      <p:sp>
        <p:nvSpPr>
          <p:cNvPr id="4" name="Slide Number Placeholder 3"/>
          <p:cNvSpPr>
            <a:spLocks noGrp="1"/>
          </p:cNvSpPr>
          <p:nvPr>
            <p:ph type="sldNum" sz="quarter" idx="10"/>
          </p:nvPr>
        </p:nvSpPr>
        <p:spPr/>
        <p:txBody>
          <a:bodyPr/>
          <a:lstStyle/>
          <a:p>
            <a:fld id="{34386604-F802-4A2C-B000-465CFF0363C5}" type="slidenum">
              <a:rPr lang="en-US" smtClean="0"/>
              <a:t>99</a:t>
            </a:fld>
            <a:endParaRPr lang="en-US"/>
          </a:p>
        </p:txBody>
      </p:sp>
    </p:spTree>
    <p:extLst>
      <p:ext uri="{BB962C8B-B14F-4D97-AF65-F5344CB8AC3E}">
        <p14:creationId xmlns:p14="http://schemas.microsoft.com/office/powerpoint/2010/main" val="41026745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integrated </a:t>
            </a:r>
            <a:r>
              <a:rPr lang="en-US" dirty="0" err="1"/>
              <a:t>ASpace</a:t>
            </a:r>
            <a:r>
              <a:rPr lang="en-US" dirty="0"/>
              <a:t> into our appraisal manuals and created a cross-walk from the old template to the </a:t>
            </a:r>
            <a:r>
              <a:rPr lang="en-US" dirty="0" err="1"/>
              <a:t>ASpace</a:t>
            </a:r>
            <a:r>
              <a:rPr lang="en-US" dirty="0"/>
              <a:t> field. Field-specific instructions largely mirrored our Word instructions except where we decided to condense fields. We also indicted which fields were required and which were optional for incoming appraisals.</a:t>
            </a:r>
          </a:p>
          <a:p>
            <a:endParaRPr lang="en-US" dirty="0"/>
          </a:p>
        </p:txBody>
      </p:sp>
      <p:sp>
        <p:nvSpPr>
          <p:cNvPr id="4" name="Slide Number Placeholder 3"/>
          <p:cNvSpPr>
            <a:spLocks noGrp="1"/>
          </p:cNvSpPr>
          <p:nvPr>
            <p:ph type="sldNum" sz="quarter" idx="10"/>
          </p:nvPr>
        </p:nvSpPr>
        <p:spPr/>
        <p:txBody>
          <a:bodyPr/>
          <a:lstStyle/>
          <a:p>
            <a:fld id="{34386604-F802-4A2C-B000-465CFF0363C5}" type="slidenum">
              <a:rPr lang="en-US" smtClean="0"/>
              <a:t>100</a:t>
            </a:fld>
            <a:endParaRPr lang="en-US"/>
          </a:p>
        </p:txBody>
      </p:sp>
    </p:spTree>
    <p:extLst>
      <p:ext uri="{BB962C8B-B14F-4D97-AF65-F5344CB8AC3E}">
        <p14:creationId xmlns:p14="http://schemas.microsoft.com/office/powerpoint/2010/main" val="7876120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benefits of using the Resources Module to create appraisal reports were expected: more standardization, reports look more “polished,” and quicker to create reports.</a:t>
            </a:r>
          </a:p>
          <a:p>
            <a:endParaRPr lang="en-US" dirty="0"/>
          </a:p>
          <a:p>
            <a:r>
              <a:rPr lang="en-US" dirty="0"/>
              <a:t>Additional unexpected benefits include it is easier to collaborate when multiple people are working on a project and we can see the archivists’ work in a more visible way. </a:t>
            </a:r>
          </a:p>
        </p:txBody>
      </p:sp>
      <p:sp>
        <p:nvSpPr>
          <p:cNvPr id="4" name="Slide Number Placeholder 3"/>
          <p:cNvSpPr>
            <a:spLocks noGrp="1"/>
          </p:cNvSpPr>
          <p:nvPr>
            <p:ph type="sldNum" sz="quarter" idx="10"/>
          </p:nvPr>
        </p:nvSpPr>
        <p:spPr/>
        <p:txBody>
          <a:bodyPr/>
          <a:lstStyle/>
          <a:p>
            <a:fld id="{34386604-F802-4A2C-B000-465CFF0363C5}" type="slidenum">
              <a:rPr lang="en-US" smtClean="0"/>
              <a:t>101</a:t>
            </a:fld>
            <a:endParaRPr lang="en-US"/>
          </a:p>
        </p:txBody>
      </p:sp>
    </p:spTree>
    <p:extLst>
      <p:ext uri="{BB962C8B-B14F-4D97-AF65-F5344CB8AC3E}">
        <p14:creationId xmlns:p14="http://schemas.microsoft.com/office/powerpoint/2010/main" val="31933103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b="0" dirty="0"/>
              <a:t>If you would like to see our instructions and cross-walk, it is available through on the Society of Southwest Archivists </a:t>
            </a:r>
            <a:r>
              <a:rPr lang="en-US" b="0" dirty="0" err="1"/>
              <a:t>ArchivesSpace</a:t>
            </a:r>
            <a:r>
              <a:rPr lang="en-US" b="0" dirty="0"/>
              <a:t> Resources page. And if you are in the SSA region and have materials to share, please feel free to contact Rebecca.</a:t>
            </a:r>
          </a:p>
          <a:p>
            <a:pPr defTabSz="933237">
              <a:defRPr/>
            </a:pPr>
            <a:endParaRPr lang="en-US" b="0" dirty="0"/>
          </a:p>
          <a:p>
            <a:pPr defTabSz="933237">
              <a:defRPr/>
            </a:pPr>
            <a:r>
              <a:rPr lang="en-US" b="0" dirty="0"/>
              <a:t> </a:t>
            </a:r>
          </a:p>
        </p:txBody>
      </p:sp>
      <p:sp>
        <p:nvSpPr>
          <p:cNvPr id="4" name="Slide Number Placeholder 3"/>
          <p:cNvSpPr>
            <a:spLocks noGrp="1"/>
          </p:cNvSpPr>
          <p:nvPr>
            <p:ph type="sldNum" sz="quarter" idx="10"/>
          </p:nvPr>
        </p:nvSpPr>
        <p:spPr/>
        <p:txBody>
          <a:bodyPr/>
          <a:lstStyle/>
          <a:p>
            <a:fld id="{0C543264-95D5-4F96-B79B-BDFDE7401189}" type="slidenum">
              <a:rPr lang="en-US" smtClean="0"/>
              <a:pPr/>
              <a:t>102</a:t>
            </a:fld>
            <a:endParaRPr lang="en-US"/>
          </a:p>
        </p:txBody>
      </p:sp>
    </p:spTree>
    <p:extLst>
      <p:ext uri="{BB962C8B-B14F-4D97-AF65-F5344CB8AC3E}">
        <p14:creationId xmlns:p14="http://schemas.microsoft.com/office/powerpoint/2010/main" val="1017529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so, the simple instructions for making exported EAD valid don’t bring the code at all close to the EAD Best Practice Guidelines that TARO asks, but doesn’t require, its members to comply with. </a:t>
            </a:r>
          </a:p>
          <a:p>
            <a:endParaRPr lang="en-US" dirty="0"/>
          </a:p>
          <a:p>
            <a:r>
              <a:rPr lang="en-US" dirty="0"/>
              <a:t>The BPG, as we call it, follows standards used by the major national EAD aggregators, which themselves follow national and international descriptive standards. The bar is still set very low for EAD files to be accepted by TARO. Only Baseline Requirements need to be met—basically, is it a well-formed and valid EAD/XML file, does it have a valid file name, and does it have certain attributes set in the &lt;</a:t>
            </a:r>
            <a:r>
              <a:rPr lang="en-US" dirty="0" err="1"/>
              <a:t>eadheader</a:t>
            </a:r>
            <a:r>
              <a:rPr lang="en-US" dirty="0"/>
              <a:t>&gt; and &lt;</a:t>
            </a:r>
            <a:r>
              <a:rPr lang="en-US" dirty="0" err="1"/>
              <a:t>eadid</a:t>
            </a:r>
            <a:r>
              <a:rPr lang="en-US" dirty="0"/>
              <a:t>&gt;? Aside from a few other rules, that’s good enough. But if an </a:t>
            </a:r>
            <a:r>
              <a:rPr lang="en-US" dirty="0" err="1"/>
              <a:t>ASpace</a:t>
            </a:r>
            <a:r>
              <a:rPr lang="en-US" dirty="0"/>
              <a:t> member like TSLAC wants to submit EAD files that conform to the BPG, a lot more intervention is needed post-export.</a:t>
            </a:r>
          </a:p>
        </p:txBody>
      </p:sp>
      <p:sp>
        <p:nvSpPr>
          <p:cNvPr id="4" name="Slide Number Placeholder 3"/>
          <p:cNvSpPr>
            <a:spLocks noGrp="1"/>
          </p:cNvSpPr>
          <p:nvPr>
            <p:ph type="sldNum" sz="quarter" idx="5"/>
          </p:nvPr>
        </p:nvSpPr>
        <p:spPr/>
        <p:txBody>
          <a:bodyPr/>
          <a:lstStyle/>
          <a:p>
            <a:fld id="{557365E8-0D42-4F3E-B018-3E615A6DAD90}" type="slidenum">
              <a:rPr lang="en-US" smtClean="0"/>
              <a:t>17</a:t>
            </a:fld>
            <a:endParaRPr lang="en-US" dirty="0"/>
          </a:p>
        </p:txBody>
      </p:sp>
    </p:spTree>
    <p:extLst>
      <p:ext uri="{BB962C8B-B14F-4D97-AF65-F5344CB8AC3E}">
        <p14:creationId xmlns:p14="http://schemas.microsoft.com/office/powerpoint/2010/main" val="28414965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[Lydia] Introduction</a:t>
            </a:r>
            <a:endParaRPr b="1">
              <a:solidFill>
                <a:schemeClr val="dk1"/>
              </a:solidFill>
            </a:endParaRPr>
          </a:p>
          <a:p>
            <a:pPr marL="0" lvl="0" indent="0" algn="l" rtl="0">
              <a:lnSpc>
                <a:spcPct val="115000"/>
              </a:lnSpc>
              <a:spcBef>
                <a:spcPts val="0"/>
              </a:spcBef>
              <a:spcAft>
                <a:spcPts val="0"/>
              </a:spcAft>
              <a:buNone/>
            </a:pPr>
            <a:r>
              <a:rPr lang="en">
                <a:solidFill>
                  <a:schemeClr val="dk1"/>
                </a:solidFill>
              </a:rPr>
              <a:t>We’re here today to introduce a new status in the ArchivesSpace JIRA kanban boards, and explain how it can help you get involved.</a:t>
            </a:r>
            <a:endParaRPr/>
          </a:p>
        </p:txBody>
      </p:sp>
    </p:spTree>
    <p:extLst>
      <p:ext uri="{BB962C8B-B14F-4D97-AF65-F5344CB8AC3E}">
        <p14:creationId xmlns:p14="http://schemas.microsoft.com/office/powerpoint/2010/main" val="7492835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d3f5c324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d3f5c32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a:solidFill>
                  <a:schemeClr val="dk1"/>
                </a:solidFill>
              </a:rPr>
              <a:t>[Lydia] Quick review of how Dev Pri works </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We’re co-leaders of the Development Prioritization sub-team, which is a sub-team consisting of members from both the Users Advisory Council and Technical Advisory Council.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In collaboration with the ArchivesSpace Program Team, Dev Pri prioritizes feature requests and bug reports for developers working on future releases of the ArchivesSpace program and is preparing a survey which you will see soon!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Throughout our monthly Dev Pri subteam meetings, we review hundreds of JIRA tickets, verifying whether the issue is still relevant, gathering additional information, confirming or reevaluating the priority ranking of the ticket, and routing the tickets to one of the following queues:</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b="1">
                <a:solidFill>
                  <a:schemeClr val="dk1"/>
                </a:solidFill>
              </a:rPr>
              <a:t>Awaiting More Information</a:t>
            </a:r>
            <a:r>
              <a:rPr lang="en">
                <a:solidFill>
                  <a:schemeClr val="dk1"/>
                </a:solidFill>
              </a:rPr>
              <a:t> if the ticket has questions, needs more specification, and isn’t ready for a developer quite yet</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b="1">
                <a:solidFill>
                  <a:schemeClr val="dk1"/>
                </a:solidFill>
              </a:rPr>
              <a:t>Will Not Do</a:t>
            </a:r>
            <a:r>
              <a:rPr lang="en">
                <a:solidFill>
                  <a:schemeClr val="dk1"/>
                </a:solidFill>
              </a:rPr>
              <a:t> if the ticket should be closed (such as if the ticket is a duplicate, or the request is too institution-specific); or </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b="1">
                <a:solidFill>
                  <a:schemeClr val="dk1"/>
                </a:solidFill>
              </a:rPr>
              <a:t>Ready for Implementation </a:t>
            </a:r>
            <a:r>
              <a:rPr lang="en">
                <a:solidFill>
                  <a:schemeClr val="dk1"/>
                </a:solidFill>
              </a:rPr>
              <a:t>if the ticket is ready to be worked on by a developer.</a:t>
            </a:r>
            <a:endParaRPr>
              <a:solidFill>
                <a:schemeClr val="dk1"/>
              </a:solidFill>
            </a:endParaRPr>
          </a:p>
        </p:txBody>
      </p:sp>
    </p:spTree>
    <p:extLst>
      <p:ext uri="{BB962C8B-B14F-4D97-AF65-F5344CB8AC3E}">
        <p14:creationId xmlns:p14="http://schemas.microsoft.com/office/powerpoint/2010/main" val="17176934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df1896d6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df1896d6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a:solidFill>
                  <a:schemeClr val="dk1"/>
                </a:solidFill>
              </a:rPr>
              <a:t>[Lydia] Why the new status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While Dev. Pri. has been working hard to increase our capacity for fielding tickets, the program still had a sticking point.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There were so many tickets now in the Ready for Implementation queue that developers needed a prioritization process to prioritize the prioritized!</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With so many tickets in the development backlog, it made it hard for the ASpace program team to prioritize which tickets should get their developers’ attention.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As you can see from this graphic, even though Dev Pri prioritizes tickets, the ASpace developers have a limited capacity. The top line is the amount of tickets that are created and the bottom line is when the tickets have funneled through their entire lifespan, a pull request has been submitted, and the ticket is closed. </a:t>
            </a:r>
            <a:endParaRPr>
              <a:solidFill>
                <a:schemeClr val="dk1"/>
              </a:solidFill>
            </a:endParaRPr>
          </a:p>
          <a:p>
            <a:pPr marL="914400" lvl="0" indent="0" algn="l" rtl="0">
              <a:lnSpc>
                <a:spcPct val="115000"/>
              </a:lnSpc>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4059748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cdf2579a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cdf2579a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[Maggie]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Meanwhile, the Technical Advisory Council had been having ongoing conversations during their meetings about how to encourage an “an active community of developers” (a charge from the ASpace Governance bylaws).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661665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d3f5c324a_1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d3f5c324a_1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MAGGIE</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To remedy the unprioritized backlog and to accomplish TAC’s goal, in collaboration with Christine, we developed a </a:t>
            </a:r>
            <a:r>
              <a:rPr lang="en" b="1">
                <a:solidFill>
                  <a:schemeClr val="dk1"/>
                </a:solidFill>
              </a:rPr>
              <a:t>Ready for Community Developer </a:t>
            </a:r>
            <a:r>
              <a:rPr lang="en">
                <a:solidFill>
                  <a:schemeClr val="dk1"/>
                </a:solidFill>
              </a:rPr>
              <a:t>queue! This status is for smaller and more straightforward changes to the application – changes that are nice to have, but not critical, probably don’t touch a lot of parts of the application, and basically would be perfect to highlight as opportunities for community coder participation.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The new status also aligns nicely with TAC’s role in the ASpace community.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We hope that this new status will shorten the backlog of tickets for the ASpace program and developer teams, allowing them to prioritize more efficiently, as well as work towards the TAC goal of encouraging an “active community of developers” by making it easier for people to identify tickets and contribute code.</a:t>
            </a:r>
            <a:endParaRPr b="1">
              <a:solidFill>
                <a:schemeClr val="dk1"/>
              </a:solidFill>
            </a:endParaRPr>
          </a:p>
          <a:p>
            <a:pPr marL="457200" marR="0" lvl="0" indent="0" algn="l" rtl="0">
              <a:lnSpc>
                <a:spcPct val="115000"/>
              </a:lnSpc>
              <a:spcBef>
                <a:spcPts val="0"/>
              </a:spcBef>
              <a:spcAft>
                <a:spcPts val="0"/>
              </a:spcAft>
              <a:buNone/>
            </a:pPr>
            <a:endParaRPr>
              <a:solidFill>
                <a:schemeClr val="dk1"/>
              </a:solidFill>
              <a:highlight>
                <a:srgbClr val="FF00FF"/>
              </a:highlight>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585036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cdf2579a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cdf2579a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MAGGIE</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How we’re implementing the new status </a:t>
            </a:r>
            <a:r>
              <a:rPr lang="en">
                <a:solidFill>
                  <a:schemeClr val="dk1"/>
                </a:solidFill>
                <a:highlight>
                  <a:srgbClr val="FFFF00"/>
                </a:highlight>
              </a:rPr>
              <a:t>[SWITCH TO SLIDE 5]</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We decided to start implementing the new Ready for Community Developer status by going through the JIRA tickets that had already been passed by Dev Pri, and were waiting in the Ready for Implementation queue and evaluate each ticket in terms of its candidacy for the new status.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We took the summer to review tickets that were in the Ready for Implementation lists of both board</a:t>
            </a:r>
            <a:r>
              <a:rPr lang="en">
                <a:solidFill>
                  <a:schemeClr val="dk1"/>
                </a:solidFill>
                <a:latin typeface="Calibri"/>
                <a:ea typeface="Calibri"/>
                <a:cs typeface="Calibri"/>
                <a:sym typeface="Calibri"/>
              </a:rPr>
              <a:t>s</a:t>
            </a:r>
            <a:r>
              <a:rPr lang="en">
                <a:solidFill>
                  <a:schemeClr val="dk1"/>
                </a:solidFill>
              </a:rPr>
              <a:t> (the</a:t>
            </a:r>
            <a:r>
              <a:rPr lang="en">
                <a:solidFill>
                  <a:schemeClr val="dk1"/>
                </a:solidFill>
                <a:uFill>
                  <a:noFill/>
                </a:uFill>
                <a:hlinkClick r:id="rId3"/>
              </a:rPr>
              <a:t> </a:t>
            </a:r>
            <a:r>
              <a:rPr lang="en" u="sng">
                <a:solidFill>
                  <a:srgbClr val="1155CC"/>
                </a:solidFill>
                <a:hlinkClick r:id="rId3"/>
              </a:rPr>
              <a:t>bug</a:t>
            </a:r>
            <a:r>
              <a:rPr lang="en">
                <a:solidFill>
                  <a:schemeClr val="dk1"/>
                </a:solidFill>
              </a:rPr>
              <a:t> and</a:t>
            </a:r>
            <a:r>
              <a:rPr lang="en">
                <a:solidFill>
                  <a:schemeClr val="dk1"/>
                </a:solidFill>
                <a:uFill>
                  <a:noFill/>
                </a:uFill>
                <a:hlinkClick r:id="rId4"/>
              </a:rPr>
              <a:t> </a:t>
            </a:r>
            <a:r>
              <a:rPr lang="en" u="sng">
                <a:solidFill>
                  <a:srgbClr val="1155CC"/>
                </a:solidFill>
                <a:hlinkClick r:id="rId4"/>
              </a:rPr>
              <a:t>feature request</a:t>
            </a:r>
            <a:r>
              <a:rPr lang="en">
                <a:solidFill>
                  <a:schemeClr val="dk1"/>
                </a:solidFill>
              </a:rPr>
              <a:t>) and route tickets to the Ready for Community Developer status.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highlight>
                  <a:srgbClr val="FF00FF"/>
                </a:highlight>
              </a:rPr>
              <a:t>As of now, we have 20 tickets in Ready for Community Developer.</a:t>
            </a:r>
            <a:endParaRPr b="1">
              <a:solidFill>
                <a:schemeClr val="dk1"/>
              </a:solidFill>
            </a:endParaRPr>
          </a:p>
        </p:txBody>
      </p:sp>
    </p:spTree>
    <p:extLst>
      <p:ext uri="{BB962C8B-B14F-4D97-AF65-F5344CB8AC3E}">
        <p14:creationId xmlns:p14="http://schemas.microsoft.com/office/powerpoint/2010/main" val="21046384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deccffee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deccffee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MAGGIE</a:t>
            </a:r>
            <a:endParaRPr b="1">
              <a:solidFill>
                <a:schemeClr val="dk1"/>
              </a:solidFill>
            </a:endParaRPr>
          </a:p>
          <a:p>
            <a:pPr marL="0" lvl="0" indent="0" algn="l" rtl="0">
              <a:lnSpc>
                <a:spcPct val="115000"/>
              </a:lnSpc>
              <a:spcBef>
                <a:spcPts val="0"/>
              </a:spcBef>
              <a:spcAft>
                <a:spcPts val="0"/>
              </a:spcAft>
              <a:buNone/>
            </a:pPr>
            <a:r>
              <a:rPr lang="en" b="1">
                <a:solidFill>
                  <a:schemeClr val="dk1"/>
                </a:solidFill>
              </a:rPr>
              <a:t>How to use the new status </a:t>
            </a:r>
            <a:r>
              <a:rPr lang="en">
                <a:solidFill>
                  <a:schemeClr val="dk1"/>
                </a:solidFill>
                <a:highlight>
                  <a:srgbClr val="FFFF00"/>
                </a:highlight>
              </a:rPr>
              <a:t>[SWITCH TO SLIDE 6]</a:t>
            </a:r>
            <a:endParaRPr b="1">
              <a:solidFill>
                <a:schemeClr val="dk1"/>
              </a:solidFill>
            </a:endParaRPr>
          </a:p>
          <a:p>
            <a:pPr marL="0" lvl="0" indent="0" algn="l" rtl="0">
              <a:lnSpc>
                <a:spcPct val="115000"/>
              </a:lnSpc>
              <a:spcBef>
                <a:spcPts val="0"/>
              </a:spcBef>
              <a:spcAft>
                <a:spcPts val="0"/>
              </a:spcAft>
              <a:buNone/>
            </a:pPr>
            <a:r>
              <a:rPr lang="en">
                <a:solidFill>
                  <a:schemeClr val="dk1"/>
                </a:solidFill>
              </a:rPr>
              <a:t>To get started, you will need to create a JIRA account to create or comment on tickets or be eligible to be assigned tickets. Anyone can create a JIRA account for themselves – you don’t need to contact anyone at ASpace for approval or anything.</a:t>
            </a:r>
            <a:endParaRPr>
              <a:solidFill>
                <a:schemeClr val="dk1"/>
              </a:solidFill>
            </a:endParaRPr>
          </a:p>
          <a:p>
            <a:pPr marL="0" lvl="0" indent="0" algn="l" rtl="0">
              <a:lnSpc>
                <a:spcPct val="115000"/>
              </a:lnSpc>
              <a:spcBef>
                <a:spcPts val="0"/>
              </a:spcBef>
              <a:spcAft>
                <a:spcPts val="0"/>
              </a:spcAft>
              <a:buNone/>
            </a:pPr>
            <a:r>
              <a:rPr lang="en">
                <a:solidFill>
                  <a:schemeClr val="dk1"/>
                </a:solidFill>
              </a:rPr>
              <a:t>Click on the little door with an arrow on the bottom right of JIRA to create your new account.</a:t>
            </a:r>
            <a:endParaRPr>
              <a:solidFill>
                <a:schemeClr val="dk1"/>
              </a:solidFill>
            </a:endParaRPr>
          </a:p>
        </p:txBody>
      </p:sp>
    </p:spTree>
    <p:extLst>
      <p:ext uri="{BB962C8B-B14F-4D97-AF65-F5344CB8AC3E}">
        <p14:creationId xmlns:p14="http://schemas.microsoft.com/office/powerpoint/2010/main" val="33378585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d0c0438f2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d0c0438f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MAGGIE</a:t>
            </a:r>
            <a:endParaRPr>
              <a:solidFill>
                <a:schemeClr val="dk1"/>
              </a:solidFill>
            </a:endParaRPr>
          </a:p>
          <a:p>
            <a:pPr marL="457200" lvl="0" indent="-298450" algn="l" rtl="0">
              <a:lnSpc>
                <a:spcPct val="115000"/>
              </a:lnSpc>
              <a:spcBef>
                <a:spcPts val="0"/>
              </a:spcBef>
              <a:spcAft>
                <a:spcPts val="0"/>
              </a:spcAft>
              <a:buSzPts val="1100"/>
              <a:buChar char="●"/>
            </a:pPr>
            <a:r>
              <a:rPr lang="en">
                <a:solidFill>
                  <a:schemeClr val="dk1"/>
                </a:solidFill>
              </a:rPr>
              <a:t>There’s a new Kanban board for the Ready for Community Developer status, where you can see all the tickets in this queue together</a:t>
            </a:r>
            <a:endParaRPr/>
          </a:p>
          <a:p>
            <a:pPr marL="457200" lvl="0" indent="-298450" algn="l" rtl="0">
              <a:lnSpc>
                <a:spcPct val="115000"/>
              </a:lnSpc>
              <a:spcBef>
                <a:spcPts val="0"/>
              </a:spcBef>
              <a:spcAft>
                <a:spcPts val="0"/>
              </a:spcAft>
              <a:buSzPts val="1100"/>
              <a:buChar char="●"/>
            </a:pPr>
            <a:r>
              <a:rPr lang="en"/>
              <a:t>The link to the board is here: </a:t>
            </a:r>
            <a:r>
              <a:rPr lang="en" u="sng">
                <a:solidFill>
                  <a:srgbClr val="1155CC"/>
                </a:solidFill>
                <a:hlinkClick r:id="rId3"/>
              </a:rPr>
              <a:t>https://archivesspace.atlassian.net/secure/RapidBoard.jspa?rapidView=27</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445896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df1896d67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5df1896d6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[Lydia]</a:t>
            </a:r>
            <a:r>
              <a:rPr lang="en">
                <a:solidFill>
                  <a:schemeClr val="dk1"/>
                </a:solidFill>
              </a:rPr>
              <a:t> (</a:t>
            </a:r>
            <a:r>
              <a:rPr lang="en" u="sng">
                <a:solidFill>
                  <a:srgbClr val="1155CC"/>
                </a:solidFill>
                <a:hlinkClick r:id="rId3"/>
              </a:rPr>
              <a:t>source</a:t>
            </a:r>
            <a:r>
              <a:rPr lang="en">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Anyone is welcome to submit a pull request to improve ArchivesSpace. But, before assigning yourself to a ticket for the first time it would be best to have a short orientation first. To do so, you can contact Laney, ArchivesSpace Tech Lead, to go over general expectations and mechanics of developing for ArchivesSpace.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Once you’ve gone through the brief orientation, Laney will add you to the developer group and you’ll be able to grab a ticket whenever you want.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Development for ArchivesSpace is conducted in sprints, during which new features are implemented, bugs are fixed, and chores, such as updating part of the application stack, are completed.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Developers and others willing to update or create documentation are welcome to contribute in any given sprint. If you have experience with ArchivesSpace and are willing to take on work considered a priority by the community, you are welcome to join an ArchivesSpace scrum call and commit to take on open issues raised in sprint planning. Please contact ArchivesSpace Tech Lead Laney McGlohon if you are interested in getting involved.</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08635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deccffe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deccffe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[Lydia] </a:t>
            </a:r>
            <a:r>
              <a:rPr lang="en">
                <a:solidFill>
                  <a:schemeClr val="dk1"/>
                </a:solidFill>
              </a:rPr>
              <a:t>People who want to take a ticket should assign themselves to it. Note: It’s important that you assign yourself a ticket before you start working on it so that people aren’t working on the same thing and duplicating effort.</a:t>
            </a:r>
            <a:endParaRPr>
              <a:solidFill>
                <a:schemeClr val="dk1"/>
              </a:solidFill>
            </a:endParaRPr>
          </a:p>
          <a:p>
            <a:pPr marL="457200" lvl="0" indent="-298450" algn="l" rtl="0">
              <a:spcBef>
                <a:spcPts val="800"/>
              </a:spcBef>
              <a:spcAft>
                <a:spcPts val="0"/>
              </a:spcAft>
              <a:buClr>
                <a:srgbClr val="091E42"/>
              </a:buClr>
              <a:buSzPts val="1100"/>
              <a:buChar char="●"/>
            </a:pPr>
            <a:endParaRPr>
              <a:solidFill>
                <a:srgbClr val="091E42"/>
              </a:solidFill>
            </a:endParaRPr>
          </a:p>
          <a:p>
            <a:pPr marL="457200" marR="0" lvl="0" indent="0" algn="l" rtl="0">
              <a:lnSpc>
                <a:spcPct val="100000"/>
              </a:lnSpc>
              <a:spcBef>
                <a:spcPts val="800"/>
              </a:spcBef>
              <a:spcAft>
                <a:spcPts val="0"/>
              </a:spcAft>
              <a:buNone/>
            </a:pPr>
            <a:endParaRPr>
              <a:solidFill>
                <a:srgbClr val="091E42"/>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99892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various parts of the EAD file, attributes are missing that make the file not comply with the BPG, or </a:t>
            </a:r>
            <a:r>
              <a:rPr lang="en-US" dirty="0" err="1"/>
              <a:t>ASpace</a:t>
            </a:r>
            <a:r>
              <a:rPr lang="en-US" dirty="0"/>
              <a:t>-specific attributes appear that aren’t needed and may be problematic in the future, though that can’t be known yet. It may be that some of these things can be resolved within </a:t>
            </a:r>
            <a:r>
              <a:rPr lang="en-US" dirty="0" err="1"/>
              <a:t>ASpace</a:t>
            </a:r>
            <a:r>
              <a:rPr lang="en-US" dirty="0"/>
              <a:t>, but until we make those discoveries, we need to do those clean-up tasks post-export.</a:t>
            </a:r>
          </a:p>
        </p:txBody>
      </p:sp>
      <p:sp>
        <p:nvSpPr>
          <p:cNvPr id="4" name="Slide Number Placeholder 3"/>
          <p:cNvSpPr>
            <a:spLocks noGrp="1"/>
          </p:cNvSpPr>
          <p:nvPr>
            <p:ph type="sldNum" sz="quarter" idx="5"/>
          </p:nvPr>
        </p:nvSpPr>
        <p:spPr/>
        <p:txBody>
          <a:bodyPr/>
          <a:lstStyle/>
          <a:p>
            <a:fld id="{557365E8-0D42-4F3E-B018-3E615A6DAD90}" type="slidenum">
              <a:rPr lang="en-US" smtClean="0"/>
              <a:t>18</a:t>
            </a:fld>
            <a:endParaRPr lang="en-US" dirty="0"/>
          </a:p>
        </p:txBody>
      </p:sp>
    </p:spTree>
    <p:extLst>
      <p:ext uri="{BB962C8B-B14F-4D97-AF65-F5344CB8AC3E}">
        <p14:creationId xmlns:p14="http://schemas.microsoft.com/office/powerpoint/2010/main" val="40051755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df1896d67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df1896d6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 b="1">
                <a:solidFill>
                  <a:schemeClr val="dk1"/>
                </a:solidFill>
              </a:rPr>
              <a:t>[Lydia]</a:t>
            </a:r>
            <a:endParaRPr b="1">
              <a:solidFill>
                <a:schemeClr val="dk1"/>
              </a:solidFill>
            </a:endParaRPr>
          </a:p>
          <a:p>
            <a:pPr marL="0" lvl="0" indent="0" algn="l" rtl="0">
              <a:spcBef>
                <a:spcPts val="800"/>
              </a:spcBef>
              <a:spcAft>
                <a:spcPts val="0"/>
              </a:spcAft>
              <a:buClr>
                <a:schemeClr val="dk1"/>
              </a:buClr>
              <a:buSzPts val="1100"/>
              <a:buFont typeface="Arial"/>
              <a:buNone/>
            </a:pPr>
            <a:r>
              <a:rPr lang="en">
                <a:solidFill>
                  <a:srgbClr val="091E42"/>
                </a:solidFill>
              </a:rPr>
              <a:t>The </a:t>
            </a:r>
            <a:r>
              <a:rPr lang="en" u="sng">
                <a:solidFill>
                  <a:srgbClr val="0052CC"/>
                </a:solidFill>
                <a:hlinkClick r:id="rId3"/>
              </a:rPr>
              <a:t>ArchivesSpace source code</a:t>
            </a:r>
            <a:r>
              <a:rPr lang="en">
                <a:solidFill>
                  <a:srgbClr val="091E42"/>
                </a:solidFill>
              </a:rPr>
              <a:t> is available on Github. To contribute code, please see the step-by-step instructions on the wiki.</a:t>
            </a:r>
            <a:endParaRPr>
              <a:solidFill>
                <a:srgbClr val="091E42"/>
              </a:solidFill>
            </a:endParaRPr>
          </a:p>
          <a:p>
            <a:pPr marL="0" lvl="0" indent="0" algn="l" rtl="0">
              <a:spcBef>
                <a:spcPts val="800"/>
              </a:spcBef>
              <a:spcAft>
                <a:spcPts val="0"/>
              </a:spcAft>
              <a:buNone/>
            </a:pPr>
            <a:r>
              <a:rPr lang="en">
                <a:solidFill>
                  <a:srgbClr val="091E42"/>
                </a:solidFill>
              </a:rPr>
              <a:t>Steps include:</a:t>
            </a:r>
            <a:endParaRPr>
              <a:solidFill>
                <a:srgbClr val="091E42"/>
              </a:solidFill>
            </a:endParaRPr>
          </a:p>
          <a:p>
            <a:pPr marL="914400" lvl="1" indent="-298450" algn="l" rtl="0">
              <a:spcBef>
                <a:spcPts val="800"/>
              </a:spcBef>
              <a:spcAft>
                <a:spcPts val="0"/>
              </a:spcAft>
              <a:buClr>
                <a:srgbClr val="091E42"/>
              </a:buClr>
              <a:buSzPts val="1100"/>
              <a:buChar char="○"/>
            </a:pPr>
            <a:r>
              <a:rPr lang="en">
                <a:solidFill>
                  <a:srgbClr val="091E42"/>
                </a:solidFill>
                <a:highlight>
                  <a:schemeClr val="lt1"/>
                </a:highlight>
              </a:rPr>
              <a:t>First, forking the ArchivesSpace repository into your personal Github account, then downloading it.</a:t>
            </a:r>
            <a:endParaRPr>
              <a:solidFill>
                <a:srgbClr val="091E42"/>
              </a:solidFill>
              <a:highlight>
                <a:schemeClr val="lt1"/>
              </a:highlight>
            </a:endParaRPr>
          </a:p>
          <a:p>
            <a:pPr marL="914400" lvl="1" indent="-298450" algn="l" rtl="0">
              <a:spcBef>
                <a:spcPts val="0"/>
              </a:spcBef>
              <a:spcAft>
                <a:spcPts val="0"/>
              </a:spcAft>
              <a:buClr>
                <a:srgbClr val="091E42"/>
              </a:buClr>
              <a:buSzPts val="1100"/>
              <a:buChar char="○"/>
            </a:pPr>
            <a:r>
              <a:rPr lang="en">
                <a:solidFill>
                  <a:srgbClr val="091E42"/>
                </a:solidFill>
                <a:highlight>
                  <a:schemeClr val="lt1"/>
                </a:highlight>
              </a:rPr>
              <a:t>Second, making code edits. If you are resolving a bug or feature reported on JIRA then your branch name and commit message should reference the JIRA issue number (otherwise name appropriately)</a:t>
            </a:r>
            <a:endParaRPr>
              <a:solidFill>
                <a:srgbClr val="091E42"/>
              </a:solidFill>
              <a:highlight>
                <a:schemeClr val="lt1"/>
              </a:highlight>
            </a:endParaRPr>
          </a:p>
          <a:p>
            <a:pPr marL="914400" lvl="1" indent="-298450" algn="l" rtl="0">
              <a:spcBef>
                <a:spcPts val="0"/>
              </a:spcBef>
              <a:spcAft>
                <a:spcPts val="0"/>
              </a:spcAft>
              <a:buClr>
                <a:srgbClr val="091E42"/>
              </a:buClr>
              <a:buSzPts val="1100"/>
              <a:buChar char="○"/>
            </a:pPr>
            <a:r>
              <a:rPr lang="en">
                <a:solidFill>
                  <a:srgbClr val="091E42"/>
                </a:solidFill>
                <a:highlight>
                  <a:schemeClr val="lt1"/>
                </a:highlight>
              </a:rPr>
              <a:t>Finally, make a pull request at github.</a:t>
            </a:r>
            <a:endParaRPr>
              <a:solidFill>
                <a:srgbClr val="091E42"/>
              </a:solidFill>
              <a:highlight>
                <a:schemeClr val="lt1"/>
              </a:highlight>
            </a:endParaRPr>
          </a:p>
          <a:p>
            <a:pPr marL="457200" lvl="2" indent="-298450" algn="l" rtl="0">
              <a:spcBef>
                <a:spcPts val="0"/>
              </a:spcBef>
              <a:spcAft>
                <a:spcPts val="0"/>
              </a:spcAft>
              <a:buClr>
                <a:schemeClr val="dk1"/>
              </a:buClr>
              <a:buSzPts val="1100"/>
              <a:buChar char="■"/>
            </a:pPr>
            <a:r>
              <a:rPr lang="en">
                <a:solidFill>
                  <a:srgbClr val="091E42"/>
                </a:solidFill>
              </a:rPr>
              <a:t>All code contributions should include unit tests and will follow the best practices and standards as outlined in the </a:t>
            </a:r>
            <a:r>
              <a:rPr lang="en" u="sng">
                <a:solidFill>
                  <a:srgbClr val="0052CC"/>
                </a:solidFill>
                <a:hlinkClick r:id="rId4"/>
              </a:rPr>
              <a:t>Contributors' Guidelines</a:t>
            </a:r>
            <a:r>
              <a:rPr lang="en">
                <a:solidFill>
                  <a:srgbClr val="091E42"/>
                </a:solidFill>
              </a:rPr>
              <a:t>.</a:t>
            </a:r>
            <a:endParaRPr>
              <a:solidFill>
                <a:srgbClr val="091E42"/>
              </a:solidFill>
            </a:endParaRPr>
          </a:p>
          <a:p>
            <a:pPr marL="457200" lvl="2" indent="-298450" algn="l" rtl="0">
              <a:spcBef>
                <a:spcPts val="0"/>
              </a:spcBef>
              <a:spcAft>
                <a:spcPts val="0"/>
              </a:spcAft>
              <a:buClr>
                <a:srgbClr val="091E42"/>
              </a:buClr>
              <a:buSzPts val="1100"/>
              <a:buChar char="■"/>
            </a:pPr>
            <a:r>
              <a:rPr lang="en">
                <a:solidFill>
                  <a:srgbClr val="091E42"/>
                </a:solidFill>
                <a:highlight>
                  <a:schemeClr val="lt1"/>
                </a:highlight>
              </a:rPr>
              <a:t>If you or your institution would like to make a larger code contribution, like developing a new feature and adding it the core code, please review their </a:t>
            </a:r>
            <a:r>
              <a:rPr lang="en" u="sng">
                <a:solidFill>
                  <a:srgbClr val="0052CC"/>
                </a:solidFill>
                <a:highlight>
                  <a:schemeClr val="lt1"/>
                </a:highlight>
                <a:hlinkClick r:id="rId5"/>
              </a:rPr>
              <a:t>evaluation process</a:t>
            </a:r>
            <a:r>
              <a:rPr lang="en">
                <a:solidFill>
                  <a:srgbClr val="091E42"/>
                </a:solidFill>
                <a:highlight>
                  <a:schemeClr val="lt1"/>
                </a:highlight>
              </a:rPr>
              <a:t> documentation and contact </a:t>
            </a:r>
            <a:r>
              <a:rPr lang="en">
                <a:solidFill>
                  <a:srgbClr val="0052CC"/>
                </a:solidFill>
                <a:highlight>
                  <a:schemeClr val="lt1"/>
                </a:highlight>
              </a:rPr>
              <a:t>ArchivesSpace Program Manager</a:t>
            </a:r>
            <a:r>
              <a:rPr lang="en">
                <a:solidFill>
                  <a:srgbClr val="091E42"/>
                </a:solidFill>
                <a:highlight>
                  <a:schemeClr val="lt1"/>
                </a:highlight>
              </a:rPr>
              <a:t> Christine Di Bella with any questions or to begin the process.</a:t>
            </a:r>
            <a:endParaRPr/>
          </a:p>
        </p:txBody>
      </p:sp>
    </p:spTree>
    <p:extLst>
      <p:ext uri="{BB962C8B-B14F-4D97-AF65-F5344CB8AC3E}">
        <p14:creationId xmlns:p14="http://schemas.microsoft.com/office/powerpoint/2010/main" val="8268870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df1896d67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df1896d6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[Maggie] </a:t>
            </a:r>
            <a:r>
              <a:rPr lang="en"/>
              <a:t>We hope the new Community Developer status is helpful for Aspace community developers. If you have feedback on improvements or questions, please reach out!</a:t>
            </a:r>
            <a:endParaRPr/>
          </a:p>
        </p:txBody>
      </p:sp>
    </p:spTree>
    <p:extLst>
      <p:ext uri="{BB962C8B-B14F-4D97-AF65-F5344CB8AC3E}">
        <p14:creationId xmlns:p14="http://schemas.microsoft.com/office/powerpoint/2010/main" val="814236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9B96-A3B5-40FE-983E-28F5B6757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A9D9FA-B5B0-4C75-8CD2-9F0BD21FA3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1B87D8-665D-48BA-B3FD-ED00C05FE8D9}"/>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5" name="Footer Placeholder 4">
            <a:extLst>
              <a:ext uri="{FF2B5EF4-FFF2-40B4-BE49-F238E27FC236}">
                <a16:creationId xmlns:a16="http://schemas.microsoft.com/office/drawing/2014/main" id="{54D72B7D-6856-4996-A25C-CC1CEA25E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FEF6F-8E5D-494F-AD05-FDD31E286031}"/>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139127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649B-1658-4CD8-BF60-E387E707D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834627-5FF5-43BD-85A6-781EAB4B4CD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0CC25-CB4F-453E-923E-5599A323D264}"/>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5" name="Footer Placeholder 4">
            <a:extLst>
              <a:ext uri="{FF2B5EF4-FFF2-40B4-BE49-F238E27FC236}">
                <a16:creationId xmlns:a16="http://schemas.microsoft.com/office/drawing/2014/main" id="{9C82841F-DCA7-4332-9C46-FB1A0C53A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23118-CF96-47D8-ACF8-AFBC790B7B5B}"/>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6201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8530B-C8A9-457D-853D-4E38AC7AFD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0F4A40-0DD5-490B-84F1-79AC644A94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DF8A6-702E-486C-A17C-F7E87B26A9D6}"/>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5" name="Footer Placeholder 4">
            <a:extLst>
              <a:ext uri="{FF2B5EF4-FFF2-40B4-BE49-F238E27FC236}">
                <a16:creationId xmlns:a16="http://schemas.microsoft.com/office/drawing/2014/main" id="{93662F27-CDE0-43B5-8692-6EB7D0EC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B93-D17D-4803-9C71-7BBBE42F257C}"/>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427280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95000" y="2855000"/>
            <a:ext cx="10469600" cy="11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7091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3486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a:off x="6096000" y="0"/>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7" name="Google Shape;47;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354000" y="1386233"/>
            <a:ext cx="5393600" cy="2234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 name="Google Shape;49;p9"/>
          <p:cNvSpPr txBox="1">
            <a:spLocks noGrp="1"/>
          </p:cNvSpPr>
          <p:nvPr>
            <p:ph type="subTitle" idx="1"/>
          </p:nvPr>
        </p:nvSpPr>
        <p:spPr>
          <a:xfrm>
            <a:off x="354000" y="36358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883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F1BB-C587-4F68-A2F5-A87CB9DDC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73CDB0-4B4F-4549-8BC2-C33B3100CD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CB015-0D47-4CF1-8AB5-1B4A0452A875}"/>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5" name="Footer Placeholder 4">
            <a:extLst>
              <a:ext uri="{FF2B5EF4-FFF2-40B4-BE49-F238E27FC236}">
                <a16:creationId xmlns:a16="http://schemas.microsoft.com/office/drawing/2014/main" id="{DF1BB5B9-0E90-440E-BDC6-F3BDB460E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59952-2359-465F-A463-1CC0B1182029}"/>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231828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C441D-12E1-472A-8D1D-33110EE7FE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E06BA5-0374-4718-B6D1-3D8A87603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703B0A-61F9-41F9-891C-1975E3E20A2D}"/>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5" name="Footer Placeholder 4">
            <a:extLst>
              <a:ext uri="{FF2B5EF4-FFF2-40B4-BE49-F238E27FC236}">
                <a16:creationId xmlns:a16="http://schemas.microsoft.com/office/drawing/2014/main" id="{E01A4234-1BB6-4972-AD05-A6F74B330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99C14-2D03-4C6E-BD85-4EAA8BE9EDCC}"/>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95024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8DCC5-91B3-448E-85C4-173A7CD86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A9E2E-A782-4F66-8C64-BBD695EBC2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4FD15A-65B0-4AA8-8EBC-1A6DD6D641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6499F1-69CC-4B81-BF80-5E3360F9CF6B}"/>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6" name="Footer Placeholder 5">
            <a:extLst>
              <a:ext uri="{FF2B5EF4-FFF2-40B4-BE49-F238E27FC236}">
                <a16:creationId xmlns:a16="http://schemas.microsoft.com/office/drawing/2014/main" id="{0AE63554-528F-4D39-B23A-409E1D1699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EAFC2-8419-4F7D-81A7-673662970FE7}"/>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351103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BDFC-A437-45CB-B12E-81F498E2F9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78CC59-1288-4925-86CF-0DCC4A486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A3354A-2389-47D0-B8BA-336122FE847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337A73-48D9-420A-A563-CFAFC6B6F2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DD5307-6918-4306-B29F-596A2CAEF07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4577FA-1A40-4D5F-A6E9-5C623B3FE56B}"/>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8" name="Footer Placeholder 7">
            <a:extLst>
              <a:ext uri="{FF2B5EF4-FFF2-40B4-BE49-F238E27FC236}">
                <a16:creationId xmlns:a16="http://schemas.microsoft.com/office/drawing/2014/main" id="{29ED8EA7-CA60-4120-AB75-E21E5AC0D2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559E2-C92A-4506-9EB4-A93FE8E2EDF3}"/>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1364394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B317-BD18-423F-B220-9377CA8B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1AF38-5295-490E-BD4C-6BEB9BA8E3C6}"/>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4" name="Footer Placeholder 3">
            <a:extLst>
              <a:ext uri="{FF2B5EF4-FFF2-40B4-BE49-F238E27FC236}">
                <a16:creationId xmlns:a16="http://schemas.microsoft.com/office/drawing/2014/main" id="{705CC618-D6F0-460C-A334-E2403A4406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8E7E3B-91C6-4315-882A-0BA27FF57142}"/>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393688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8EB135-2CAB-4B2F-810B-BA79BC9CC396}"/>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3" name="Footer Placeholder 2">
            <a:extLst>
              <a:ext uri="{FF2B5EF4-FFF2-40B4-BE49-F238E27FC236}">
                <a16:creationId xmlns:a16="http://schemas.microsoft.com/office/drawing/2014/main" id="{43E8105D-06C7-4AF8-8054-A23C79BAD8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13D93C-4809-482E-9A0C-CFD23E239338}"/>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374634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5A6F-E5EC-43DD-BF4D-F365EA63E8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7F2845-2B21-4322-BE35-6C51197EB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2F09E-9F6C-4718-9AAA-0DF1D883E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86A053-5135-4367-8C53-18F669201C67}"/>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6" name="Footer Placeholder 5">
            <a:extLst>
              <a:ext uri="{FF2B5EF4-FFF2-40B4-BE49-F238E27FC236}">
                <a16:creationId xmlns:a16="http://schemas.microsoft.com/office/drawing/2014/main" id="{0E703114-9569-44DE-9624-4CEBA067C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E2E2F-B1D6-4BAA-B080-2936F55C7269}"/>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562049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74AE-2A24-4109-9B72-B56A98585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E5EDB0-C9A5-47A9-BF30-7F941F7DA8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7B4501-00B3-4756-9A05-F9246262D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0BB6A4-C459-43FF-8C0A-929A5730EC8C}"/>
              </a:ext>
            </a:extLst>
          </p:cNvPr>
          <p:cNvSpPr>
            <a:spLocks noGrp="1"/>
          </p:cNvSpPr>
          <p:nvPr>
            <p:ph type="dt" sz="half" idx="10"/>
          </p:nvPr>
        </p:nvSpPr>
        <p:spPr/>
        <p:txBody>
          <a:bodyPr/>
          <a:lstStyle/>
          <a:p>
            <a:fld id="{A524E1B3-7A9B-419D-ACF6-C69454CD4E2C}" type="datetimeFigureOut">
              <a:rPr lang="en-US" smtClean="0"/>
              <a:t>8/1/19</a:t>
            </a:fld>
            <a:endParaRPr lang="en-US"/>
          </a:p>
        </p:txBody>
      </p:sp>
      <p:sp>
        <p:nvSpPr>
          <p:cNvPr id="6" name="Footer Placeholder 5">
            <a:extLst>
              <a:ext uri="{FF2B5EF4-FFF2-40B4-BE49-F238E27FC236}">
                <a16:creationId xmlns:a16="http://schemas.microsoft.com/office/drawing/2014/main" id="{5B411A02-95D3-43E2-9A8C-5F0E0B091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CC338-AC85-4322-A4A4-31E85E995D75}"/>
              </a:ext>
            </a:extLst>
          </p:cNvPr>
          <p:cNvSpPr>
            <a:spLocks noGrp="1"/>
          </p:cNvSpPr>
          <p:nvPr>
            <p:ph type="sldNum" sz="quarter" idx="12"/>
          </p:nvPr>
        </p:nvSpPr>
        <p:spPr/>
        <p:txBody>
          <a:bodyPr/>
          <a:lstStyle/>
          <a:p>
            <a:fld id="{5B23E4E6-E00B-4597-BE38-9585008E2EED}" type="slidenum">
              <a:rPr lang="en-US" smtClean="0"/>
              <a:t>‹#›</a:t>
            </a:fld>
            <a:endParaRPr lang="en-US"/>
          </a:p>
        </p:txBody>
      </p:sp>
    </p:spTree>
    <p:extLst>
      <p:ext uri="{BB962C8B-B14F-4D97-AF65-F5344CB8AC3E}">
        <p14:creationId xmlns:p14="http://schemas.microsoft.com/office/powerpoint/2010/main" val="249601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09372-B557-43BA-9C54-FB88477D1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384266-0ECF-4702-BA8A-65C8D058A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8D503-8FB1-4BCF-B6F7-86DE5A5FB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4E1B3-7A9B-419D-ACF6-C69454CD4E2C}" type="datetimeFigureOut">
              <a:rPr lang="en-US" smtClean="0"/>
              <a:t>8/1/19</a:t>
            </a:fld>
            <a:endParaRPr lang="en-US"/>
          </a:p>
        </p:txBody>
      </p:sp>
      <p:sp>
        <p:nvSpPr>
          <p:cNvPr id="5" name="Footer Placeholder 4">
            <a:extLst>
              <a:ext uri="{FF2B5EF4-FFF2-40B4-BE49-F238E27FC236}">
                <a16:creationId xmlns:a16="http://schemas.microsoft.com/office/drawing/2014/main" id="{54622FBA-3253-4929-8D1C-72139BD266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04D3B0-52A5-4278-9862-133D6B311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3E4E6-E00B-4597-BE38-9585008E2EED}" type="slidenum">
              <a:rPr lang="en-US" smtClean="0"/>
              <a:t>‹#›</a:t>
            </a:fld>
            <a:endParaRPr lang="en-US"/>
          </a:p>
        </p:txBody>
      </p:sp>
    </p:spTree>
    <p:extLst>
      <p:ext uri="{BB962C8B-B14F-4D97-AF65-F5344CB8AC3E}">
        <p14:creationId xmlns:p14="http://schemas.microsoft.com/office/powerpoint/2010/main" val="1181340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s://commons.wikimedia.org/wiki/File:Think_Outside_the_Box_Idea_Flat_Icon_Vector.svg"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hyperlink" Target="https://creativecommons.org/licenses/by/3.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11" Type="http://schemas.openxmlformats.org/officeDocument/2006/relationships/hyperlink" Target="http://www.flickr.com/photos/cleopold73/3677296594/" TargetMode="External"/><Relationship Id="rId5" Type="http://schemas.openxmlformats.org/officeDocument/2006/relationships/hyperlink" Target="https://www.flickr.com/photos/26412869@N03/4522511912" TargetMode="External"/><Relationship Id="rId10" Type="http://schemas.openxmlformats.org/officeDocument/2006/relationships/image" Target="../media/image10.jpeg"/><Relationship Id="rId4" Type="http://schemas.openxmlformats.org/officeDocument/2006/relationships/image" Target="../media/image8.jpeg"/><Relationship Id="rId9" Type="http://schemas.openxmlformats.org/officeDocument/2006/relationships/hyperlink" Target="https://creativecommons.org/licenses/by-sa/3.0/"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s://bit.ly/2GvqFB1" TargetMode="External"/><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111.xml.rels><?xml version="1.0" encoding="UTF-8" standalone="yes"?>
<Relationships xmlns="http://schemas.openxmlformats.org/package/2006/relationships"><Relationship Id="rId3" Type="http://schemas.openxmlformats.org/officeDocument/2006/relationships/hyperlink" Target="https://bit.ly/2SFIEJR" TargetMode="External"/><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11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texastaro.pbworks.com/w/file/113029186/TARO_EADbpg.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archivesspace.github.io/archivesspace/user/archivesspace-plug-ins/"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bentley-historical-library/donor_details"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github.com/bentley-historical-library/bhl_accession_search"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github.com/bentley-historical-library/accession_events"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hyperlink" Target="https://github.com/hudmol/accession_events"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bentley-historical-library/bhl_aspace_translations"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bentley-historical-library/user_defined_in_basic"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hyperlink" Target="https://github.com/bentley-historical-library/bhl_accession_readonly_fields" TargetMode="External"/><Relationship Id="rId4" Type="http://schemas.openxmlformats.org/officeDocument/2006/relationships/hyperlink" Target="https://github.com/hudmol/user_defined_in_basic"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bentley-historical-library/bhl_aspace_accessrestrict_text"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bit.ly/coc4lib"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bentley-historical-library/bhl_aspace_reports"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8" Type="http://schemas.openxmlformats.org/officeDocument/2006/relationships/hyperlink" Target="https://github.com/YaleArchivesSpace/print" TargetMode="External"/><Relationship Id="rId3" Type="http://schemas.openxmlformats.org/officeDocument/2006/relationships/hyperlink" Target="https://github.com/bentley-historical-library/bhl-ead-importer" TargetMode="External"/><Relationship Id="rId7" Type="http://schemas.openxmlformats.org/officeDocument/2006/relationships/hyperlink" Target="https://github.com/bentley-historical-library/bhl_aspace_print_template"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s://github.com/bentley-historical-library/bhl_browse_pages" TargetMode="External"/><Relationship Id="rId5" Type="http://schemas.openxmlformats.org/officeDocument/2006/relationships/hyperlink" Target="https://github.com/bentley-historical-library/bhl_barcode" TargetMode="External"/><Relationship Id="rId4" Type="http://schemas.openxmlformats.org/officeDocument/2006/relationships/hyperlink" Target="https://github.com/bentley-historical-library/bhl-ead-exporter"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bodleian.ox.ac.uk/weston" TargetMode="External"/><Relationship Id="rId2" Type="http://schemas.openxmlformats.org/officeDocument/2006/relationships/hyperlink" Target="mailto:matthew.neely@Bodleian.ox.ac.uk"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1.png"/></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6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2" name="Picture 11">
            <a:extLst>
              <a:ext uri="{FF2B5EF4-FFF2-40B4-BE49-F238E27FC236}">
                <a16:creationId xmlns:a16="http://schemas.microsoft.com/office/drawing/2014/main" id="{5E4A8ED8-0ED0-5346-8396-2FEB7CABF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648" y="142357"/>
            <a:ext cx="10776704" cy="3704492"/>
          </a:xfrm>
          <a:prstGeom prst="rect">
            <a:avLst/>
          </a:prstGeom>
        </p:spPr>
      </p:pic>
      <p:sp>
        <p:nvSpPr>
          <p:cNvPr id="14" name="Rectangle 13">
            <a:extLst>
              <a:ext uri="{FF2B5EF4-FFF2-40B4-BE49-F238E27FC236}">
                <a16:creationId xmlns:a16="http://schemas.microsoft.com/office/drawing/2014/main" id="{4AFA656F-AC23-874D-8519-7E0348F3718C}"/>
              </a:ext>
            </a:extLst>
          </p:cNvPr>
          <p:cNvSpPr/>
          <p:nvPr/>
        </p:nvSpPr>
        <p:spPr>
          <a:xfrm>
            <a:off x="3048000" y="4219873"/>
            <a:ext cx="6096000" cy="1200329"/>
          </a:xfrm>
          <a:prstGeom prst="rect">
            <a:avLst/>
          </a:prstGeom>
        </p:spPr>
        <p:txBody>
          <a:bodyPr>
            <a:spAutoFit/>
          </a:bodyPr>
          <a:lstStyle/>
          <a:p>
            <a:pPr algn="ctr"/>
            <a:r>
              <a:rPr lang="en-US" dirty="0"/>
              <a:t>ArchivesSpace 5th Annual Member Forum</a:t>
            </a:r>
            <a:br>
              <a:rPr lang="en-US" dirty="0"/>
            </a:br>
            <a:r>
              <a:rPr lang="en-US" dirty="0"/>
              <a:t>Thompson Conference Center</a:t>
            </a:r>
            <a:br>
              <a:rPr lang="en-US" dirty="0"/>
            </a:br>
            <a:r>
              <a:rPr lang="en-US" dirty="0"/>
              <a:t>University of Texas at Austin</a:t>
            </a:r>
            <a:br>
              <a:rPr lang="en-US" dirty="0"/>
            </a:br>
            <a:r>
              <a:rPr lang="en-US" dirty="0"/>
              <a:t>August 2, 2019</a:t>
            </a:r>
          </a:p>
        </p:txBody>
      </p:sp>
    </p:spTree>
    <p:extLst>
      <p:ext uri="{BB962C8B-B14F-4D97-AF65-F5344CB8AC3E}">
        <p14:creationId xmlns:p14="http://schemas.microsoft.com/office/powerpoint/2010/main" val="45369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676401"/>
            <a:ext cx="7772400" cy="2438400"/>
          </a:xfrm>
        </p:spPr>
        <p:txBody>
          <a:bodyPr>
            <a:normAutofit fontScale="90000"/>
          </a:bodyPr>
          <a:lstStyle/>
          <a:p>
            <a:r>
              <a:rPr lang="en-US" dirty="0"/>
              <a:t>               Export Cleanup: </a:t>
            </a:r>
            <a:br>
              <a:rPr lang="en-US" dirty="0"/>
            </a:br>
            <a:r>
              <a:rPr lang="en-US" dirty="0"/>
              <a:t>Meeting Best Practices for </a:t>
            </a:r>
            <a:br>
              <a:rPr lang="en-US" dirty="0"/>
            </a:br>
            <a:endParaRPr lang="en-US" dirty="0"/>
          </a:p>
        </p:txBody>
      </p:sp>
      <p:sp>
        <p:nvSpPr>
          <p:cNvPr id="3" name="Subtitle 2"/>
          <p:cNvSpPr>
            <a:spLocks noGrp="1"/>
          </p:cNvSpPr>
          <p:nvPr>
            <p:ph type="subTitle" idx="1"/>
          </p:nvPr>
        </p:nvSpPr>
        <p:spPr>
          <a:xfrm>
            <a:off x="2895600" y="4267200"/>
            <a:ext cx="6400800" cy="1447800"/>
          </a:xfrm>
        </p:spPr>
        <p:txBody>
          <a:bodyPr>
            <a:noAutofit/>
          </a:bodyPr>
          <a:lstStyle/>
          <a:p>
            <a:r>
              <a:rPr lang="en-US" sz="1600" dirty="0"/>
              <a:t>Rebecca Romanchuk</a:t>
            </a:r>
          </a:p>
          <a:p>
            <a:r>
              <a:rPr lang="en-US" sz="1600" dirty="0"/>
              <a:t>Texas State Archives and Library Commission</a:t>
            </a:r>
          </a:p>
          <a:p>
            <a:r>
              <a:rPr lang="en-US" sz="1600" dirty="0"/>
              <a:t>August 2, 2019</a:t>
            </a:r>
          </a:p>
          <a:p>
            <a:r>
              <a:rPr lang="en-US" sz="1600" dirty="0"/>
              <a:t>ArchivesSpace Member Forum</a:t>
            </a:r>
          </a:p>
          <a:p>
            <a:r>
              <a:rPr lang="en-US" sz="1600" dirty="0"/>
              <a:t>Austin TX</a:t>
            </a:r>
          </a:p>
        </p:txBody>
      </p:sp>
      <p:pic>
        <p:nvPicPr>
          <p:cNvPr id="4" name="Picture 3" descr="A picture containing object&#10;&#10;Description automatically generated">
            <a:extLst>
              <a:ext uri="{FF2B5EF4-FFF2-40B4-BE49-F238E27FC236}">
                <a16:creationId xmlns:a16="http://schemas.microsoft.com/office/drawing/2014/main" id="{EE83539D-B5D9-4BC7-B9DE-586B53407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694" y="3276600"/>
            <a:ext cx="6858613" cy="647330"/>
          </a:xfrm>
          <a:prstGeom prst="rect">
            <a:avLst/>
          </a:prstGeom>
        </p:spPr>
      </p:pic>
      <p:pic>
        <p:nvPicPr>
          <p:cNvPr id="5" name="Picture 4" descr="A close up of a logo&#10;&#10;Description automatically generated">
            <a:extLst>
              <a:ext uri="{FF2B5EF4-FFF2-40B4-BE49-F238E27FC236}">
                <a16:creationId xmlns:a16="http://schemas.microsoft.com/office/drawing/2014/main" id="{C015E5EF-6345-45EA-97EC-BBBDEA55D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922346"/>
            <a:ext cx="2133600" cy="552225"/>
          </a:xfrm>
          <a:prstGeom prst="rect">
            <a:avLst/>
          </a:prstGeom>
        </p:spPr>
      </p:pic>
    </p:spTree>
    <p:extLst>
      <p:ext uri="{BB962C8B-B14F-4D97-AF65-F5344CB8AC3E}">
        <p14:creationId xmlns:p14="http://schemas.microsoft.com/office/powerpoint/2010/main" val="45428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D7FB-8D9F-4EAF-A0F7-1856ED661C2E}"/>
              </a:ext>
            </a:extLst>
          </p:cNvPr>
          <p:cNvSpPr>
            <a:spLocks noGrp="1"/>
          </p:cNvSpPr>
          <p:nvPr>
            <p:ph type="title"/>
          </p:nvPr>
        </p:nvSpPr>
        <p:spPr/>
        <p:txBody>
          <a:bodyPr/>
          <a:lstStyle/>
          <a:p>
            <a:r>
              <a:rPr lang="en-US" dirty="0">
                <a:solidFill>
                  <a:srgbClr val="1963A0"/>
                </a:solidFill>
              </a:rPr>
              <a:t>Instructions and Workflows</a:t>
            </a:r>
          </a:p>
        </p:txBody>
      </p:sp>
      <p:pic>
        <p:nvPicPr>
          <p:cNvPr id="9" name="Picture 8">
            <a:extLst>
              <a:ext uri="{FF2B5EF4-FFF2-40B4-BE49-F238E27FC236}">
                <a16:creationId xmlns:a16="http://schemas.microsoft.com/office/drawing/2014/main" id="{E0054400-20D4-47C0-BFD1-254094850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98291">
            <a:off x="7208038" y="1996908"/>
            <a:ext cx="2903424" cy="2264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128663F-3CEB-4CE9-B105-8E171FAE6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81080">
            <a:off x="2078893" y="2421288"/>
            <a:ext cx="2666605" cy="3373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F7365A5-4B22-44B6-B426-2153B96BDC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3563" y="2623816"/>
            <a:ext cx="2674822" cy="3373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23231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5B75-9773-42C2-BA5F-C72C384CB72E}"/>
              </a:ext>
            </a:extLst>
          </p:cNvPr>
          <p:cNvSpPr>
            <a:spLocks noGrp="1"/>
          </p:cNvSpPr>
          <p:nvPr>
            <p:ph type="title"/>
          </p:nvPr>
        </p:nvSpPr>
        <p:spPr/>
        <p:txBody>
          <a:bodyPr/>
          <a:lstStyle/>
          <a:p>
            <a:r>
              <a:rPr lang="en-US" dirty="0">
                <a:solidFill>
                  <a:srgbClr val="1963A0"/>
                </a:solidFill>
              </a:rPr>
              <a:t>Staff Response</a:t>
            </a:r>
          </a:p>
        </p:txBody>
      </p:sp>
      <p:sp>
        <p:nvSpPr>
          <p:cNvPr id="3" name="Content Placeholder 2">
            <a:extLst>
              <a:ext uri="{FF2B5EF4-FFF2-40B4-BE49-F238E27FC236}">
                <a16:creationId xmlns:a16="http://schemas.microsoft.com/office/drawing/2014/main" id="{FC261BD4-51CA-4A58-B32C-C1F427CF4A78}"/>
              </a:ext>
            </a:extLst>
          </p:cNvPr>
          <p:cNvSpPr>
            <a:spLocks noGrp="1"/>
          </p:cNvSpPr>
          <p:nvPr>
            <p:ph idx="1"/>
          </p:nvPr>
        </p:nvSpPr>
        <p:spPr/>
        <p:txBody>
          <a:bodyPr/>
          <a:lstStyle/>
          <a:p>
            <a:r>
              <a:rPr lang="en-US" dirty="0">
                <a:solidFill>
                  <a:srgbClr val="1963A0"/>
                </a:solidFill>
              </a:rPr>
              <a:t>Increased standardization</a:t>
            </a:r>
          </a:p>
          <a:p>
            <a:r>
              <a:rPr lang="en-US" dirty="0">
                <a:solidFill>
                  <a:srgbClr val="1963A0"/>
                </a:solidFill>
              </a:rPr>
              <a:t>Reports created more quickly and look more “polished”</a:t>
            </a:r>
          </a:p>
          <a:p>
            <a:r>
              <a:rPr lang="en-US" dirty="0">
                <a:solidFill>
                  <a:srgbClr val="1963A0"/>
                </a:solidFill>
              </a:rPr>
              <a:t>Easier collaboration on team appraisal</a:t>
            </a:r>
          </a:p>
          <a:p>
            <a:r>
              <a:rPr lang="en-US" dirty="0">
                <a:solidFill>
                  <a:srgbClr val="1963A0"/>
                </a:solidFill>
              </a:rPr>
              <a:t>Appraisal work visible and easier to track</a:t>
            </a:r>
          </a:p>
          <a:p>
            <a:endParaRPr lang="en-US" dirty="0"/>
          </a:p>
          <a:p>
            <a:endParaRPr lang="en-US" dirty="0"/>
          </a:p>
        </p:txBody>
      </p:sp>
    </p:spTree>
    <p:extLst>
      <p:ext uri="{BB962C8B-B14F-4D97-AF65-F5344CB8AC3E}">
        <p14:creationId xmlns:p14="http://schemas.microsoft.com/office/powerpoint/2010/main" val="9193162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676401" y="5562600"/>
            <a:ext cx="5804095" cy="762000"/>
          </a:xfrm>
          <a:prstGeom prst="rect">
            <a:avLst/>
          </a:prstGeom>
        </p:spPr>
        <p:txBody>
          <a:bodyPr vert="horz" lIns="91440" tIns="45720" rIns="91440" bIns="45720" rtlCol="0">
            <a:noAutofit/>
          </a:bodyPr>
          <a:lstStyle/>
          <a:p>
            <a:r>
              <a:rPr lang="en-US" sz="2200" dirty="0">
                <a:solidFill>
                  <a:srgbClr val="B13543"/>
                </a:solidFill>
              </a:rPr>
              <a:t>Anna M. Reznik: areznik@tsl.texas.gov</a:t>
            </a:r>
          </a:p>
          <a:p>
            <a:pPr>
              <a:spcBef>
                <a:spcPct val="20000"/>
              </a:spcBef>
              <a:defRPr/>
            </a:pPr>
            <a:r>
              <a:rPr lang="en-US" sz="2200" dirty="0"/>
              <a:t>	</a:t>
            </a:r>
          </a:p>
        </p:txBody>
      </p:sp>
      <p:sp>
        <p:nvSpPr>
          <p:cNvPr id="6" name="Subtitle 2"/>
          <p:cNvSpPr txBox="1">
            <a:spLocks/>
          </p:cNvSpPr>
          <p:nvPr/>
        </p:nvSpPr>
        <p:spPr>
          <a:xfrm>
            <a:off x="4800600" y="381000"/>
            <a:ext cx="3352800" cy="762000"/>
          </a:xfrm>
          <a:prstGeom prst="rect">
            <a:avLst/>
          </a:prstGeom>
        </p:spPr>
        <p:txBody>
          <a:bodyPr vert="horz" lIns="91440" tIns="45720" rIns="91440" bIns="45720" rtlCol="0">
            <a:noAutofit/>
          </a:bodyPr>
          <a:lstStyle/>
          <a:p>
            <a:r>
              <a:rPr lang="en-US" sz="4400" dirty="0">
                <a:solidFill>
                  <a:srgbClr val="1963A0"/>
                </a:solidFill>
                <a:latin typeface="+mj-lt"/>
              </a:rPr>
              <a:t>Questions?</a:t>
            </a:r>
          </a:p>
          <a:p>
            <a:pPr>
              <a:spcBef>
                <a:spcPct val="20000"/>
              </a:spcBef>
              <a:defRPr/>
            </a:pPr>
            <a:r>
              <a:rPr lang="en-US" sz="1400" dirty="0"/>
              <a:t>	</a:t>
            </a:r>
          </a:p>
        </p:txBody>
      </p:sp>
      <p:sp>
        <p:nvSpPr>
          <p:cNvPr id="4" name="Content Placeholder 2">
            <a:extLst>
              <a:ext uri="{FF2B5EF4-FFF2-40B4-BE49-F238E27FC236}">
                <a16:creationId xmlns:a16="http://schemas.microsoft.com/office/drawing/2014/main" id="{49C05B63-3009-4B01-AF13-9430B99B1183}"/>
              </a:ext>
            </a:extLst>
          </p:cNvPr>
          <p:cNvSpPr txBox="1">
            <a:spLocks/>
          </p:cNvSpPr>
          <p:nvPr/>
        </p:nvSpPr>
        <p:spPr>
          <a:xfrm>
            <a:off x="1219200" y="5581650"/>
            <a:ext cx="8305800" cy="99060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hlinkClick r:id="" action="ppaction://noaction"/>
            </a:endParaRPr>
          </a:p>
          <a:p>
            <a:r>
              <a:rPr lang="en-US" dirty="0">
                <a:hlinkClick r:id="" action="ppaction://noaction"/>
              </a:rPr>
              <a:t>https://www.southwestarchivists.org/archives-space-resources/</a:t>
            </a:r>
            <a:endParaRPr lang="en-US" dirty="0"/>
          </a:p>
          <a:p>
            <a:endParaRPr lang="en-US" dirty="0"/>
          </a:p>
        </p:txBody>
      </p:sp>
      <p:pic>
        <p:nvPicPr>
          <p:cNvPr id="3" name="Picture 2" descr="A green and white rodent&#10;&#10;Description automatically generated">
            <a:extLst>
              <a:ext uri="{FF2B5EF4-FFF2-40B4-BE49-F238E27FC236}">
                <a16:creationId xmlns:a16="http://schemas.microsoft.com/office/drawing/2014/main" id="{ADDC89A5-21D0-402A-BE95-534BD27C2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277" y="1211160"/>
            <a:ext cx="4492523" cy="4199041"/>
          </a:xfrm>
          <a:prstGeom prst="rect">
            <a:avLst/>
          </a:prstGeom>
        </p:spPr>
      </p:pic>
    </p:spTree>
    <p:extLst>
      <p:ext uri="{BB962C8B-B14F-4D97-AF65-F5344CB8AC3E}">
        <p14:creationId xmlns:p14="http://schemas.microsoft.com/office/powerpoint/2010/main" val="10922741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70467" y="2009200"/>
            <a:ext cx="7796800" cy="2839600"/>
          </a:xfrm>
          <a:prstGeom prst="rect">
            <a:avLst/>
          </a:prstGeom>
        </p:spPr>
        <p:txBody>
          <a:bodyPr spcFirstLastPara="1" vert="horz" wrap="square" lIns="121900" tIns="121900" rIns="121900" bIns="121900" rtlCol="0" anchor="b" anchorCtr="0">
            <a:noAutofit/>
          </a:bodyPr>
          <a:lstStyle/>
          <a:p>
            <a:pPr>
              <a:spcBef>
                <a:spcPts val="0"/>
              </a:spcBef>
            </a:pPr>
            <a:r>
              <a:rPr lang="en" i="1"/>
              <a:t>We can do it! </a:t>
            </a:r>
            <a:endParaRPr i="1"/>
          </a:p>
          <a:p>
            <a:pPr>
              <a:spcBef>
                <a:spcPts val="0"/>
              </a:spcBef>
            </a:pPr>
            <a:r>
              <a:rPr lang="en"/>
              <a:t>Introducing the Community Developers’ Queue</a:t>
            </a:r>
            <a:endParaRPr/>
          </a:p>
        </p:txBody>
      </p:sp>
      <p:sp>
        <p:nvSpPr>
          <p:cNvPr id="55" name="Google Shape;55;p13"/>
          <p:cNvSpPr txBox="1">
            <a:spLocks noGrp="1"/>
          </p:cNvSpPr>
          <p:nvPr>
            <p:ph type="subTitle" idx="1"/>
          </p:nvPr>
        </p:nvSpPr>
        <p:spPr>
          <a:xfrm>
            <a:off x="270467" y="4848800"/>
            <a:ext cx="7796800" cy="1056800"/>
          </a:xfrm>
          <a:prstGeom prst="rect">
            <a:avLst/>
          </a:prstGeom>
        </p:spPr>
        <p:txBody>
          <a:bodyPr spcFirstLastPara="1" vert="horz" wrap="square" lIns="121900" tIns="121900" rIns="121900" bIns="121900" rtlCol="0" anchor="t" anchorCtr="0">
            <a:noAutofit/>
          </a:bodyPr>
          <a:lstStyle/>
          <a:p>
            <a:pPr>
              <a:spcBef>
                <a:spcPts val="0"/>
              </a:spcBef>
            </a:pPr>
            <a:r>
              <a:rPr lang="en"/>
              <a:t>Maggie Hughes and Lydia Tang</a:t>
            </a:r>
            <a:endParaRPr/>
          </a:p>
          <a:p>
            <a:pPr>
              <a:spcBef>
                <a:spcPts val="0"/>
              </a:spcBef>
            </a:pPr>
            <a:r>
              <a:rPr lang="en"/>
              <a:t>Development Prioritization subteam</a:t>
            </a:r>
            <a:endParaRPr/>
          </a:p>
        </p:txBody>
      </p:sp>
      <p:pic>
        <p:nvPicPr>
          <p:cNvPr id="56" name="Google Shape;56;p13"/>
          <p:cNvPicPr preferRelativeResize="0"/>
          <p:nvPr/>
        </p:nvPicPr>
        <p:blipFill>
          <a:blip r:embed="rId3">
            <a:alphaModFix/>
          </a:blip>
          <a:stretch>
            <a:fillRect/>
          </a:stretch>
        </p:blipFill>
        <p:spPr>
          <a:xfrm>
            <a:off x="8218267" y="874268"/>
            <a:ext cx="3759100" cy="5109465"/>
          </a:xfrm>
          <a:prstGeom prst="rect">
            <a:avLst/>
          </a:prstGeom>
          <a:noFill/>
          <a:ln>
            <a:noFill/>
          </a:ln>
        </p:spPr>
      </p:pic>
    </p:spTree>
    <p:extLst>
      <p:ext uri="{BB962C8B-B14F-4D97-AF65-F5344CB8AC3E}">
        <p14:creationId xmlns:p14="http://schemas.microsoft.com/office/powerpoint/2010/main" val="41305681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cxnSp>
        <p:nvCxnSpPr>
          <p:cNvPr id="61" name="Google Shape;61;p14"/>
          <p:cNvCxnSpPr>
            <a:stCxn id="62" idx="3"/>
            <a:endCxn id="63" idx="1"/>
          </p:cNvCxnSpPr>
          <p:nvPr/>
        </p:nvCxnSpPr>
        <p:spPr>
          <a:xfrm rot="10800000" flipH="1">
            <a:off x="2731636" y="2064047"/>
            <a:ext cx="1312400" cy="1942000"/>
          </a:xfrm>
          <a:prstGeom prst="bentConnector3">
            <a:avLst>
              <a:gd name="adj1" fmla="val 50002"/>
            </a:avLst>
          </a:prstGeom>
          <a:noFill/>
          <a:ln w="28575" cap="flat" cmpd="sng">
            <a:solidFill>
              <a:srgbClr val="C2C2C2"/>
            </a:solidFill>
            <a:prstDash val="solid"/>
            <a:round/>
            <a:headEnd type="none" w="sm" len="sm"/>
            <a:tailEnd type="triangle" w="sm" len="sm"/>
          </a:ln>
        </p:spPr>
      </p:cxnSp>
      <p:cxnSp>
        <p:nvCxnSpPr>
          <p:cNvPr id="64" name="Google Shape;64;p14"/>
          <p:cNvCxnSpPr>
            <a:stCxn id="62" idx="3"/>
            <a:endCxn id="65" idx="1"/>
          </p:cNvCxnSpPr>
          <p:nvPr/>
        </p:nvCxnSpPr>
        <p:spPr>
          <a:xfrm rot="10800000" flipH="1">
            <a:off x="2731636" y="3542047"/>
            <a:ext cx="4149600" cy="464000"/>
          </a:xfrm>
          <a:prstGeom prst="bentConnector3">
            <a:avLst>
              <a:gd name="adj1" fmla="val 50001"/>
            </a:avLst>
          </a:prstGeom>
          <a:noFill/>
          <a:ln w="28575" cap="flat" cmpd="sng">
            <a:solidFill>
              <a:srgbClr val="C2C2C2"/>
            </a:solidFill>
            <a:prstDash val="solid"/>
            <a:round/>
            <a:headEnd type="none" w="sm" len="sm"/>
            <a:tailEnd type="triangle" w="sm" len="sm"/>
          </a:ln>
        </p:spPr>
      </p:cxnSp>
      <p:sp>
        <p:nvSpPr>
          <p:cNvPr id="66" name="Google Shape;66;p14"/>
          <p:cNvSpPr/>
          <p:nvPr/>
        </p:nvSpPr>
        <p:spPr>
          <a:xfrm>
            <a:off x="497800" y="1461933"/>
            <a:ext cx="2350800" cy="700400"/>
          </a:xfrm>
          <a:prstGeom prst="roundRect">
            <a:avLst>
              <a:gd name="adj" fmla="val 16667"/>
            </a:avLst>
          </a:prstGeom>
          <a:solidFill>
            <a:srgbClr val="0944A1"/>
          </a:solidFill>
          <a:ln w="9525" cap="flat" cmpd="sng">
            <a:solidFill>
              <a:srgbClr val="0944A1"/>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rgbClr val="FFFFFF"/>
                </a:solidFill>
                <a:latin typeface="Roboto"/>
                <a:ea typeface="Roboto"/>
                <a:cs typeface="Roboto"/>
                <a:sym typeface="Roboto"/>
              </a:rPr>
              <a:t>Awaiting Prioritization</a:t>
            </a:r>
            <a:endParaRPr sz="2400">
              <a:solidFill>
                <a:srgbClr val="FFFFFF"/>
              </a:solidFill>
              <a:latin typeface="Roboto"/>
              <a:ea typeface="Roboto"/>
              <a:cs typeface="Roboto"/>
              <a:sym typeface="Roboto"/>
            </a:endParaRPr>
          </a:p>
        </p:txBody>
      </p:sp>
      <p:sp>
        <p:nvSpPr>
          <p:cNvPr id="65" name="Google Shape;65;p14"/>
          <p:cNvSpPr/>
          <p:nvPr/>
        </p:nvSpPr>
        <p:spPr>
          <a:xfrm>
            <a:off x="6881328" y="2939956"/>
            <a:ext cx="1789200" cy="1204400"/>
          </a:xfrm>
          <a:prstGeom prst="roundRect">
            <a:avLst>
              <a:gd name="adj" fmla="val 16667"/>
            </a:avLst>
          </a:prstGeom>
          <a:solidFill>
            <a:srgbClr val="0D5DDF"/>
          </a:solidFill>
          <a:ln w="9525" cap="flat" cmpd="sng">
            <a:solidFill>
              <a:srgbClr val="0D5DDF"/>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rgbClr val="FFFFFF"/>
                </a:solidFill>
                <a:latin typeface="Roboto"/>
                <a:ea typeface="Roboto"/>
                <a:cs typeface="Roboto"/>
                <a:sym typeface="Roboto"/>
              </a:rPr>
              <a:t>Ready for Implementation</a:t>
            </a:r>
            <a:endParaRPr sz="2400">
              <a:solidFill>
                <a:srgbClr val="FFFFFF"/>
              </a:solidFill>
              <a:latin typeface="Roboto"/>
              <a:ea typeface="Roboto"/>
              <a:cs typeface="Roboto"/>
              <a:sym typeface="Roboto"/>
            </a:endParaRPr>
          </a:p>
        </p:txBody>
      </p:sp>
      <p:sp>
        <p:nvSpPr>
          <p:cNvPr id="63" name="Google Shape;63;p14"/>
          <p:cNvSpPr/>
          <p:nvPr/>
        </p:nvSpPr>
        <p:spPr>
          <a:xfrm>
            <a:off x="4044100" y="1461935"/>
            <a:ext cx="1789200" cy="1204400"/>
          </a:xfrm>
          <a:prstGeom prst="roundRect">
            <a:avLst>
              <a:gd name="adj" fmla="val 16667"/>
            </a:avLst>
          </a:prstGeom>
          <a:solidFill>
            <a:srgbClr val="0D5DDF"/>
          </a:solidFill>
          <a:ln w="9525" cap="flat" cmpd="sng">
            <a:solidFill>
              <a:srgbClr val="0D5DDF"/>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rgbClr val="FFFFFF"/>
                </a:solidFill>
                <a:latin typeface="Roboto"/>
                <a:ea typeface="Roboto"/>
                <a:cs typeface="Roboto"/>
                <a:sym typeface="Roboto"/>
              </a:rPr>
              <a:t>Awaiting More Information</a:t>
            </a:r>
            <a:endParaRPr sz="2400">
              <a:solidFill>
                <a:srgbClr val="FFFFFF"/>
              </a:solidFill>
              <a:latin typeface="Roboto"/>
              <a:ea typeface="Roboto"/>
              <a:cs typeface="Roboto"/>
              <a:sym typeface="Roboto"/>
            </a:endParaRPr>
          </a:p>
        </p:txBody>
      </p:sp>
      <p:sp>
        <p:nvSpPr>
          <p:cNvPr id="67" name="Google Shape;67;p14"/>
          <p:cNvSpPr/>
          <p:nvPr/>
        </p:nvSpPr>
        <p:spPr>
          <a:xfrm>
            <a:off x="9744567" y="2939977"/>
            <a:ext cx="1789200" cy="1204400"/>
          </a:xfrm>
          <a:prstGeom prst="roundRect">
            <a:avLst>
              <a:gd name="adj" fmla="val 16667"/>
            </a:avLst>
          </a:prstGeom>
          <a:solidFill>
            <a:srgbClr val="307BF3"/>
          </a:solidFill>
          <a:ln w="9525" cap="flat" cmpd="sng">
            <a:solidFill>
              <a:srgbClr val="307BF3"/>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rgbClr val="FFFFFF"/>
                </a:solidFill>
                <a:latin typeface="Roboto"/>
                <a:ea typeface="Roboto"/>
                <a:cs typeface="Roboto"/>
                <a:sym typeface="Roboto"/>
              </a:rPr>
              <a:t>Started</a:t>
            </a:r>
            <a:endParaRPr sz="2400">
              <a:solidFill>
                <a:srgbClr val="FFFFFF"/>
              </a:solidFill>
              <a:latin typeface="Roboto"/>
              <a:ea typeface="Roboto"/>
              <a:cs typeface="Roboto"/>
              <a:sym typeface="Roboto"/>
            </a:endParaRPr>
          </a:p>
        </p:txBody>
      </p:sp>
      <p:cxnSp>
        <p:nvCxnSpPr>
          <p:cNvPr id="68" name="Google Shape;68;p14"/>
          <p:cNvCxnSpPr>
            <a:stCxn id="65" idx="3"/>
            <a:endCxn id="67" idx="1"/>
          </p:cNvCxnSpPr>
          <p:nvPr/>
        </p:nvCxnSpPr>
        <p:spPr>
          <a:xfrm>
            <a:off x="8670528" y="3542156"/>
            <a:ext cx="1074000" cy="800"/>
          </a:xfrm>
          <a:prstGeom prst="bentConnector3">
            <a:avLst>
              <a:gd name="adj1" fmla="val 50002"/>
            </a:avLst>
          </a:prstGeom>
          <a:noFill/>
          <a:ln w="28575" cap="flat" cmpd="sng">
            <a:solidFill>
              <a:srgbClr val="C2C2C2"/>
            </a:solidFill>
            <a:prstDash val="solid"/>
            <a:round/>
            <a:headEnd type="none" w="sm" len="sm"/>
            <a:tailEnd type="triangle" w="sm" len="sm"/>
          </a:ln>
        </p:spPr>
      </p:cxnSp>
      <p:sp>
        <p:nvSpPr>
          <p:cNvPr id="69" name="Google Shape;69;p14"/>
          <p:cNvSpPr/>
          <p:nvPr/>
        </p:nvSpPr>
        <p:spPr>
          <a:xfrm>
            <a:off x="4044100" y="5266568"/>
            <a:ext cx="1789200" cy="12044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rgbClr val="FFFFFF"/>
                </a:solidFill>
                <a:latin typeface="Roboto"/>
                <a:ea typeface="Roboto"/>
                <a:cs typeface="Roboto"/>
                <a:sym typeface="Roboto"/>
              </a:rPr>
              <a:t>Will Not Do</a:t>
            </a:r>
            <a:endParaRPr sz="2400">
              <a:solidFill>
                <a:srgbClr val="FFFFFF"/>
              </a:solidFill>
              <a:latin typeface="Roboto"/>
              <a:ea typeface="Roboto"/>
              <a:cs typeface="Roboto"/>
              <a:sym typeface="Roboto"/>
            </a:endParaRPr>
          </a:p>
        </p:txBody>
      </p:sp>
      <p:cxnSp>
        <p:nvCxnSpPr>
          <p:cNvPr id="70" name="Google Shape;70;p14"/>
          <p:cNvCxnSpPr>
            <a:stCxn id="62" idx="3"/>
            <a:endCxn id="69" idx="1"/>
          </p:cNvCxnSpPr>
          <p:nvPr/>
        </p:nvCxnSpPr>
        <p:spPr>
          <a:xfrm>
            <a:off x="2731636" y="4006047"/>
            <a:ext cx="1312400" cy="1862800"/>
          </a:xfrm>
          <a:prstGeom prst="bentConnector3">
            <a:avLst>
              <a:gd name="adj1" fmla="val 50002"/>
            </a:avLst>
          </a:prstGeom>
          <a:noFill/>
          <a:ln w="28575" cap="flat" cmpd="sng">
            <a:solidFill>
              <a:srgbClr val="C2C2C2"/>
            </a:solidFill>
            <a:prstDash val="solid"/>
            <a:round/>
            <a:headEnd type="none" w="med" len="med"/>
            <a:tailEnd type="triangle" w="med" len="med"/>
          </a:ln>
        </p:spPr>
      </p:cxnSp>
      <p:cxnSp>
        <p:nvCxnSpPr>
          <p:cNvPr id="71" name="Google Shape;71;p14"/>
          <p:cNvCxnSpPr>
            <a:stCxn id="66" idx="2"/>
            <a:endCxn id="72" idx="0"/>
          </p:cNvCxnSpPr>
          <p:nvPr/>
        </p:nvCxnSpPr>
        <p:spPr>
          <a:xfrm rot="-5400000" flipH="1">
            <a:off x="1284800" y="2550733"/>
            <a:ext cx="777600" cy="800"/>
          </a:xfrm>
          <a:prstGeom prst="bentConnector3">
            <a:avLst>
              <a:gd name="adj1" fmla="val 50000"/>
            </a:avLst>
          </a:prstGeom>
          <a:noFill/>
          <a:ln w="28575" cap="flat" cmpd="sng">
            <a:solidFill>
              <a:srgbClr val="C2C2C2"/>
            </a:solidFill>
            <a:prstDash val="solid"/>
            <a:round/>
            <a:headEnd type="none" w="med" len="med"/>
            <a:tailEnd type="triangle" w="med" len="med"/>
          </a:ln>
        </p:spPr>
      </p:cxnSp>
      <p:cxnSp>
        <p:nvCxnSpPr>
          <p:cNvPr id="73" name="Google Shape;73;p14"/>
          <p:cNvCxnSpPr>
            <a:stCxn id="63" idx="3"/>
            <a:endCxn id="65" idx="0"/>
          </p:cNvCxnSpPr>
          <p:nvPr/>
        </p:nvCxnSpPr>
        <p:spPr>
          <a:xfrm>
            <a:off x="5833300" y="2064135"/>
            <a:ext cx="1942800" cy="876000"/>
          </a:xfrm>
          <a:prstGeom prst="bentConnector2">
            <a:avLst/>
          </a:prstGeom>
          <a:noFill/>
          <a:ln w="28575" cap="flat" cmpd="sng">
            <a:solidFill>
              <a:srgbClr val="C2C2C2"/>
            </a:solidFill>
            <a:prstDash val="solid"/>
            <a:round/>
            <a:headEnd type="triangle" w="sm" len="sm"/>
            <a:tailEnd type="triangle" w="sm" len="sm"/>
          </a:ln>
        </p:spPr>
      </p:cxnSp>
      <p:pic>
        <p:nvPicPr>
          <p:cNvPr id="62" name="Google Shape;62;p14"/>
          <p:cNvPicPr preferRelativeResize="0"/>
          <p:nvPr/>
        </p:nvPicPr>
        <p:blipFill>
          <a:blip r:embed="rId3">
            <a:alphaModFix/>
          </a:blip>
          <a:stretch>
            <a:fillRect/>
          </a:stretch>
        </p:blipFill>
        <p:spPr>
          <a:xfrm>
            <a:off x="599404" y="2939932"/>
            <a:ext cx="2132233" cy="2132233"/>
          </a:xfrm>
          <a:prstGeom prst="rect">
            <a:avLst/>
          </a:prstGeom>
          <a:noFill/>
          <a:ln>
            <a:noFill/>
          </a:ln>
        </p:spPr>
      </p:pic>
      <p:sp>
        <p:nvSpPr>
          <p:cNvPr id="74" name="Google Shape;74;p14"/>
          <p:cNvSpPr txBox="1"/>
          <p:nvPr/>
        </p:nvSpPr>
        <p:spPr>
          <a:xfrm>
            <a:off x="1070633" y="3634700"/>
            <a:ext cx="1195600" cy="1017200"/>
          </a:xfrm>
          <a:prstGeom prst="rect">
            <a:avLst/>
          </a:prstGeom>
          <a:noFill/>
          <a:ln>
            <a:noFill/>
          </a:ln>
        </p:spPr>
        <p:txBody>
          <a:bodyPr spcFirstLastPara="1" wrap="square" lIns="121900" tIns="121900" rIns="121900" bIns="121900" anchor="t" anchorCtr="0">
            <a:noAutofit/>
          </a:bodyPr>
          <a:lstStyle/>
          <a:p>
            <a:pPr algn="ctr"/>
            <a:r>
              <a:rPr lang="en" sz="2400">
                <a:latin typeface="Roboto"/>
                <a:ea typeface="Roboto"/>
                <a:cs typeface="Roboto"/>
                <a:sym typeface="Roboto"/>
              </a:rPr>
              <a:t>Dev Pri review</a:t>
            </a:r>
            <a:endParaRPr sz="2400">
              <a:latin typeface="Roboto"/>
              <a:ea typeface="Roboto"/>
              <a:cs typeface="Roboto"/>
              <a:sym typeface="Roboto"/>
            </a:endParaRPr>
          </a:p>
        </p:txBody>
      </p:sp>
      <p:sp>
        <p:nvSpPr>
          <p:cNvPr id="75" name="Google Shape;75;p14"/>
          <p:cNvSpPr txBox="1">
            <a:spLocks noGrp="1"/>
          </p:cNvSpPr>
          <p:nvPr>
            <p:ph type="title"/>
          </p:nvPr>
        </p:nvSpPr>
        <p:spPr>
          <a:xfrm>
            <a:off x="684000" y="294833"/>
            <a:ext cx="11360800" cy="763600"/>
          </a:xfrm>
          <a:prstGeom prst="rect">
            <a:avLst/>
          </a:prstGeom>
        </p:spPr>
        <p:txBody>
          <a:bodyPr spcFirstLastPara="1" vert="horz" wrap="square" lIns="121900" tIns="121900" rIns="121900" bIns="121900" rtlCol="0" anchor="t" anchorCtr="0">
            <a:noAutofit/>
          </a:bodyPr>
          <a:lstStyle/>
          <a:p>
            <a:r>
              <a:rPr lang="en"/>
              <a:t>Development Prioritization review process</a:t>
            </a:r>
            <a:endParaRPr/>
          </a:p>
        </p:txBody>
      </p:sp>
      <p:pic>
        <p:nvPicPr>
          <p:cNvPr id="76" name="Google Shape;76;p14"/>
          <p:cNvPicPr preferRelativeResize="0"/>
          <p:nvPr/>
        </p:nvPicPr>
        <p:blipFill>
          <a:blip r:embed="rId4">
            <a:alphaModFix/>
          </a:blip>
          <a:stretch>
            <a:fillRect/>
          </a:stretch>
        </p:blipFill>
        <p:spPr>
          <a:xfrm>
            <a:off x="6177852" y="1531174"/>
            <a:ext cx="373083" cy="463599"/>
          </a:xfrm>
          <a:prstGeom prst="rect">
            <a:avLst/>
          </a:prstGeom>
          <a:noFill/>
          <a:ln>
            <a:noFill/>
          </a:ln>
        </p:spPr>
      </p:pic>
      <p:pic>
        <p:nvPicPr>
          <p:cNvPr id="77" name="Google Shape;77;p14"/>
          <p:cNvPicPr preferRelativeResize="0"/>
          <p:nvPr/>
        </p:nvPicPr>
        <p:blipFill>
          <a:blip r:embed="rId4">
            <a:alphaModFix/>
          </a:blip>
          <a:stretch>
            <a:fillRect/>
          </a:stretch>
        </p:blipFill>
        <p:spPr>
          <a:xfrm>
            <a:off x="5833285" y="998225"/>
            <a:ext cx="373083" cy="463599"/>
          </a:xfrm>
          <a:prstGeom prst="rect">
            <a:avLst/>
          </a:prstGeom>
          <a:noFill/>
          <a:ln>
            <a:noFill/>
          </a:ln>
        </p:spPr>
      </p:pic>
      <p:pic>
        <p:nvPicPr>
          <p:cNvPr id="78" name="Google Shape;78;p14"/>
          <p:cNvPicPr preferRelativeResize="0"/>
          <p:nvPr/>
        </p:nvPicPr>
        <p:blipFill>
          <a:blip r:embed="rId5">
            <a:alphaModFix/>
          </a:blip>
          <a:stretch>
            <a:fillRect/>
          </a:stretch>
        </p:blipFill>
        <p:spPr>
          <a:xfrm>
            <a:off x="5974668" y="4987967"/>
            <a:ext cx="862569" cy="1690167"/>
          </a:xfrm>
          <a:prstGeom prst="rect">
            <a:avLst/>
          </a:prstGeom>
          <a:noFill/>
          <a:ln>
            <a:noFill/>
          </a:ln>
        </p:spPr>
      </p:pic>
      <p:pic>
        <p:nvPicPr>
          <p:cNvPr id="79" name="Google Shape;79;p14"/>
          <p:cNvPicPr preferRelativeResize="0"/>
          <p:nvPr/>
        </p:nvPicPr>
        <p:blipFill>
          <a:blip r:embed="rId6">
            <a:alphaModFix/>
          </a:blip>
          <a:stretch>
            <a:fillRect/>
          </a:stretch>
        </p:blipFill>
        <p:spPr>
          <a:xfrm>
            <a:off x="8042567" y="1313468"/>
            <a:ext cx="736733" cy="1532400"/>
          </a:xfrm>
          <a:prstGeom prst="rect">
            <a:avLst/>
          </a:prstGeom>
          <a:noFill/>
          <a:ln>
            <a:noFill/>
          </a:ln>
        </p:spPr>
      </p:pic>
    </p:spTree>
    <p:extLst>
      <p:ext uri="{BB962C8B-B14F-4D97-AF65-F5344CB8AC3E}">
        <p14:creationId xmlns:p14="http://schemas.microsoft.com/office/powerpoint/2010/main" val="12102982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85" name="Google Shape;85;p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86" name="Google Shape;86;p15"/>
          <p:cNvPicPr preferRelativeResize="0"/>
          <p:nvPr/>
        </p:nvPicPr>
        <p:blipFill>
          <a:blip r:embed="rId3">
            <a:alphaModFix/>
          </a:blip>
          <a:stretch>
            <a:fillRect/>
          </a:stretch>
        </p:blipFill>
        <p:spPr>
          <a:xfrm>
            <a:off x="1644560" y="1"/>
            <a:ext cx="8902883" cy="6858001"/>
          </a:xfrm>
          <a:prstGeom prst="rect">
            <a:avLst/>
          </a:prstGeom>
          <a:noFill/>
          <a:ln>
            <a:noFill/>
          </a:ln>
        </p:spPr>
      </p:pic>
    </p:spTree>
    <p:extLst>
      <p:ext uri="{BB962C8B-B14F-4D97-AF65-F5344CB8AC3E}">
        <p14:creationId xmlns:p14="http://schemas.microsoft.com/office/powerpoint/2010/main" val="39572487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Goal:</a:t>
            </a:r>
            <a:endParaRPr/>
          </a:p>
        </p:txBody>
      </p:sp>
      <p:sp>
        <p:nvSpPr>
          <p:cNvPr id="92" name="Google Shape;92;p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3200">
                <a:solidFill>
                  <a:srgbClr val="091E42"/>
                </a:solidFill>
                <a:highlight>
                  <a:srgbClr val="FFFFFF"/>
                </a:highlight>
                <a:latin typeface="Roboto"/>
                <a:ea typeface="Roboto"/>
                <a:cs typeface="Roboto"/>
                <a:sym typeface="Roboto"/>
              </a:rPr>
              <a:t>The Technical Advisory Council (TAC) </a:t>
            </a:r>
            <a:r>
              <a:rPr lang="en" sz="3200">
                <a:solidFill>
                  <a:srgbClr val="091E42"/>
                </a:solidFill>
                <a:highlight>
                  <a:srgbClr val="FFFF00"/>
                </a:highlight>
                <a:latin typeface="Roboto"/>
                <a:ea typeface="Roboto"/>
                <a:cs typeface="Roboto"/>
                <a:sym typeface="Roboto"/>
              </a:rPr>
              <a:t>"provide[s] technical guidance and encourage[s] an active community of developers"</a:t>
            </a:r>
            <a:endParaRPr sz="3200">
              <a:highlight>
                <a:srgbClr val="FFFF00"/>
              </a:highlight>
            </a:endParaRPr>
          </a:p>
        </p:txBody>
      </p:sp>
      <p:pic>
        <p:nvPicPr>
          <p:cNvPr id="93" name="Google Shape;93;p16"/>
          <p:cNvPicPr preferRelativeResize="0"/>
          <p:nvPr/>
        </p:nvPicPr>
        <p:blipFill>
          <a:blip r:embed="rId3">
            <a:alphaModFix/>
          </a:blip>
          <a:stretch>
            <a:fillRect/>
          </a:stretch>
        </p:blipFill>
        <p:spPr>
          <a:xfrm>
            <a:off x="3256898" y="2897568"/>
            <a:ext cx="7566260" cy="3637633"/>
          </a:xfrm>
          <a:prstGeom prst="rect">
            <a:avLst/>
          </a:prstGeom>
          <a:noFill/>
          <a:ln>
            <a:noFill/>
          </a:ln>
        </p:spPr>
      </p:pic>
    </p:spTree>
    <p:extLst>
      <p:ext uri="{BB962C8B-B14F-4D97-AF65-F5344CB8AC3E}">
        <p14:creationId xmlns:p14="http://schemas.microsoft.com/office/powerpoint/2010/main" val="29874652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cxnSp>
        <p:nvCxnSpPr>
          <p:cNvPr id="98" name="Google Shape;98;p17"/>
          <p:cNvCxnSpPr>
            <a:stCxn id="99" idx="3"/>
            <a:endCxn id="100" idx="1"/>
          </p:cNvCxnSpPr>
          <p:nvPr/>
        </p:nvCxnSpPr>
        <p:spPr>
          <a:xfrm rot="-5400000">
            <a:off x="3041400" y="2901501"/>
            <a:ext cx="1634800" cy="1436000"/>
          </a:xfrm>
          <a:prstGeom prst="bentConnector2">
            <a:avLst/>
          </a:prstGeom>
          <a:noFill/>
          <a:ln w="28575" cap="flat" cmpd="sng">
            <a:solidFill>
              <a:srgbClr val="C2C2C2"/>
            </a:solidFill>
            <a:prstDash val="solid"/>
            <a:round/>
            <a:headEnd type="none" w="sm" len="sm"/>
            <a:tailEnd type="triangle" w="sm" len="sm"/>
          </a:ln>
        </p:spPr>
      </p:cxnSp>
      <p:cxnSp>
        <p:nvCxnSpPr>
          <p:cNvPr id="101" name="Google Shape;101;p17"/>
          <p:cNvCxnSpPr>
            <a:stCxn id="102" idx="3"/>
            <a:endCxn id="103" idx="1"/>
          </p:cNvCxnSpPr>
          <p:nvPr/>
        </p:nvCxnSpPr>
        <p:spPr>
          <a:xfrm>
            <a:off x="3036436" y="4412447"/>
            <a:ext cx="3616000" cy="27600"/>
          </a:xfrm>
          <a:prstGeom prst="bentConnector3">
            <a:avLst>
              <a:gd name="adj1" fmla="val 49998"/>
            </a:avLst>
          </a:prstGeom>
          <a:noFill/>
          <a:ln w="28575" cap="flat" cmpd="sng">
            <a:solidFill>
              <a:srgbClr val="C2C2C2"/>
            </a:solidFill>
            <a:prstDash val="solid"/>
            <a:round/>
            <a:headEnd type="none" w="sm" len="sm"/>
            <a:tailEnd type="triangle" w="sm" len="sm"/>
          </a:ln>
        </p:spPr>
      </p:cxnSp>
      <p:sp>
        <p:nvSpPr>
          <p:cNvPr id="104" name="Google Shape;104;p17"/>
          <p:cNvSpPr/>
          <p:nvPr/>
        </p:nvSpPr>
        <p:spPr>
          <a:xfrm>
            <a:off x="790000" y="1442284"/>
            <a:ext cx="2350800" cy="700400"/>
          </a:xfrm>
          <a:prstGeom prst="roundRect">
            <a:avLst>
              <a:gd name="adj" fmla="val 16667"/>
            </a:avLst>
          </a:prstGeom>
          <a:solidFill>
            <a:srgbClr val="0944A1"/>
          </a:solidFill>
          <a:ln w="9525" cap="flat" cmpd="sng">
            <a:solidFill>
              <a:srgbClr val="0944A1"/>
            </a:solidFill>
            <a:prstDash val="solid"/>
            <a:round/>
            <a:headEnd type="none" w="sm" len="sm"/>
            <a:tailEnd type="none" w="sm" len="sm"/>
          </a:ln>
        </p:spPr>
        <p:txBody>
          <a:bodyPr spcFirstLastPara="1" wrap="square" lIns="121900" tIns="121900" rIns="121900" bIns="121900" anchor="ctr" anchorCtr="0">
            <a:noAutofit/>
          </a:bodyPr>
          <a:lstStyle/>
          <a:p>
            <a:pPr algn="ctr"/>
            <a:r>
              <a:rPr lang="en" sz="1467">
                <a:solidFill>
                  <a:srgbClr val="FFFFFF"/>
                </a:solidFill>
                <a:latin typeface="Roboto"/>
                <a:ea typeface="Roboto"/>
                <a:cs typeface="Roboto"/>
                <a:sym typeface="Roboto"/>
              </a:rPr>
              <a:t>Awaiting Prioritization</a:t>
            </a:r>
            <a:endParaRPr sz="1467">
              <a:solidFill>
                <a:srgbClr val="FFFFFF"/>
              </a:solidFill>
              <a:latin typeface="Roboto"/>
              <a:ea typeface="Roboto"/>
              <a:cs typeface="Roboto"/>
              <a:sym typeface="Roboto"/>
            </a:endParaRPr>
          </a:p>
        </p:txBody>
      </p:sp>
      <p:sp>
        <p:nvSpPr>
          <p:cNvPr id="103" name="Google Shape;103;p17"/>
          <p:cNvSpPr/>
          <p:nvPr/>
        </p:nvSpPr>
        <p:spPr>
          <a:xfrm>
            <a:off x="6652295" y="3837889"/>
            <a:ext cx="1789200" cy="1204400"/>
          </a:xfrm>
          <a:prstGeom prst="roundRect">
            <a:avLst>
              <a:gd name="adj" fmla="val 16667"/>
            </a:avLst>
          </a:prstGeom>
          <a:solidFill>
            <a:srgbClr val="0D5DDF"/>
          </a:solidFill>
          <a:ln w="9525" cap="flat" cmpd="sng">
            <a:solidFill>
              <a:srgbClr val="0D5DDF"/>
            </a:solidFill>
            <a:prstDash val="solid"/>
            <a:round/>
            <a:headEnd type="none" w="sm" len="sm"/>
            <a:tailEnd type="none" w="sm" len="sm"/>
          </a:ln>
        </p:spPr>
        <p:txBody>
          <a:bodyPr spcFirstLastPara="1" wrap="square" lIns="121900" tIns="121900" rIns="121900" bIns="121900" anchor="ctr" anchorCtr="0">
            <a:noAutofit/>
          </a:bodyPr>
          <a:lstStyle/>
          <a:p>
            <a:pPr algn="ctr"/>
            <a:r>
              <a:rPr lang="en" sz="1467">
                <a:solidFill>
                  <a:srgbClr val="FFFFFF"/>
                </a:solidFill>
                <a:latin typeface="Roboto"/>
                <a:ea typeface="Roboto"/>
                <a:cs typeface="Roboto"/>
                <a:sym typeface="Roboto"/>
              </a:rPr>
              <a:t>Ready for Implementation</a:t>
            </a:r>
            <a:endParaRPr sz="1467">
              <a:solidFill>
                <a:srgbClr val="FFFFFF"/>
              </a:solidFill>
              <a:latin typeface="Roboto"/>
              <a:ea typeface="Roboto"/>
              <a:cs typeface="Roboto"/>
              <a:sym typeface="Roboto"/>
            </a:endParaRPr>
          </a:p>
        </p:txBody>
      </p:sp>
      <p:sp>
        <p:nvSpPr>
          <p:cNvPr id="100" name="Google Shape;100;p17"/>
          <p:cNvSpPr/>
          <p:nvPr/>
        </p:nvSpPr>
        <p:spPr>
          <a:xfrm>
            <a:off x="4576800" y="2199901"/>
            <a:ext cx="1789200" cy="1204400"/>
          </a:xfrm>
          <a:prstGeom prst="roundRect">
            <a:avLst>
              <a:gd name="adj" fmla="val 16667"/>
            </a:avLst>
          </a:prstGeom>
          <a:solidFill>
            <a:srgbClr val="0D5DDF"/>
          </a:solidFill>
          <a:ln w="9525" cap="flat" cmpd="sng">
            <a:solidFill>
              <a:srgbClr val="0D5DDF"/>
            </a:solidFill>
            <a:prstDash val="solid"/>
            <a:round/>
            <a:headEnd type="none" w="sm" len="sm"/>
            <a:tailEnd type="none" w="sm" len="sm"/>
          </a:ln>
        </p:spPr>
        <p:txBody>
          <a:bodyPr spcFirstLastPara="1" wrap="square" lIns="121900" tIns="121900" rIns="121900" bIns="121900" anchor="ctr" anchorCtr="0">
            <a:noAutofit/>
          </a:bodyPr>
          <a:lstStyle/>
          <a:p>
            <a:pPr algn="ctr"/>
            <a:r>
              <a:rPr lang="en" sz="1467">
                <a:solidFill>
                  <a:srgbClr val="FFFFFF"/>
                </a:solidFill>
                <a:latin typeface="Roboto"/>
                <a:ea typeface="Roboto"/>
                <a:cs typeface="Roboto"/>
                <a:sym typeface="Roboto"/>
              </a:rPr>
              <a:t>Awaiting More Information</a:t>
            </a:r>
            <a:endParaRPr sz="1467">
              <a:solidFill>
                <a:srgbClr val="FFFFFF"/>
              </a:solidFill>
              <a:latin typeface="Roboto"/>
              <a:ea typeface="Roboto"/>
              <a:cs typeface="Roboto"/>
              <a:sym typeface="Roboto"/>
            </a:endParaRPr>
          </a:p>
        </p:txBody>
      </p:sp>
      <p:sp>
        <p:nvSpPr>
          <p:cNvPr id="105" name="Google Shape;105;p17"/>
          <p:cNvSpPr/>
          <p:nvPr/>
        </p:nvSpPr>
        <p:spPr>
          <a:xfrm>
            <a:off x="9401600" y="2199911"/>
            <a:ext cx="1789200" cy="1204400"/>
          </a:xfrm>
          <a:prstGeom prst="roundRect">
            <a:avLst>
              <a:gd name="adj" fmla="val 16667"/>
            </a:avLst>
          </a:prstGeom>
          <a:solidFill>
            <a:srgbClr val="307BF3"/>
          </a:solidFill>
          <a:ln w="9525" cap="flat" cmpd="sng">
            <a:solidFill>
              <a:srgbClr val="307BF3"/>
            </a:solidFill>
            <a:prstDash val="solid"/>
            <a:round/>
            <a:headEnd type="none" w="sm" len="sm"/>
            <a:tailEnd type="none" w="sm" len="sm"/>
          </a:ln>
        </p:spPr>
        <p:txBody>
          <a:bodyPr spcFirstLastPara="1" wrap="square" lIns="121900" tIns="121900" rIns="121900" bIns="121900" anchor="ctr" anchorCtr="0">
            <a:noAutofit/>
          </a:bodyPr>
          <a:lstStyle/>
          <a:p>
            <a:pPr algn="ctr"/>
            <a:r>
              <a:rPr lang="en" sz="1467">
                <a:solidFill>
                  <a:srgbClr val="FFFFFF"/>
                </a:solidFill>
                <a:latin typeface="Roboto"/>
                <a:ea typeface="Roboto"/>
                <a:cs typeface="Roboto"/>
                <a:sym typeface="Roboto"/>
              </a:rPr>
              <a:t>Started</a:t>
            </a:r>
            <a:endParaRPr sz="1467">
              <a:solidFill>
                <a:srgbClr val="FFFFFF"/>
              </a:solidFill>
              <a:latin typeface="Roboto"/>
              <a:ea typeface="Roboto"/>
              <a:cs typeface="Roboto"/>
              <a:sym typeface="Roboto"/>
            </a:endParaRPr>
          </a:p>
        </p:txBody>
      </p:sp>
      <p:cxnSp>
        <p:nvCxnSpPr>
          <p:cNvPr id="106" name="Google Shape;106;p17"/>
          <p:cNvCxnSpPr>
            <a:stCxn id="103" idx="3"/>
            <a:endCxn id="105" idx="1"/>
          </p:cNvCxnSpPr>
          <p:nvPr/>
        </p:nvCxnSpPr>
        <p:spPr>
          <a:xfrm rot="10800000" flipH="1">
            <a:off x="8441495" y="2802089"/>
            <a:ext cx="960000" cy="1638000"/>
          </a:xfrm>
          <a:prstGeom prst="bentConnector3">
            <a:avLst>
              <a:gd name="adj1" fmla="val 50006"/>
            </a:avLst>
          </a:prstGeom>
          <a:noFill/>
          <a:ln w="28575" cap="flat" cmpd="sng">
            <a:solidFill>
              <a:srgbClr val="C2C2C2"/>
            </a:solidFill>
            <a:prstDash val="solid"/>
            <a:round/>
            <a:headEnd type="none" w="sm" len="sm"/>
            <a:tailEnd type="triangle" w="sm" len="sm"/>
          </a:ln>
        </p:spPr>
      </p:cxnSp>
      <p:sp>
        <p:nvSpPr>
          <p:cNvPr id="107" name="Google Shape;107;p17"/>
          <p:cNvSpPr/>
          <p:nvPr/>
        </p:nvSpPr>
        <p:spPr>
          <a:xfrm>
            <a:off x="4383600" y="5424435"/>
            <a:ext cx="1789200" cy="1204400"/>
          </a:xfrm>
          <a:prstGeom prst="roundRect">
            <a:avLst>
              <a:gd name="adj" fmla="val 16667"/>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1467">
                <a:solidFill>
                  <a:srgbClr val="FFFFFF"/>
                </a:solidFill>
                <a:latin typeface="Roboto"/>
                <a:ea typeface="Roboto"/>
                <a:cs typeface="Roboto"/>
                <a:sym typeface="Roboto"/>
              </a:rPr>
              <a:t>Will Not Do</a:t>
            </a:r>
            <a:endParaRPr sz="1467">
              <a:solidFill>
                <a:srgbClr val="FFFFFF"/>
              </a:solidFill>
              <a:latin typeface="Roboto"/>
              <a:ea typeface="Roboto"/>
              <a:cs typeface="Roboto"/>
              <a:sym typeface="Roboto"/>
            </a:endParaRPr>
          </a:p>
        </p:txBody>
      </p:sp>
      <p:cxnSp>
        <p:nvCxnSpPr>
          <p:cNvPr id="108" name="Google Shape;108;p17"/>
          <p:cNvCxnSpPr>
            <a:stCxn id="99" idx="3"/>
            <a:endCxn id="107" idx="1"/>
          </p:cNvCxnSpPr>
          <p:nvPr/>
        </p:nvCxnSpPr>
        <p:spPr>
          <a:xfrm rot="-5400000" flipH="1">
            <a:off x="2865800" y="4508835"/>
            <a:ext cx="1792800" cy="1242800"/>
          </a:xfrm>
          <a:prstGeom prst="bentConnector2">
            <a:avLst/>
          </a:prstGeom>
          <a:noFill/>
          <a:ln w="28575" cap="flat" cmpd="sng">
            <a:solidFill>
              <a:srgbClr val="C2C2C2"/>
            </a:solidFill>
            <a:prstDash val="solid"/>
            <a:round/>
            <a:headEnd type="none" w="med" len="med"/>
            <a:tailEnd type="triangle" w="med" len="med"/>
          </a:ln>
        </p:spPr>
      </p:cxnSp>
      <p:cxnSp>
        <p:nvCxnSpPr>
          <p:cNvPr id="109" name="Google Shape;109;p17"/>
          <p:cNvCxnSpPr>
            <a:stCxn id="104" idx="2"/>
            <a:endCxn id="102" idx="0"/>
          </p:cNvCxnSpPr>
          <p:nvPr/>
        </p:nvCxnSpPr>
        <p:spPr>
          <a:xfrm rot="-5400000" flipH="1">
            <a:off x="1366000" y="2742084"/>
            <a:ext cx="1203600" cy="4800"/>
          </a:xfrm>
          <a:prstGeom prst="bentConnector3">
            <a:avLst>
              <a:gd name="adj1" fmla="val 50002"/>
            </a:avLst>
          </a:prstGeom>
          <a:noFill/>
          <a:ln w="28575" cap="flat" cmpd="sng">
            <a:solidFill>
              <a:srgbClr val="C2C2C2"/>
            </a:solidFill>
            <a:prstDash val="solid"/>
            <a:round/>
            <a:headEnd type="none" w="med" len="med"/>
            <a:tailEnd type="triangle" w="med" len="med"/>
          </a:ln>
        </p:spPr>
      </p:cxnSp>
      <p:cxnSp>
        <p:nvCxnSpPr>
          <p:cNvPr id="110" name="Google Shape;110;p17"/>
          <p:cNvCxnSpPr>
            <a:stCxn id="100" idx="3"/>
            <a:endCxn id="103" idx="0"/>
          </p:cNvCxnSpPr>
          <p:nvPr/>
        </p:nvCxnSpPr>
        <p:spPr>
          <a:xfrm>
            <a:off x="6366000" y="2802101"/>
            <a:ext cx="1180800" cy="1035600"/>
          </a:xfrm>
          <a:prstGeom prst="bentConnector2">
            <a:avLst/>
          </a:prstGeom>
          <a:noFill/>
          <a:ln w="28575" cap="flat" cmpd="sng">
            <a:solidFill>
              <a:srgbClr val="C2C2C2"/>
            </a:solidFill>
            <a:prstDash val="solid"/>
            <a:round/>
            <a:headEnd type="none" w="sm" len="sm"/>
            <a:tailEnd type="triangle" w="sm" len="sm"/>
          </a:ln>
        </p:spPr>
      </p:cxnSp>
      <p:sp>
        <p:nvSpPr>
          <p:cNvPr id="111" name="Google Shape;111;p17"/>
          <p:cNvSpPr/>
          <p:nvPr/>
        </p:nvSpPr>
        <p:spPr>
          <a:xfrm>
            <a:off x="6550701" y="482535"/>
            <a:ext cx="2062800" cy="1429600"/>
          </a:xfrm>
          <a:prstGeom prst="roundRect">
            <a:avLst>
              <a:gd name="adj" fmla="val 16667"/>
            </a:avLst>
          </a:prstGeom>
          <a:solidFill>
            <a:srgbClr val="0000FF"/>
          </a:solidFill>
          <a:ln w="9525" cap="flat" cmpd="sng">
            <a:solidFill>
              <a:srgbClr val="0D5DDF"/>
            </a:solidFill>
            <a:prstDash val="solid"/>
            <a:round/>
            <a:headEnd type="none" w="sm" len="sm"/>
            <a:tailEnd type="none" w="sm" len="sm"/>
          </a:ln>
          <a:effectLst>
            <a:outerShdw blurRad="1085850" dist="57150" dir="4080000" algn="bl" rotWithShape="0">
              <a:srgbClr val="FFFF00"/>
            </a:outerShdw>
          </a:effectLst>
        </p:spPr>
        <p:txBody>
          <a:bodyPr spcFirstLastPara="1" wrap="square" lIns="121900" tIns="121900" rIns="121900" bIns="121900" anchor="ctr" anchorCtr="0">
            <a:noAutofit/>
          </a:bodyPr>
          <a:lstStyle/>
          <a:p>
            <a:pPr algn="ctr"/>
            <a:r>
              <a:rPr lang="en" sz="2400" b="1">
                <a:solidFill>
                  <a:srgbClr val="FFFFFF"/>
                </a:solidFill>
                <a:latin typeface="Roboto"/>
                <a:ea typeface="Roboto"/>
                <a:cs typeface="Roboto"/>
                <a:sym typeface="Roboto"/>
              </a:rPr>
              <a:t>Ready for Community Developer</a:t>
            </a:r>
            <a:endParaRPr sz="2400" b="1">
              <a:solidFill>
                <a:srgbClr val="FFFFFF"/>
              </a:solidFill>
              <a:latin typeface="Roboto"/>
              <a:ea typeface="Roboto"/>
              <a:cs typeface="Roboto"/>
              <a:sym typeface="Roboto"/>
            </a:endParaRPr>
          </a:p>
        </p:txBody>
      </p:sp>
      <p:cxnSp>
        <p:nvCxnSpPr>
          <p:cNvPr id="112" name="Google Shape;112;p17"/>
          <p:cNvCxnSpPr>
            <a:endCxn id="111" idx="1"/>
          </p:cNvCxnSpPr>
          <p:nvPr/>
        </p:nvCxnSpPr>
        <p:spPr>
          <a:xfrm rot="10800000" flipH="1">
            <a:off x="2217501" y="1197335"/>
            <a:ext cx="4333200" cy="3215200"/>
          </a:xfrm>
          <a:prstGeom prst="bentConnector3">
            <a:avLst>
              <a:gd name="adj1" fmla="val 45000"/>
            </a:avLst>
          </a:prstGeom>
          <a:noFill/>
          <a:ln w="28575" cap="flat" cmpd="sng">
            <a:solidFill>
              <a:srgbClr val="C2C2C2"/>
            </a:solidFill>
            <a:prstDash val="solid"/>
            <a:round/>
            <a:headEnd type="none" w="sm" len="sm"/>
            <a:tailEnd type="triangle" w="sm" len="sm"/>
          </a:ln>
        </p:spPr>
      </p:cxnSp>
      <p:cxnSp>
        <p:nvCxnSpPr>
          <p:cNvPr id="113" name="Google Shape;113;p17"/>
          <p:cNvCxnSpPr>
            <a:stCxn id="100" idx="3"/>
            <a:endCxn id="111" idx="2"/>
          </p:cNvCxnSpPr>
          <p:nvPr/>
        </p:nvCxnSpPr>
        <p:spPr>
          <a:xfrm rot="10800000" flipH="1">
            <a:off x="6366000" y="1912101"/>
            <a:ext cx="1216000" cy="890000"/>
          </a:xfrm>
          <a:prstGeom prst="bentConnector2">
            <a:avLst/>
          </a:prstGeom>
          <a:noFill/>
          <a:ln w="28575" cap="flat" cmpd="sng">
            <a:solidFill>
              <a:srgbClr val="C2C2C2"/>
            </a:solidFill>
            <a:prstDash val="solid"/>
            <a:round/>
            <a:headEnd type="none" w="sm" len="sm"/>
            <a:tailEnd type="triangle" w="sm" len="sm"/>
          </a:ln>
        </p:spPr>
      </p:cxnSp>
      <p:cxnSp>
        <p:nvCxnSpPr>
          <p:cNvPr id="114" name="Google Shape;114;p17"/>
          <p:cNvCxnSpPr>
            <a:stCxn id="111" idx="3"/>
            <a:endCxn id="105" idx="1"/>
          </p:cNvCxnSpPr>
          <p:nvPr/>
        </p:nvCxnSpPr>
        <p:spPr>
          <a:xfrm>
            <a:off x="8613501" y="1197335"/>
            <a:ext cx="788000" cy="1604800"/>
          </a:xfrm>
          <a:prstGeom prst="bentConnector3">
            <a:avLst>
              <a:gd name="adj1" fmla="val 50006"/>
            </a:avLst>
          </a:prstGeom>
          <a:noFill/>
          <a:ln w="28575" cap="flat" cmpd="sng">
            <a:solidFill>
              <a:srgbClr val="C2C2C2"/>
            </a:solidFill>
            <a:prstDash val="solid"/>
            <a:round/>
            <a:headEnd type="none" w="sm" len="sm"/>
            <a:tailEnd type="triangle" w="sm" len="sm"/>
          </a:ln>
        </p:spPr>
      </p:cxnSp>
      <p:pic>
        <p:nvPicPr>
          <p:cNvPr id="102" name="Google Shape;102;p17"/>
          <p:cNvPicPr preferRelativeResize="0"/>
          <p:nvPr/>
        </p:nvPicPr>
        <p:blipFill>
          <a:blip r:embed="rId3">
            <a:alphaModFix/>
          </a:blip>
          <a:stretch>
            <a:fillRect/>
          </a:stretch>
        </p:blipFill>
        <p:spPr>
          <a:xfrm>
            <a:off x="904204" y="3346332"/>
            <a:ext cx="2132233" cy="2132233"/>
          </a:xfrm>
          <a:prstGeom prst="rect">
            <a:avLst/>
          </a:prstGeom>
          <a:noFill/>
          <a:ln>
            <a:noFill/>
          </a:ln>
        </p:spPr>
      </p:pic>
      <p:sp>
        <p:nvSpPr>
          <p:cNvPr id="115" name="Google Shape;115;p17"/>
          <p:cNvSpPr txBox="1"/>
          <p:nvPr/>
        </p:nvSpPr>
        <p:spPr>
          <a:xfrm>
            <a:off x="1367600" y="3725045"/>
            <a:ext cx="1195600" cy="1017200"/>
          </a:xfrm>
          <a:prstGeom prst="rect">
            <a:avLst/>
          </a:prstGeom>
          <a:noFill/>
          <a:ln>
            <a:noFill/>
          </a:ln>
        </p:spPr>
        <p:txBody>
          <a:bodyPr spcFirstLastPara="1" wrap="square" lIns="121900" tIns="121900" rIns="121900" bIns="121900" anchor="t" anchorCtr="0">
            <a:noAutofit/>
          </a:bodyPr>
          <a:lstStyle/>
          <a:p>
            <a:pPr algn="ctr"/>
            <a:r>
              <a:rPr lang="en" sz="2400" dirty="0">
                <a:latin typeface="Roboto"/>
                <a:ea typeface="Roboto"/>
                <a:cs typeface="Roboto"/>
                <a:sym typeface="Roboto"/>
              </a:rPr>
              <a:t>Dev Pri review</a:t>
            </a:r>
            <a:endParaRPr sz="2400" dirty="0">
              <a:latin typeface="Roboto"/>
              <a:ea typeface="Roboto"/>
              <a:cs typeface="Roboto"/>
              <a:sym typeface="Roboto"/>
            </a:endParaRPr>
          </a:p>
        </p:txBody>
      </p:sp>
      <p:pic>
        <p:nvPicPr>
          <p:cNvPr id="116" name="Google Shape;116;p17"/>
          <p:cNvPicPr preferRelativeResize="0"/>
          <p:nvPr/>
        </p:nvPicPr>
        <p:blipFill>
          <a:blip r:embed="rId4">
            <a:alphaModFix/>
          </a:blip>
          <a:stretch>
            <a:fillRect/>
          </a:stretch>
        </p:blipFill>
        <p:spPr>
          <a:xfrm flipH="1">
            <a:off x="8788201" y="101602"/>
            <a:ext cx="885987" cy="1017199"/>
          </a:xfrm>
          <a:prstGeom prst="rect">
            <a:avLst/>
          </a:prstGeom>
          <a:noFill/>
          <a:ln>
            <a:noFill/>
          </a:ln>
          <a:effectLst>
            <a:outerShdw blurRad="685800" dist="161925" dir="5400000" algn="bl" rotWithShape="0">
              <a:srgbClr val="FFFF00">
                <a:alpha val="50000"/>
              </a:srgbClr>
            </a:outerShdw>
          </a:effectLst>
        </p:spPr>
      </p:pic>
      <p:pic>
        <p:nvPicPr>
          <p:cNvPr id="117" name="Google Shape;117;p17"/>
          <p:cNvPicPr preferRelativeResize="0"/>
          <p:nvPr/>
        </p:nvPicPr>
        <p:blipFill>
          <a:blip r:embed="rId4">
            <a:alphaModFix/>
          </a:blip>
          <a:stretch>
            <a:fillRect/>
          </a:stretch>
        </p:blipFill>
        <p:spPr>
          <a:xfrm>
            <a:off x="5490001" y="72969"/>
            <a:ext cx="885987" cy="1017199"/>
          </a:xfrm>
          <a:prstGeom prst="rect">
            <a:avLst/>
          </a:prstGeom>
          <a:noFill/>
          <a:ln>
            <a:noFill/>
          </a:ln>
          <a:effectLst>
            <a:outerShdw blurRad="685800" dist="161925" dir="5400000" algn="bl" rotWithShape="0">
              <a:srgbClr val="FFFF00">
                <a:alpha val="50000"/>
              </a:srgbClr>
            </a:outerShdw>
          </a:effectLst>
        </p:spPr>
      </p:pic>
    </p:spTree>
    <p:extLst>
      <p:ext uri="{BB962C8B-B14F-4D97-AF65-F5344CB8AC3E}">
        <p14:creationId xmlns:p14="http://schemas.microsoft.com/office/powerpoint/2010/main" val="1151752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23" name="Google Shape;123;p18"/>
          <p:cNvPicPr preferRelativeResize="0"/>
          <p:nvPr/>
        </p:nvPicPr>
        <p:blipFill>
          <a:blip r:embed="rId3">
            <a:alphaModFix/>
          </a:blip>
          <a:stretch>
            <a:fillRect/>
          </a:stretch>
        </p:blipFill>
        <p:spPr>
          <a:xfrm>
            <a:off x="1918167" y="1404133"/>
            <a:ext cx="9755909" cy="5501035"/>
          </a:xfrm>
          <a:prstGeom prst="rect">
            <a:avLst/>
          </a:prstGeom>
          <a:noFill/>
          <a:ln>
            <a:noFill/>
          </a:ln>
        </p:spPr>
      </p:pic>
      <p:sp>
        <p:nvSpPr>
          <p:cNvPr id="124" name="Google Shape;124;p18"/>
          <p:cNvSpPr/>
          <p:nvPr/>
        </p:nvSpPr>
        <p:spPr>
          <a:xfrm>
            <a:off x="6502067" y="2255633"/>
            <a:ext cx="2163600" cy="4555200"/>
          </a:xfrm>
          <a:prstGeom prst="ellipse">
            <a:avLst/>
          </a:prstGeom>
          <a:noFill/>
          <a:ln w="114300" cap="flat" cmpd="sng">
            <a:solidFill>
              <a:srgbClr val="FF0000"/>
            </a:solidFill>
            <a:prstDash val="solid"/>
            <a:round/>
            <a:headEnd type="none" w="sm" len="sm"/>
            <a:tailEnd type="none" w="sm" len="sm"/>
          </a:ln>
          <a:effectLst>
            <a:reflection stA="0" endPos="30000" dist="38100" dir="5400000" fadeDir="5400012" sy="-100000" algn="bl" rotWithShape="0"/>
          </a:effectLst>
        </p:spPr>
        <p:txBody>
          <a:bodyPr spcFirstLastPara="1" wrap="square" lIns="121900" tIns="121900" rIns="121900" bIns="121900" anchor="ctr" anchorCtr="0">
            <a:noAutofit/>
          </a:bodyPr>
          <a:lstStyle/>
          <a:p>
            <a:endParaRPr sz="2400"/>
          </a:p>
        </p:txBody>
      </p:sp>
      <p:pic>
        <p:nvPicPr>
          <p:cNvPr id="125" name="Google Shape;125;p18"/>
          <p:cNvPicPr preferRelativeResize="0"/>
          <p:nvPr/>
        </p:nvPicPr>
        <p:blipFill>
          <a:blip r:embed="rId4">
            <a:alphaModFix/>
          </a:blip>
          <a:stretch>
            <a:fillRect/>
          </a:stretch>
        </p:blipFill>
        <p:spPr>
          <a:xfrm>
            <a:off x="288835" y="4688335"/>
            <a:ext cx="1561135" cy="1792335"/>
          </a:xfrm>
          <a:prstGeom prst="rect">
            <a:avLst/>
          </a:prstGeom>
          <a:noFill/>
          <a:ln>
            <a:noFill/>
          </a:ln>
        </p:spPr>
      </p:pic>
      <p:sp>
        <p:nvSpPr>
          <p:cNvPr id="126" name="Google Shape;126;p18"/>
          <p:cNvSpPr/>
          <p:nvPr/>
        </p:nvSpPr>
        <p:spPr>
          <a:xfrm>
            <a:off x="578368" y="254700"/>
            <a:ext cx="10922065" cy="1009467"/>
          </a:xfrm>
          <a:prstGeom prst="rect">
            <a:avLst/>
          </a:prstGeom>
        </p:spPr>
        <p:txBody>
          <a:bodyPr>
            <a:prstTxWarp prst="textPlain">
              <a:avLst/>
            </a:prstTxWarp>
          </a:bodyPr>
          <a:lstStyle/>
          <a:p>
            <a:pPr lvl="0" algn="ctr"/>
            <a:r>
              <a:rPr sz="2400">
                <a:ln w="19050" cap="flat" cmpd="sng">
                  <a:solidFill>
                    <a:srgbClr val="0000FF"/>
                  </a:solidFill>
                  <a:prstDash val="solid"/>
                  <a:round/>
                  <a:headEnd type="none" w="sm" len="sm"/>
                  <a:tailEnd type="none" w="sm" len="sm"/>
                </a:ln>
                <a:gradFill>
                  <a:gsLst>
                    <a:gs pos="0">
                      <a:srgbClr val="DFE9FB"/>
                    </a:gs>
                    <a:gs pos="100000">
                      <a:srgbClr val="6E9BE7"/>
                    </a:gs>
                  </a:gsLst>
                  <a:path path="circle">
                    <a:fillToRect l="50000" t="50000" r="50000" b="50000"/>
                  </a:path>
                  <a:tileRect/>
                </a:gradFill>
                <a:latin typeface="Arial"/>
              </a:rPr>
              <a:t>Ready for Community Developer</a:t>
            </a:r>
          </a:p>
        </p:txBody>
      </p:sp>
    </p:spTree>
    <p:extLst>
      <p:ext uri="{BB962C8B-B14F-4D97-AF65-F5344CB8AC3E}">
        <p14:creationId xmlns:p14="http://schemas.microsoft.com/office/powerpoint/2010/main" val="42436856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415600" y="385833"/>
            <a:ext cx="11360800" cy="763600"/>
          </a:xfrm>
          <a:prstGeom prst="rect">
            <a:avLst/>
          </a:prstGeom>
        </p:spPr>
        <p:txBody>
          <a:bodyPr spcFirstLastPara="1" vert="horz" wrap="square" lIns="121900" tIns="121900" rIns="121900" bIns="121900" rtlCol="0" anchor="t" anchorCtr="0">
            <a:noAutofit/>
          </a:bodyPr>
          <a:lstStyle/>
          <a:p>
            <a:r>
              <a:rPr lang="en"/>
              <a:t>Create/log into JIRA account</a:t>
            </a:r>
            <a:endParaRPr/>
          </a:p>
        </p:txBody>
      </p:sp>
      <p:sp>
        <p:nvSpPr>
          <p:cNvPr id="132" name="Google Shape;132;p1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33" name="Google Shape;133;p19"/>
          <p:cNvPicPr preferRelativeResize="0"/>
          <p:nvPr/>
        </p:nvPicPr>
        <p:blipFill>
          <a:blip r:embed="rId3">
            <a:alphaModFix/>
          </a:blip>
          <a:stretch>
            <a:fillRect/>
          </a:stretch>
        </p:blipFill>
        <p:spPr>
          <a:xfrm>
            <a:off x="2546999" y="1356751"/>
            <a:ext cx="7878700" cy="5216765"/>
          </a:xfrm>
          <a:prstGeom prst="rect">
            <a:avLst/>
          </a:prstGeom>
          <a:noFill/>
          <a:ln w="9525" cap="flat" cmpd="sng">
            <a:solidFill>
              <a:schemeClr val="dk2"/>
            </a:solidFill>
            <a:prstDash val="solid"/>
            <a:round/>
            <a:headEnd type="none" w="sm" len="sm"/>
            <a:tailEnd type="none" w="sm" len="sm"/>
          </a:ln>
        </p:spPr>
      </p:pic>
      <p:sp>
        <p:nvSpPr>
          <p:cNvPr id="134" name="Google Shape;134;p19"/>
          <p:cNvSpPr/>
          <p:nvPr/>
        </p:nvSpPr>
        <p:spPr>
          <a:xfrm>
            <a:off x="2228800" y="5891967"/>
            <a:ext cx="1148400" cy="896000"/>
          </a:xfrm>
          <a:prstGeom prst="ellipse">
            <a:avLst/>
          </a:prstGeom>
          <a:noFill/>
          <a:ln w="114300" cap="flat" cmpd="sng">
            <a:solidFill>
              <a:srgbClr val="FF0000"/>
            </a:solidFill>
            <a:prstDash val="solid"/>
            <a:round/>
            <a:headEnd type="none" w="sm" len="sm"/>
            <a:tailEnd type="none" w="sm" len="sm"/>
          </a:ln>
          <a:effectLst>
            <a:reflection stA="0" endPos="30000" dist="38100" dir="5400000" fadeDir="5400012" sy="-100000" algn="bl" rotWithShape="0"/>
          </a:effectLst>
        </p:spPr>
        <p:txBody>
          <a:bodyPr spcFirstLastPara="1" wrap="square" lIns="121900" tIns="121900" rIns="121900" bIns="121900" anchor="ctr" anchorCtr="0">
            <a:noAutofit/>
          </a:bodyPr>
          <a:lstStyle/>
          <a:p>
            <a:endParaRPr sz="2400"/>
          </a:p>
        </p:txBody>
      </p:sp>
      <p:cxnSp>
        <p:nvCxnSpPr>
          <p:cNvPr id="135" name="Google Shape;135;p19"/>
          <p:cNvCxnSpPr/>
          <p:nvPr/>
        </p:nvCxnSpPr>
        <p:spPr>
          <a:xfrm>
            <a:off x="1556500" y="4731533"/>
            <a:ext cx="518800" cy="1094400"/>
          </a:xfrm>
          <a:prstGeom prst="straightConnector1">
            <a:avLst/>
          </a:prstGeom>
          <a:noFill/>
          <a:ln w="114300" cap="flat" cmpd="sng">
            <a:solidFill>
              <a:srgbClr val="F6B26B"/>
            </a:solidFill>
            <a:prstDash val="solid"/>
            <a:round/>
            <a:headEnd type="none" w="med" len="med"/>
            <a:tailEnd type="triangle" w="med" len="med"/>
          </a:ln>
        </p:spPr>
      </p:cxnSp>
      <p:cxnSp>
        <p:nvCxnSpPr>
          <p:cNvPr id="136" name="Google Shape;136;p19"/>
          <p:cNvCxnSpPr/>
          <p:nvPr/>
        </p:nvCxnSpPr>
        <p:spPr>
          <a:xfrm flipH="1">
            <a:off x="3509267" y="3731600"/>
            <a:ext cx="1330000" cy="1948400"/>
          </a:xfrm>
          <a:prstGeom prst="straightConnector1">
            <a:avLst/>
          </a:prstGeom>
          <a:noFill/>
          <a:ln w="114300" cap="flat" cmpd="sng">
            <a:solidFill>
              <a:srgbClr val="FFD966"/>
            </a:solidFill>
            <a:prstDash val="solid"/>
            <a:round/>
            <a:headEnd type="none" w="med" len="med"/>
            <a:tailEnd type="triangle" w="med" len="med"/>
          </a:ln>
        </p:spPr>
      </p:cxnSp>
      <p:cxnSp>
        <p:nvCxnSpPr>
          <p:cNvPr id="137" name="Google Shape;137;p19"/>
          <p:cNvCxnSpPr/>
          <p:nvPr/>
        </p:nvCxnSpPr>
        <p:spPr>
          <a:xfrm flipH="1">
            <a:off x="3872867" y="5523233"/>
            <a:ext cx="1419200" cy="840400"/>
          </a:xfrm>
          <a:prstGeom prst="straightConnector1">
            <a:avLst/>
          </a:prstGeom>
          <a:noFill/>
          <a:ln w="38100" cap="flat" cmpd="sng">
            <a:solidFill>
              <a:srgbClr val="E69138"/>
            </a:solidFill>
            <a:prstDash val="solid"/>
            <a:round/>
            <a:headEnd type="none" w="med" len="med"/>
            <a:tailEnd type="triangle" w="med" len="med"/>
          </a:ln>
        </p:spPr>
      </p:cxnSp>
      <p:cxnSp>
        <p:nvCxnSpPr>
          <p:cNvPr id="138" name="Google Shape;138;p19"/>
          <p:cNvCxnSpPr/>
          <p:nvPr/>
        </p:nvCxnSpPr>
        <p:spPr>
          <a:xfrm>
            <a:off x="610733" y="5316400"/>
            <a:ext cx="1122400" cy="981200"/>
          </a:xfrm>
          <a:prstGeom prst="straightConnector1">
            <a:avLst/>
          </a:prstGeom>
          <a:noFill/>
          <a:ln w="76200" cap="flat" cmpd="sng">
            <a:solidFill>
              <a:schemeClr val="accent4"/>
            </a:solidFill>
            <a:prstDash val="solid"/>
            <a:round/>
            <a:headEnd type="none" w="med" len="med"/>
            <a:tailEnd type="triangle" w="med" len="med"/>
          </a:ln>
        </p:spPr>
      </p:cxnSp>
      <p:cxnSp>
        <p:nvCxnSpPr>
          <p:cNvPr id="139" name="Google Shape;139;p19"/>
          <p:cNvCxnSpPr/>
          <p:nvPr/>
        </p:nvCxnSpPr>
        <p:spPr>
          <a:xfrm>
            <a:off x="2736567" y="4056800"/>
            <a:ext cx="800" cy="1396800"/>
          </a:xfrm>
          <a:prstGeom prst="straightConnector1">
            <a:avLst/>
          </a:prstGeom>
          <a:noFill/>
          <a:ln w="38100" cap="flat" cmpd="sng">
            <a:solidFill>
              <a:srgbClr val="FFD966"/>
            </a:solidFill>
            <a:prstDash val="solid"/>
            <a:round/>
            <a:headEnd type="none" w="med" len="med"/>
            <a:tailEnd type="triangle" w="med" len="med"/>
          </a:ln>
        </p:spPr>
      </p:cxnSp>
    </p:spTree>
    <p:extLst>
      <p:ext uri="{BB962C8B-B14F-4D97-AF65-F5344CB8AC3E}">
        <p14:creationId xmlns:p14="http://schemas.microsoft.com/office/powerpoint/2010/main" val="4020401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3FD7-7F43-456C-8DE4-7A34DA051322}"/>
              </a:ext>
            </a:extLst>
          </p:cNvPr>
          <p:cNvSpPr>
            <a:spLocks noGrp="1"/>
          </p:cNvSpPr>
          <p:nvPr>
            <p:ph type="title"/>
          </p:nvPr>
        </p:nvSpPr>
        <p:spPr/>
        <p:txBody>
          <a:bodyPr/>
          <a:lstStyle/>
          <a:p>
            <a:pPr algn="l"/>
            <a:r>
              <a:rPr lang="en-US" b="1" dirty="0">
                <a:solidFill>
                  <a:srgbClr val="00B0F0"/>
                </a:solidFill>
              </a:rPr>
              <a:t>         Archives</a:t>
            </a:r>
            <a:r>
              <a:rPr lang="en-US" dirty="0">
                <a:solidFill>
                  <a:srgbClr val="0070C0"/>
                </a:solidFill>
              </a:rPr>
              <a:t>Space </a:t>
            </a:r>
            <a:r>
              <a:rPr lang="en-US" dirty="0"/>
              <a:t>@ </a:t>
            </a:r>
          </a:p>
        </p:txBody>
      </p:sp>
      <p:sp>
        <p:nvSpPr>
          <p:cNvPr id="6" name="Content Placeholder 5">
            <a:extLst>
              <a:ext uri="{FF2B5EF4-FFF2-40B4-BE49-F238E27FC236}">
                <a16:creationId xmlns:a16="http://schemas.microsoft.com/office/drawing/2014/main" id="{638A5EB0-C6D2-4631-A6A7-03FF7E2391FF}"/>
              </a:ext>
            </a:extLst>
          </p:cNvPr>
          <p:cNvSpPr>
            <a:spLocks noGrp="1"/>
          </p:cNvSpPr>
          <p:nvPr>
            <p:ph idx="1"/>
          </p:nvPr>
        </p:nvSpPr>
        <p:spPr/>
        <p:txBody>
          <a:bodyPr>
            <a:normAutofit/>
          </a:bodyPr>
          <a:lstStyle/>
          <a:p>
            <a:endParaRPr lang="en-US" dirty="0"/>
          </a:p>
          <a:p>
            <a:r>
              <a:rPr lang="en-US" dirty="0"/>
              <a:t>Accessions</a:t>
            </a:r>
          </a:p>
          <a:p>
            <a:pPr marL="0" indent="0">
              <a:buNone/>
            </a:pPr>
            <a:endParaRPr lang="en-US" dirty="0"/>
          </a:p>
          <a:p>
            <a:endParaRPr lang="en-US" dirty="0"/>
          </a:p>
          <a:p>
            <a:r>
              <a:rPr lang="en-US" dirty="0"/>
              <a:t>Appraisal</a:t>
            </a:r>
          </a:p>
          <a:p>
            <a:pPr marL="0" indent="0">
              <a:buNone/>
            </a:pPr>
            <a:endParaRPr lang="en-US" dirty="0"/>
          </a:p>
          <a:p>
            <a:endParaRPr lang="en-US" dirty="0"/>
          </a:p>
          <a:p>
            <a:r>
              <a:rPr lang="en-US" dirty="0"/>
              <a:t>Resources (a.k.a. “finding aids”) </a:t>
            </a:r>
          </a:p>
          <a:p>
            <a:endParaRPr lang="en-US" dirty="0"/>
          </a:p>
        </p:txBody>
      </p:sp>
      <p:pic>
        <p:nvPicPr>
          <p:cNvPr id="8" name="Picture 7">
            <a:extLst>
              <a:ext uri="{FF2B5EF4-FFF2-40B4-BE49-F238E27FC236}">
                <a16:creationId xmlns:a16="http://schemas.microsoft.com/office/drawing/2014/main" id="{0C4028B0-69A0-4D12-A75D-F679D1C28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006" y="622971"/>
            <a:ext cx="3000794" cy="590632"/>
          </a:xfrm>
          <a:prstGeom prst="rect">
            <a:avLst/>
          </a:prstGeom>
        </p:spPr>
      </p:pic>
      <p:pic>
        <p:nvPicPr>
          <p:cNvPr id="18" name="Picture 17" descr="A piece of chocolate cake on a plate&#10;&#10;Description automatically generated">
            <a:extLst>
              <a:ext uri="{FF2B5EF4-FFF2-40B4-BE49-F238E27FC236}">
                <a16:creationId xmlns:a16="http://schemas.microsoft.com/office/drawing/2014/main" id="{C6358AD1-840F-42E4-AF87-B280645E07C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63355" y="1572322"/>
            <a:ext cx="2165825" cy="1440358"/>
          </a:xfrm>
          <a:prstGeom prst="rect">
            <a:avLst/>
          </a:prstGeom>
        </p:spPr>
      </p:pic>
      <p:sp>
        <p:nvSpPr>
          <p:cNvPr id="19" name="TextBox 18">
            <a:extLst>
              <a:ext uri="{FF2B5EF4-FFF2-40B4-BE49-F238E27FC236}">
                <a16:creationId xmlns:a16="http://schemas.microsoft.com/office/drawing/2014/main" id="{3E0C8415-DEE0-47AE-AD8A-552DA99AEDE2}"/>
              </a:ext>
            </a:extLst>
          </p:cNvPr>
          <p:cNvSpPr txBox="1"/>
          <p:nvPr/>
        </p:nvSpPr>
        <p:spPr>
          <a:xfrm>
            <a:off x="4406297" y="2964755"/>
            <a:ext cx="2279939" cy="369332"/>
          </a:xfrm>
          <a:prstGeom prst="rect">
            <a:avLst/>
          </a:prstGeom>
          <a:noFill/>
        </p:spPr>
        <p:txBody>
          <a:bodyPr wrap="square" rtlCol="0">
            <a:spAutoFit/>
          </a:bodyPr>
          <a:lstStyle/>
          <a:p>
            <a:r>
              <a:rPr lang="en-US" sz="900" dirty="0">
                <a:hlinkClick r:id="rId5" tooltip="https://www.flickr.com/photos/26412869@N03/4522511912"/>
              </a:rPr>
              <a:t>This Photo</a:t>
            </a:r>
            <a:r>
              <a:rPr lang="en-US" sz="900" dirty="0"/>
              <a:t> by Unknown Author is licensed under </a:t>
            </a:r>
            <a:r>
              <a:rPr lang="en-US" sz="900" dirty="0">
                <a:hlinkClick r:id="rId6" tooltip="https://creativecommons.org/licenses/by-nc-nd/3.0/"/>
              </a:rPr>
              <a:t>CC BY-NC-ND</a:t>
            </a:r>
            <a:endParaRPr lang="en-US" sz="900" dirty="0"/>
          </a:p>
        </p:txBody>
      </p:sp>
      <p:pic>
        <p:nvPicPr>
          <p:cNvPr id="21" name="Picture 20" descr="A close up of a logo&#10;&#10;Description automatically generated">
            <a:extLst>
              <a:ext uri="{FF2B5EF4-FFF2-40B4-BE49-F238E27FC236}">
                <a16:creationId xmlns:a16="http://schemas.microsoft.com/office/drawing/2014/main" id="{04A0A23D-5D06-4E30-9822-B4E12B6B3F0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476645" y="3202672"/>
            <a:ext cx="1948975" cy="1948975"/>
          </a:xfrm>
          <a:prstGeom prst="rect">
            <a:avLst/>
          </a:prstGeom>
        </p:spPr>
      </p:pic>
      <p:sp>
        <p:nvSpPr>
          <p:cNvPr id="22" name="TextBox 21">
            <a:extLst>
              <a:ext uri="{FF2B5EF4-FFF2-40B4-BE49-F238E27FC236}">
                <a16:creationId xmlns:a16="http://schemas.microsoft.com/office/drawing/2014/main" id="{763AC440-8E69-47CD-B5B2-4E489BB0D207}"/>
              </a:ext>
            </a:extLst>
          </p:cNvPr>
          <p:cNvSpPr txBox="1"/>
          <p:nvPr/>
        </p:nvSpPr>
        <p:spPr>
          <a:xfrm>
            <a:off x="4691738" y="4906404"/>
            <a:ext cx="1709063" cy="369332"/>
          </a:xfrm>
          <a:prstGeom prst="rect">
            <a:avLst/>
          </a:prstGeom>
          <a:noFill/>
        </p:spPr>
        <p:txBody>
          <a:bodyPr wrap="square" rtlCol="0">
            <a:spAutoFit/>
          </a:bodyPr>
          <a:lstStyle/>
          <a:p>
            <a:r>
              <a:rPr lang="en-US" sz="900" dirty="0">
                <a:hlinkClick r:id="rId8" tooltip="https://commons.wikimedia.org/wiki/File:Think_Outside_the_Box_Idea_Flat_Icon_Vector.svg"/>
              </a:rPr>
              <a:t>This Photo</a:t>
            </a:r>
            <a:r>
              <a:rPr lang="en-US" sz="900" dirty="0"/>
              <a:t> by Unknown Author is licensed under </a:t>
            </a:r>
            <a:r>
              <a:rPr lang="en-US" sz="900" dirty="0">
                <a:hlinkClick r:id="rId9" tooltip="https://creativecommons.org/licenses/by-sa/3.0/"/>
              </a:rPr>
              <a:t>CC BY-SA</a:t>
            </a:r>
            <a:endParaRPr lang="en-US" sz="900" dirty="0"/>
          </a:p>
        </p:txBody>
      </p:sp>
      <p:pic>
        <p:nvPicPr>
          <p:cNvPr id="27" name="Picture 26" descr="An empty road&#10;&#10;Description automatically generated">
            <a:extLst>
              <a:ext uri="{FF2B5EF4-FFF2-40B4-BE49-F238E27FC236}">
                <a16:creationId xmlns:a16="http://schemas.microsoft.com/office/drawing/2014/main" id="{52BD5397-7FD4-482A-AC0D-1219B3A228ED}"/>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065113" y="4601563"/>
            <a:ext cx="2133110" cy="1428750"/>
          </a:xfrm>
          <a:prstGeom prst="rect">
            <a:avLst/>
          </a:prstGeom>
        </p:spPr>
      </p:pic>
      <p:sp>
        <p:nvSpPr>
          <p:cNvPr id="28" name="TextBox 27">
            <a:extLst>
              <a:ext uri="{FF2B5EF4-FFF2-40B4-BE49-F238E27FC236}">
                <a16:creationId xmlns:a16="http://schemas.microsoft.com/office/drawing/2014/main" id="{486059A9-A3E2-4005-AF41-A8244028237F}"/>
              </a:ext>
            </a:extLst>
          </p:cNvPr>
          <p:cNvSpPr txBox="1"/>
          <p:nvPr/>
        </p:nvSpPr>
        <p:spPr>
          <a:xfrm>
            <a:off x="8035110" y="6030313"/>
            <a:ext cx="2099000" cy="369332"/>
          </a:xfrm>
          <a:prstGeom prst="rect">
            <a:avLst/>
          </a:prstGeom>
          <a:noFill/>
        </p:spPr>
        <p:txBody>
          <a:bodyPr wrap="square" rtlCol="0">
            <a:spAutoFit/>
          </a:bodyPr>
          <a:lstStyle/>
          <a:p>
            <a:r>
              <a:rPr lang="en-US" sz="900" dirty="0">
                <a:hlinkClick r:id="rId11" tooltip="http://www.flickr.com/photos/cleopold73/3677296594/"/>
              </a:rPr>
              <a:t>This Photo</a:t>
            </a:r>
            <a:r>
              <a:rPr lang="en-US" sz="900" dirty="0"/>
              <a:t> by Unknown Author is licensed under </a:t>
            </a:r>
            <a:r>
              <a:rPr lang="en-US" sz="900" dirty="0">
                <a:hlinkClick r:id="rId12" tooltip="https://creativecommons.org/licenses/by/3.0/"/>
              </a:rPr>
              <a:t>CC BY</a:t>
            </a:r>
            <a:endParaRPr lang="en-US" sz="900" dirty="0"/>
          </a:p>
        </p:txBody>
      </p:sp>
    </p:spTree>
    <p:extLst>
      <p:ext uri="{BB962C8B-B14F-4D97-AF65-F5344CB8AC3E}">
        <p14:creationId xmlns:p14="http://schemas.microsoft.com/office/powerpoint/2010/main" val="26303697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Autofit/>
          </a:bodyPr>
          <a:lstStyle/>
          <a:p>
            <a:r>
              <a:rPr lang="en" sz="4533"/>
              <a:t>New Kanban Board: </a:t>
            </a:r>
            <a:r>
              <a:rPr lang="en" sz="4533">
                <a:solidFill>
                  <a:srgbClr val="0236B9"/>
                </a:solidFill>
                <a:highlight>
                  <a:srgbClr val="FFFFFF"/>
                </a:highlight>
                <a:uFill>
                  <a:noFill/>
                </a:uFill>
                <a:hlinkClick r:id="rId3"/>
              </a:rPr>
              <a:t>https://bit.ly/2GvqFB1</a:t>
            </a:r>
            <a:endParaRPr sz="4533" b="1"/>
          </a:p>
        </p:txBody>
      </p:sp>
      <p:sp>
        <p:nvSpPr>
          <p:cNvPr id="145" name="Google Shape;145;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46" name="Google Shape;146;p20"/>
          <p:cNvPicPr preferRelativeResize="0"/>
          <p:nvPr/>
        </p:nvPicPr>
        <p:blipFill>
          <a:blip r:embed="rId4">
            <a:alphaModFix/>
          </a:blip>
          <a:stretch>
            <a:fillRect/>
          </a:stretch>
        </p:blipFill>
        <p:spPr>
          <a:xfrm>
            <a:off x="862701" y="1029382"/>
            <a:ext cx="10466599" cy="5569711"/>
          </a:xfrm>
          <a:prstGeom prst="rect">
            <a:avLst/>
          </a:prstGeom>
          <a:noFill/>
          <a:ln>
            <a:noFill/>
          </a:ln>
        </p:spPr>
      </p:pic>
      <p:sp>
        <p:nvSpPr>
          <p:cNvPr id="147" name="Google Shape;147;p20"/>
          <p:cNvSpPr/>
          <p:nvPr/>
        </p:nvSpPr>
        <p:spPr>
          <a:xfrm>
            <a:off x="6096000" y="1536633"/>
            <a:ext cx="1938000" cy="3020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8" name="Google Shape;148;p20"/>
          <p:cNvSpPr/>
          <p:nvPr/>
        </p:nvSpPr>
        <p:spPr>
          <a:xfrm>
            <a:off x="3748300" y="2778567"/>
            <a:ext cx="2023600" cy="3020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4697372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sz="4000">
                <a:solidFill>
                  <a:srgbClr val="0236B9"/>
                </a:solidFill>
                <a:highlight>
                  <a:srgbClr val="FFFFFF"/>
                </a:highlight>
                <a:uFill>
                  <a:noFill/>
                </a:uFill>
                <a:hlinkClick r:id="rId3"/>
              </a:rPr>
              <a:t>https://bit.ly/2SFIEJR</a:t>
            </a:r>
            <a:endParaRPr sz="4000"/>
          </a:p>
        </p:txBody>
      </p:sp>
      <p:sp>
        <p:nvSpPr>
          <p:cNvPr id="154" name="Google Shape;154;p2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55" name="Google Shape;155;p21"/>
          <p:cNvPicPr preferRelativeResize="0"/>
          <p:nvPr/>
        </p:nvPicPr>
        <p:blipFill>
          <a:blip r:embed="rId4">
            <a:alphaModFix/>
          </a:blip>
          <a:stretch>
            <a:fillRect/>
          </a:stretch>
        </p:blipFill>
        <p:spPr>
          <a:xfrm>
            <a:off x="1" y="1670476"/>
            <a:ext cx="12191999" cy="3903049"/>
          </a:xfrm>
          <a:prstGeom prst="rect">
            <a:avLst/>
          </a:prstGeom>
          <a:noFill/>
          <a:ln>
            <a:noFill/>
          </a:ln>
        </p:spPr>
      </p:pic>
    </p:spTree>
    <p:extLst>
      <p:ext uri="{BB962C8B-B14F-4D97-AF65-F5344CB8AC3E}">
        <p14:creationId xmlns:p14="http://schemas.microsoft.com/office/powerpoint/2010/main" val="40862677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2"/>
          <p:cNvPicPr preferRelativeResize="0"/>
          <p:nvPr/>
        </p:nvPicPr>
        <p:blipFill>
          <a:blip r:embed="rId3">
            <a:alphaModFix/>
          </a:blip>
          <a:stretch>
            <a:fillRect/>
          </a:stretch>
        </p:blipFill>
        <p:spPr>
          <a:xfrm>
            <a:off x="203200" y="203201"/>
            <a:ext cx="9567363" cy="6451599"/>
          </a:xfrm>
          <a:prstGeom prst="rect">
            <a:avLst/>
          </a:prstGeom>
          <a:noFill/>
          <a:ln>
            <a:noFill/>
          </a:ln>
        </p:spPr>
      </p:pic>
      <p:sp>
        <p:nvSpPr>
          <p:cNvPr id="161" name="Google Shape;161;p22"/>
          <p:cNvSpPr/>
          <p:nvPr/>
        </p:nvSpPr>
        <p:spPr>
          <a:xfrm>
            <a:off x="6271822" y="1767806"/>
            <a:ext cx="3374800" cy="4555200"/>
          </a:xfrm>
          <a:prstGeom prst="ellipse">
            <a:avLst/>
          </a:prstGeom>
          <a:noFill/>
          <a:ln w="114300" cap="flat" cmpd="sng">
            <a:solidFill>
              <a:srgbClr val="FF0000"/>
            </a:solidFill>
            <a:prstDash val="solid"/>
            <a:round/>
            <a:headEnd type="none" w="sm" len="sm"/>
            <a:tailEnd type="none" w="sm" len="sm"/>
          </a:ln>
          <a:effectLst>
            <a:reflection stA="0" endPos="30000" dist="38100" dir="5400000" fadeDir="5400012" sy="-100000" algn="bl" rotWithShape="0"/>
          </a:effectLst>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0864795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GitHub</a:t>
            </a:r>
            <a:endParaRPr/>
          </a:p>
        </p:txBody>
      </p:sp>
      <p:sp>
        <p:nvSpPr>
          <p:cNvPr id="167" name="Google Shape;167;p2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68" name="Google Shape;168;p23"/>
          <p:cNvPicPr preferRelativeResize="0"/>
          <p:nvPr/>
        </p:nvPicPr>
        <p:blipFill>
          <a:blip r:embed="rId3">
            <a:alphaModFix/>
          </a:blip>
          <a:stretch>
            <a:fillRect/>
          </a:stretch>
        </p:blipFill>
        <p:spPr>
          <a:xfrm>
            <a:off x="0" y="1676039"/>
            <a:ext cx="12192000" cy="4276391"/>
          </a:xfrm>
          <a:prstGeom prst="rect">
            <a:avLst/>
          </a:prstGeom>
          <a:noFill/>
          <a:ln>
            <a:noFill/>
          </a:ln>
        </p:spPr>
      </p:pic>
      <p:pic>
        <p:nvPicPr>
          <p:cNvPr id="169" name="Google Shape;169;p23"/>
          <p:cNvPicPr preferRelativeResize="0"/>
          <p:nvPr/>
        </p:nvPicPr>
        <p:blipFill>
          <a:blip r:embed="rId4">
            <a:alphaModFix/>
          </a:blip>
          <a:stretch>
            <a:fillRect/>
          </a:stretch>
        </p:blipFill>
        <p:spPr>
          <a:xfrm>
            <a:off x="9553795" y="165151"/>
            <a:ext cx="1936844" cy="1994567"/>
          </a:xfrm>
          <a:prstGeom prst="rect">
            <a:avLst/>
          </a:prstGeom>
          <a:noFill/>
          <a:ln>
            <a:noFill/>
          </a:ln>
          <a:effectLst>
            <a:outerShdw blurRad="700088" dist="19050" dir="5400000" algn="bl" rotWithShape="0">
              <a:srgbClr val="FFFF00">
                <a:alpha val="60000"/>
              </a:srgbClr>
            </a:outerShdw>
            <a:reflection endPos="30000" dist="38100" dir="5400000" fadeDir="5400012" sy="-100000" algn="bl" rotWithShape="0"/>
          </a:effectLst>
        </p:spPr>
      </p:pic>
    </p:spTree>
    <p:extLst>
      <p:ext uri="{BB962C8B-B14F-4D97-AF65-F5344CB8AC3E}">
        <p14:creationId xmlns:p14="http://schemas.microsoft.com/office/powerpoint/2010/main" val="21283875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3"/>
        <p:cNvGrpSpPr/>
        <p:nvPr/>
      </p:nvGrpSpPr>
      <p:grpSpPr>
        <a:xfrm>
          <a:off x="0" y="0"/>
          <a:ext cx="0" cy="0"/>
          <a:chOff x="0" y="0"/>
          <a:chExt cx="0" cy="0"/>
        </a:xfrm>
      </p:grpSpPr>
      <p:sp>
        <p:nvSpPr>
          <p:cNvPr id="174" name="Google Shape;174;p2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75" name="Google Shape;175;p24"/>
          <p:cNvPicPr preferRelativeResize="0"/>
          <p:nvPr/>
        </p:nvPicPr>
        <p:blipFill>
          <a:blip r:embed="rId3">
            <a:alphaModFix/>
          </a:blip>
          <a:stretch>
            <a:fillRect/>
          </a:stretch>
        </p:blipFill>
        <p:spPr>
          <a:xfrm>
            <a:off x="0" y="0"/>
            <a:ext cx="6858000" cy="6858000"/>
          </a:xfrm>
          <a:prstGeom prst="rect">
            <a:avLst/>
          </a:prstGeom>
          <a:noFill/>
          <a:ln>
            <a:noFill/>
          </a:ln>
        </p:spPr>
      </p:pic>
      <p:sp>
        <p:nvSpPr>
          <p:cNvPr id="176" name="Google Shape;176;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a:solidFill>
                  <a:srgbClr val="FFFFFF"/>
                </a:solidFill>
              </a:rPr>
              <a:t>Questions?  Thank you!</a:t>
            </a:r>
            <a:endParaRPr>
              <a:solidFill>
                <a:srgbClr val="FFFFFF"/>
              </a:solidFill>
            </a:endParaRPr>
          </a:p>
        </p:txBody>
      </p:sp>
      <p:sp>
        <p:nvSpPr>
          <p:cNvPr id="177" name="Google Shape;177;p24"/>
          <p:cNvSpPr txBox="1"/>
          <p:nvPr/>
        </p:nvSpPr>
        <p:spPr>
          <a:xfrm>
            <a:off x="6296567" y="1639333"/>
            <a:ext cx="6018000" cy="1142400"/>
          </a:xfrm>
          <a:prstGeom prst="rect">
            <a:avLst/>
          </a:prstGeom>
          <a:noFill/>
          <a:ln>
            <a:noFill/>
          </a:ln>
        </p:spPr>
        <p:txBody>
          <a:bodyPr spcFirstLastPara="1" wrap="square" lIns="121900" tIns="121900" rIns="121900" bIns="121900" anchor="t" anchorCtr="0">
            <a:noAutofit/>
          </a:bodyPr>
          <a:lstStyle/>
          <a:p>
            <a:r>
              <a:rPr lang="en" sz="4000">
                <a:solidFill>
                  <a:srgbClr val="FFFFFF"/>
                </a:solidFill>
              </a:rPr>
              <a:t>Maggie Hughes: </a:t>
            </a:r>
            <a:r>
              <a:rPr lang="en" sz="3733">
                <a:solidFill>
                  <a:srgbClr val="FFFFFF"/>
                </a:solidFill>
              </a:rPr>
              <a:t>mhughes@huntington.org</a:t>
            </a:r>
            <a:endParaRPr sz="4000">
              <a:solidFill>
                <a:srgbClr val="FFFFFF"/>
              </a:solidFill>
            </a:endParaRPr>
          </a:p>
          <a:p>
            <a:endParaRPr sz="4000">
              <a:solidFill>
                <a:srgbClr val="FFFFFF"/>
              </a:solidFill>
            </a:endParaRPr>
          </a:p>
          <a:p>
            <a:r>
              <a:rPr lang="en" sz="4000">
                <a:solidFill>
                  <a:srgbClr val="FFFFFF"/>
                </a:solidFill>
              </a:rPr>
              <a:t>Lydia Tang: ltang5@msu.edu</a:t>
            </a:r>
            <a:endParaRPr sz="4000">
              <a:solidFill>
                <a:srgbClr val="FFFFFF"/>
              </a:solidFill>
            </a:endParaRPr>
          </a:p>
          <a:p>
            <a:endParaRPr sz="2400">
              <a:solidFill>
                <a:srgbClr val="FFFFFF"/>
              </a:solidFill>
            </a:endParaRPr>
          </a:p>
        </p:txBody>
      </p:sp>
    </p:spTree>
    <p:extLst>
      <p:ext uri="{BB962C8B-B14F-4D97-AF65-F5344CB8AC3E}">
        <p14:creationId xmlns:p14="http://schemas.microsoft.com/office/powerpoint/2010/main" val="41002710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2" name="Picture 11">
            <a:extLst>
              <a:ext uri="{FF2B5EF4-FFF2-40B4-BE49-F238E27FC236}">
                <a16:creationId xmlns:a16="http://schemas.microsoft.com/office/drawing/2014/main" id="{5E4A8ED8-0ED0-5346-8396-2FEB7CABF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648" y="142357"/>
            <a:ext cx="10776704" cy="3704492"/>
          </a:xfrm>
          <a:prstGeom prst="rect">
            <a:avLst/>
          </a:prstGeom>
        </p:spPr>
      </p:pic>
      <p:sp>
        <p:nvSpPr>
          <p:cNvPr id="14" name="Rectangle 13">
            <a:extLst>
              <a:ext uri="{FF2B5EF4-FFF2-40B4-BE49-F238E27FC236}">
                <a16:creationId xmlns:a16="http://schemas.microsoft.com/office/drawing/2014/main" id="{4AFA656F-AC23-874D-8519-7E0348F3718C}"/>
              </a:ext>
            </a:extLst>
          </p:cNvPr>
          <p:cNvSpPr/>
          <p:nvPr/>
        </p:nvSpPr>
        <p:spPr>
          <a:xfrm>
            <a:off x="3048000" y="4664373"/>
            <a:ext cx="6096000" cy="461665"/>
          </a:xfrm>
          <a:prstGeom prst="rect">
            <a:avLst/>
          </a:prstGeom>
        </p:spPr>
        <p:txBody>
          <a:bodyPr>
            <a:spAutoFit/>
          </a:bodyPr>
          <a:lstStyle/>
          <a:p>
            <a:pPr algn="ctr"/>
            <a:r>
              <a:rPr lang="en-US" sz="2400" dirty="0"/>
              <a:t>Questions?</a:t>
            </a:r>
          </a:p>
        </p:txBody>
      </p:sp>
    </p:spTree>
    <p:extLst>
      <p:ext uri="{BB962C8B-B14F-4D97-AF65-F5344CB8AC3E}">
        <p14:creationId xmlns:p14="http://schemas.microsoft.com/office/powerpoint/2010/main" val="3705423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3FD7-7F43-456C-8DE4-7A34DA051322}"/>
              </a:ext>
            </a:extLst>
          </p:cNvPr>
          <p:cNvSpPr>
            <a:spLocks noGrp="1"/>
          </p:cNvSpPr>
          <p:nvPr>
            <p:ph type="title"/>
          </p:nvPr>
        </p:nvSpPr>
        <p:spPr/>
        <p:txBody>
          <a:bodyPr/>
          <a:lstStyle/>
          <a:p>
            <a:pPr algn="l"/>
            <a:r>
              <a:rPr lang="en-US" b="1" dirty="0">
                <a:solidFill>
                  <a:srgbClr val="00B0F0"/>
                </a:solidFill>
              </a:rPr>
              <a:t>         Archives</a:t>
            </a:r>
            <a:r>
              <a:rPr lang="en-US" dirty="0">
                <a:solidFill>
                  <a:srgbClr val="0070C0"/>
                </a:solidFill>
              </a:rPr>
              <a:t>Space </a:t>
            </a:r>
            <a:r>
              <a:rPr lang="en-US" dirty="0"/>
              <a:t>@ </a:t>
            </a:r>
          </a:p>
        </p:txBody>
      </p:sp>
      <p:pic>
        <p:nvPicPr>
          <p:cNvPr id="8" name="Picture 7">
            <a:extLst>
              <a:ext uri="{FF2B5EF4-FFF2-40B4-BE49-F238E27FC236}">
                <a16:creationId xmlns:a16="http://schemas.microsoft.com/office/drawing/2014/main" id="{0C4028B0-69A0-4D12-A75D-F679D1C28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006" y="622971"/>
            <a:ext cx="3000794" cy="590632"/>
          </a:xfrm>
          <a:prstGeom prst="rect">
            <a:avLst/>
          </a:prstGeom>
        </p:spPr>
      </p:pic>
      <p:pic>
        <p:nvPicPr>
          <p:cNvPr id="9" name="Content Placeholder 8" descr="A screenshot of a social media post&#10;&#10;Description automatically generated">
            <a:extLst>
              <a:ext uri="{FF2B5EF4-FFF2-40B4-BE49-F238E27FC236}">
                <a16:creationId xmlns:a16="http://schemas.microsoft.com/office/drawing/2014/main" id="{46305125-995E-483D-83FB-4AFF95A6D77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24200" y="1765972"/>
            <a:ext cx="6001588" cy="1695687"/>
          </a:xfrm>
        </p:spPr>
      </p:pic>
      <p:pic>
        <p:nvPicPr>
          <p:cNvPr id="11" name="Picture 10" descr="A screenshot of a cell phone&#10;&#10;Description automatically generated">
            <a:extLst>
              <a:ext uri="{FF2B5EF4-FFF2-40B4-BE49-F238E27FC236}">
                <a16:creationId xmlns:a16="http://schemas.microsoft.com/office/drawing/2014/main" id="{2F2054DB-BC6C-4C2E-99B0-2F81B03977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794" y="3657600"/>
            <a:ext cx="7772400" cy="2811116"/>
          </a:xfrm>
          <a:prstGeom prst="rect">
            <a:avLst/>
          </a:prstGeom>
        </p:spPr>
      </p:pic>
    </p:spTree>
    <p:extLst>
      <p:ext uri="{BB962C8B-B14F-4D97-AF65-F5344CB8AC3E}">
        <p14:creationId xmlns:p14="http://schemas.microsoft.com/office/powerpoint/2010/main" val="1140804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0CA5-C3AB-4225-8E4F-EF4BD003DF28}"/>
              </a:ext>
            </a:extLst>
          </p:cNvPr>
          <p:cNvSpPr>
            <a:spLocks noGrp="1"/>
          </p:cNvSpPr>
          <p:nvPr>
            <p:ph type="title"/>
          </p:nvPr>
        </p:nvSpPr>
        <p:spPr/>
        <p:txBody>
          <a:bodyPr/>
          <a:lstStyle/>
          <a:p>
            <a:pPr algn="l"/>
            <a:r>
              <a:rPr lang="en-US" dirty="0">
                <a:latin typeface="Algerian" panose="04020705040A02060702" pitchFamily="82" charset="0"/>
              </a:rPr>
              <a:t>        In</a:t>
            </a:r>
            <a:r>
              <a:rPr lang="en-US" dirty="0"/>
              <a:t> </a:t>
            </a:r>
            <a:r>
              <a:rPr lang="en-US" dirty="0">
                <a:latin typeface="Algerian" panose="04020705040A02060702" pitchFamily="82" charset="0"/>
              </a:rPr>
              <a:t>Texas,            </a:t>
            </a:r>
            <a:r>
              <a:rPr lang="en-US" dirty="0"/>
              <a:t>       =                       </a:t>
            </a:r>
          </a:p>
        </p:txBody>
      </p:sp>
      <p:sp>
        <p:nvSpPr>
          <p:cNvPr id="3" name="Content Placeholder 2">
            <a:extLst>
              <a:ext uri="{FF2B5EF4-FFF2-40B4-BE49-F238E27FC236}">
                <a16:creationId xmlns:a16="http://schemas.microsoft.com/office/drawing/2014/main" id="{96A7D7BC-3FF2-468E-956B-93120D6F32C8}"/>
              </a:ext>
            </a:extLst>
          </p:cNvPr>
          <p:cNvSpPr>
            <a:spLocks noGrp="1"/>
          </p:cNvSpPr>
          <p:nvPr>
            <p:ph idx="1"/>
          </p:nvPr>
        </p:nvSpPr>
        <p:spPr>
          <a:xfrm>
            <a:off x="1981200" y="1905001"/>
            <a:ext cx="8229600" cy="4221163"/>
          </a:xfrm>
        </p:spPr>
        <p:txBody>
          <a:bodyPr>
            <a:normAutofit/>
          </a:bodyPr>
          <a:lstStyle/>
          <a:p>
            <a:r>
              <a:rPr lang="en-US" dirty="0"/>
              <a:t>                                                             (a.k.a. TARO)</a:t>
            </a:r>
          </a:p>
          <a:p>
            <a:pPr lvl="1"/>
            <a:r>
              <a:rPr lang="en-US" dirty="0"/>
              <a:t>Statewide EAD consortium since 1999</a:t>
            </a:r>
          </a:p>
          <a:p>
            <a:pPr lvl="1"/>
            <a:r>
              <a:rPr lang="en-US" dirty="0"/>
              <a:t>As of August 2019: over 50 institutional members</a:t>
            </a:r>
          </a:p>
          <a:p>
            <a:pPr lvl="1"/>
            <a:r>
              <a:rPr lang="en-US" dirty="0"/>
              <a:t>One of 14 active EAD consortia (or “aggregators”) in the U.S. that together cover 25 states</a:t>
            </a:r>
          </a:p>
          <a:p>
            <a:pPr lvl="1"/>
            <a:r>
              <a:rPr lang="en-US" dirty="0"/>
              <a:t>Institutional home: University of Texas Libraries, The University of Texas at Austin</a:t>
            </a:r>
          </a:p>
          <a:p>
            <a:pPr lvl="1"/>
            <a:r>
              <a:rPr lang="en-US" dirty="0"/>
              <a:t>Current NEH implementation grant underway for improvements to website, search function, and EAD metadata (index terms)</a:t>
            </a:r>
          </a:p>
          <a:p>
            <a:pPr lvl="1"/>
            <a:endParaRPr lang="en-US" dirty="0"/>
          </a:p>
          <a:p>
            <a:pPr lvl="1"/>
            <a:endParaRPr lang="en-US" dirty="0"/>
          </a:p>
          <a:p>
            <a:pPr lvl="1"/>
            <a:endParaRPr lang="en-US" dirty="0"/>
          </a:p>
        </p:txBody>
      </p:sp>
      <p:pic>
        <p:nvPicPr>
          <p:cNvPr id="5" name="Picture 4" descr="A picture containing indoor&#10;&#10;Description automatically generated">
            <a:extLst>
              <a:ext uri="{FF2B5EF4-FFF2-40B4-BE49-F238E27FC236}">
                <a16:creationId xmlns:a16="http://schemas.microsoft.com/office/drawing/2014/main" id="{28F29D75-96DB-4B37-A2F5-70A8D7914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961" y="398827"/>
            <a:ext cx="1409897" cy="1000265"/>
          </a:xfrm>
          <a:prstGeom prst="rect">
            <a:avLst/>
          </a:prstGeom>
        </p:spPr>
      </p:pic>
      <p:pic>
        <p:nvPicPr>
          <p:cNvPr id="7" name="Picture 6" descr="A close up of a logo&#10;&#10;Description automatically generated">
            <a:extLst>
              <a:ext uri="{FF2B5EF4-FFF2-40B4-BE49-F238E27FC236}">
                <a16:creationId xmlns:a16="http://schemas.microsoft.com/office/drawing/2014/main" id="{30A47AD1-65C9-402B-8460-D27E91F7C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554818"/>
            <a:ext cx="2251116" cy="582641"/>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742AEA43-359F-42E8-9762-CAFB8B0F4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1" y="1905000"/>
            <a:ext cx="4844141" cy="457200"/>
          </a:xfrm>
          <a:prstGeom prst="rect">
            <a:avLst/>
          </a:prstGeom>
        </p:spPr>
      </p:pic>
    </p:spTree>
    <p:extLst>
      <p:ext uri="{BB962C8B-B14F-4D97-AF65-F5344CB8AC3E}">
        <p14:creationId xmlns:p14="http://schemas.microsoft.com/office/powerpoint/2010/main" val="252168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0CA5-C3AB-4225-8E4F-EF4BD003DF28}"/>
              </a:ext>
            </a:extLst>
          </p:cNvPr>
          <p:cNvSpPr>
            <a:spLocks noGrp="1"/>
          </p:cNvSpPr>
          <p:nvPr>
            <p:ph type="title"/>
          </p:nvPr>
        </p:nvSpPr>
        <p:spPr/>
        <p:txBody>
          <a:bodyPr/>
          <a:lstStyle/>
          <a:p>
            <a:pPr algn="l"/>
            <a:r>
              <a:rPr lang="en-US" dirty="0">
                <a:latin typeface="Algerian" panose="04020705040A02060702" pitchFamily="82" charset="0"/>
              </a:rPr>
              <a:t>        In</a:t>
            </a:r>
            <a:r>
              <a:rPr lang="en-US" dirty="0"/>
              <a:t> </a:t>
            </a:r>
            <a:r>
              <a:rPr lang="en-US" dirty="0">
                <a:latin typeface="Algerian" panose="04020705040A02060702" pitchFamily="82" charset="0"/>
              </a:rPr>
              <a:t>Texas,            </a:t>
            </a:r>
            <a:r>
              <a:rPr lang="en-US" dirty="0"/>
              <a:t>       =                       </a:t>
            </a:r>
          </a:p>
        </p:txBody>
      </p:sp>
      <p:sp>
        <p:nvSpPr>
          <p:cNvPr id="3" name="Content Placeholder 2">
            <a:extLst>
              <a:ext uri="{FF2B5EF4-FFF2-40B4-BE49-F238E27FC236}">
                <a16:creationId xmlns:a16="http://schemas.microsoft.com/office/drawing/2014/main" id="{96A7D7BC-3FF2-468E-956B-93120D6F32C8}"/>
              </a:ext>
            </a:extLst>
          </p:cNvPr>
          <p:cNvSpPr>
            <a:spLocks noGrp="1"/>
          </p:cNvSpPr>
          <p:nvPr>
            <p:ph idx="1"/>
          </p:nvPr>
        </p:nvSpPr>
        <p:spPr>
          <a:xfrm>
            <a:off x="1981200" y="1905001"/>
            <a:ext cx="8229600" cy="4221163"/>
          </a:xfrm>
        </p:spPr>
        <p:txBody>
          <a:bodyPr>
            <a:normAutofit/>
          </a:bodyPr>
          <a:lstStyle/>
          <a:p>
            <a:r>
              <a:rPr lang="en-US" dirty="0"/>
              <a:t> </a:t>
            </a:r>
          </a:p>
          <a:p>
            <a:pPr lvl="1"/>
            <a:r>
              <a:rPr lang="en-US" sz="2600" dirty="0"/>
              <a:t>Operates with EAD 2002 Schema</a:t>
            </a:r>
          </a:p>
          <a:p>
            <a:pPr lvl="2"/>
            <a:r>
              <a:rPr lang="en-US" dirty="0"/>
              <a:t>No U.S. EAD aggregators have yet migrated to EAD3</a:t>
            </a:r>
          </a:p>
          <a:p>
            <a:pPr lvl="2"/>
            <a:r>
              <a:rPr lang="en-US" dirty="0"/>
              <a:t>Exploring ways to ease future migration to EAD3</a:t>
            </a:r>
          </a:p>
          <a:p>
            <a:pPr lvl="2"/>
            <a:r>
              <a:rPr lang="en-US" dirty="0"/>
              <a:t>ASpace import of EAD 2002 data then export as EAD3 may be most efficient migration strategy</a:t>
            </a:r>
          </a:p>
          <a:p>
            <a:pPr lvl="1"/>
            <a:r>
              <a:rPr lang="en-US" sz="2600" dirty="0"/>
              <a:t>Encourages members using ASpace and Archon to continue submitting EAD files to TARO</a:t>
            </a:r>
          </a:p>
          <a:p>
            <a:pPr lvl="1"/>
            <a:endParaRPr lang="en-US" dirty="0"/>
          </a:p>
          <a:p>
            <a:pPr lvl="1"/>
            <a:endParaRPr lang="en-US" dirty="0"/>
          </a:p>
        </p:txBody>
      </p:sp>
      <p:pic>
        <p:nvPicPr>
          <p:cNvPr id="5" name="Picture 4" descr="A picture containing indoor&#10;&#10;Description automatically generated">
            <a:extLst>
              <a:ext uri="{FF2B5EF4-FFF2-40B4-BE49-F238E27FC236}">
                <a16:creationId xmlns:a16="http://schemas.microsoft.com/office/drawing/2014/main" id="{28F29D75-96DB-4B37-A2F5-70A8D7914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961" y="398827"/>
            <a:ext cx="1409897" cy="1000265"/>
          </a:xfrm>
          <a:prstGeom prst="rect">
            <a:avLst/>
          </a:prstGeom>
        </p:spPr>
      </p:pic>
      <p:pic>
        <p:nvPicPr>
          <p:cNvPr id="7" name="Picture 6" descr="A close up of a logo&#10;&#10;Description automatically generated">
            <a:extLst>
              <a:ext uri="{FF2B5EF4-FFF2-40B4-BE49-F238E27FC236}">
                <a16:creationId xmlns:a16="http://schemas.microsoft.com/office/drawing/2014/main" id="{30A47AD1-65C9-402B-8460-D27E91F7C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554818"/>
            <a:ext cx="2251116" cy="582641"/>
          </a:xfrm>
          <a:prstGeom prst="rect">
            <a:avLst/>
          </a:prstGeom>
        </p:spPr>
      </p:pic>
      <p:pic>
        <p:nvPicPr>
          <p:cNvPr id="9" name="Picture 8" descr="A picture containing object&#10;&#10;Description automatically generated">
            <a:extLst>
              <a:ext uri="{FF2B5EF4-FFF2-40B4-BE49-F238E27FC236}">
                <a16:creationId xmlns:a16="http://schemas.microsoft.com/office/drawing/2014/main" id="{742AEA43-359F-42E8-9762-CAFB8B0F4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1" y="1905000"/>
            <a:ext cx="4844141" cy="457200"/>
          </a:xfrm>
          <a:prstGeom prst="rect">
            <a:avLst/>
          </a:prstGeom>
        </p:spPr>
      </p:pic>
    </p:spTree>
    <p:extLst>
      <p:ext uri="{BB962C8B-B14F-4D97-AF65-F5344CB8AC3E}">
        <p14:creationId xmlns:p14="http://schemas.microsoft.com/office/powerpoint/2010/main" val="1991794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4742-3AEC-482E-862D-0CA8C124C555}"/>
              </a:ext>
            </a:extLst>
          </p:cNvPr>
          <p:cNvSpPr>
            <a:spLocks noGrp="1"/>
          </p:cNvSpPr>
          <p:nvPr>
            <p:ph type="title"/>
          </p:nvPr>
        </p:nvSpPr>
        <p:spPr/>
        <p:txBody>
          <a:bodyPr/>
          <a:lstStyle/>
          <a:p>
            <a:r>
              <a:rPr lang="en-US" b="1" dirty="0">
                <a:solidFill>
                  <a:srgbClr val="00B0F0"/>
                </a:solidFill>
              </a:rPr>
              <a:t>                     &amp; Archives</a:t>
            </a:r>
            <a:r>
              <a:rPr lang="en-US" dirty="0">
                <a:solidFill>
                  <a:srgbClr val="0070C0"/>
                </a:solidFill>
              </a:rPr>
              <a:t>Space</a:t>
            </a:r>
            <a:endParaRPr lang="en-US" dirty="0"/>
          </a:p>
        </p:txBody>
      </p:sp>
      <p:pic>
        <p:nvPicPr>
          <p:cNvPr id="7" name="Content Placeholder 6" descr="A close up of a sign&#10;&#10;Description automatically generated">
            <a:extLst>
              <a:ext uri="{FF2B5EF4-FFF2-40B4-BE49-F238E27FC236}">
                <a16:creationId xmlns:a16="http://schemas.microsoft.com/office/drawing/2014/main" id="{8DBFB959-3B07-48DD-9975-1FDD922938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09134" y="2514600"/>
            <a:ext cx="2819400" cy="1321090"/>
          </a:xfrm>
        </p:spPr>
      </p:pic>
      <p:pic>
        <p:nvPicPr>
          <p:cNvPr id="9" name="Picture 8">
            <a:extLst>
              <a:ext uri="{FF2B5EF4-FFF2-40B4-BE49-F238E27FC236}">
                <a16:creationId xmlns:a16="http://schemas.microsoft.com/office/drawing/2014/main" id="{28A94A02-B025-4D41-AC80-E7CBF5D5F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1" y="4191001"/>
            <a:ext cx="5724717" cy="1321089"/>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B246BD56-6A72-4EEA-8B78-C7EDBB4B77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723" y="365125"/>
            <a:ext cx="1409897" cy="1000265"/>
          </a:xfrm>
          <a:prstGeom prst="rect">
            <a:avLst/>
          </a:prstGeom>
        </p:spPr>
      </p:pic>
    </p:spTree>
    <p:extLst>
      <p:ext uri="{BB962C8B-B14F-4D97-AF65-F5344CB8AC3E}">
        <p14:creationId xmlns:p14="http://schemas.microsoft.com/office/powerpoint/2010/main" val="706884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E06E-99CF-4648-9415-F9A3C8FD1BD9}"/>
              </a:ext>
            </a:extLst>
          </p:cNvPr>
          <p:cNvSpPr>
            <a:spLocks noGrp="1"/>
          </p:cNvSpPr>
          <p:nvPr>
            <p:ph type="title"/>
          </p:nvPr>
        </p:nvSpPr>
        <p:spPr/>
        <p:txBody>
          <a:bodyPr>
            <a:normAutofit/>
          </a:bodyPr>
          <a:lstStyle/>
          <a:p>
            <a:r>
              <a:rPr lang="en-US" dirty="0"/>
              <a:t> </a:t>
            </a:r>
            <a:r>
              <a:rPr lang="en-US" sz="4000" b="1" dirty="0">
                <a:solidFill>
                  <a:srgbClr val="00B0F0"/>
                </a:solidFill>
              </a:rPr>
              <a:t>Archives</a:t>
            </a:r>
            <a:r>
              <a:rPr lang="en-US" sz="4000" dirty="0">
                <a:solidFill>
                  <a:srgbClr val="0070C0"/>
                </a:solidFill>
              </a:rPr>
              <a:t>Space</a:t>
            </a:r>
            <a:r>
              <a:rPr lang="en-US" sz="4000" dirty="0"/>
              <a:t> guidelines </a:t>
            </a:r>
            <a:br>
              <a:rPr lang="en-US" sz="4000" dirty="0"/>
            </a:br>
            <a:r>
              <a:rPr lang="en-US" sz="4000" dirty="0"/>
              <a:t>for </a:t>
            </a:r>
            <a:r>
              <a:rPr lang="en-US" sz="4000" dirty="0">
                <a:solidFill>
                  <a:srgbClr val="009900"/>
                </a:solidFill>
              </a:rPr>
              <a:t>TARO</a:t>
            </a:r>
            <a:r>
              <a:rPr lang="en-US" sz="4000" dirty="0"/>
              <a:t> participation</a:t>
            </a:r>
          </a:p>
        </p:txBody>
      </p:sp>
      <p:sp>
        <p:nvSpPr>
          <p:cNvPr id="3" name="Content Placeholder 2">
            <a:extLst>
              <a:ext uri="{FF2B5EF4-FFF2-40B4-BE49-F238E27FC236}">
                <a16:creationId xmlns:a16="http://schemas.microsoft.com/office/drawing/2014/main" id="{D33AA121-A112-4649-865F-479AE4E72F32}"/>
              </a:ext>
            </a:extLst>
          </p:cNvPr>
          <p:cNvSpPr>
            <a:spLocks noGrp="1"/>
          </p:cNvSpPr>
          <p:nvPr>
            <p:ph idx="1"/>
          </p:nvPr>
        </p:nvSpPr>
        <p:spPr/>
        <p:txBody>
          <a:bodyPr>
            <a:normAutofit/>
          </a:bodyPr>
          <a:lstStyle/>
          <a:p>
            <a:pPr marL="0" indent="0">
              <a:buNone/>
            </a:pPr>
            <a:endParaRPr lang="en-US" sz="1000" b="1" dirty="0">
              <a:solidFill>
                <a:srgbClr val="325C90"/>
              </a:solidFill>
            </a:endParaRPr>
          </a:p>
          <a:p>
            <a:pPr marL="0" indent="0">
              <a:buNone/>
            </a:pPr>
            <a:r>
              <a:rPr lang="en-US" sz="2200" b="1" dirty="0">
                <a:solidFill>
                  <a:srgbClr val="325C90"/>
                </a:solidFill>
              </a:rPr>
              <a:t>Part 1: TARO-friendly settings in your “repository” in ArchivesSpace </a:t>
            </a:r>
            <a:endParaRPr lang="en-US" sz="1200" dirty="0"/>
          </a:p>
          <a:p>
            <a:r>
              <a:rPr lang="en-US" sz="2200" dirty="0"/>
              <a:t>Repository Fields</a:t>
            </a:r>
          </a:p>
          <a:p>
            <a:pPr lvl="1"/>
            <a:r>
              <a:rPr lang="en-US" sz="2000" dirty="0"/>
              <a:t>Organization/Agency Code</a:t>
            </a:r>
          </a:p>
          <a:p>
            <a:pPr lvl="1"/>
            <a:r>
              <a:rPr lang="en-US" sz="2000" dirty="0"/>
              <a:t>Country</a:t>
            </a:r>
          </a:p>
          <a:p>
            <a:pPr lvl="1"/>
            <a:r>
              <a:rPr lang="en-US" sz="2000" dirty="0"/>
              <a:t>Makes sure &lt;eadid&gt; attributes are correctly set</a:t>
            </a:r>
          </a:p>
          <a:p>
            <a:pPr marL="0" indent="0">
              <a:buNone/>
            </a:pPr>
            <a:r>
              <a:rPr lang="en-US" sz="2200" b="1" dirty="0">
                <a:solidFill>
                  <a:srgbClr val="325C90"/>
                </a:solidFill>
              </a:rPr>
              <a:t>Part 2: For each finding aid</a:t>
            </a:r>
            <a:endParaRPr lang="en-US" sz="2200" dirty="0"/>
          </a:p>
          <a:p>
            <a:r>
              <a:rPr lang="en-US" sz="2200" dirty="0"/>
              <a:t>Finding Aid Data – EAD ID</a:t>
            </a:r>
          </a:p>
          <a:p>
            <a:pPr lvl="1"/>
            <a:r>
              <a:rPr lang="en-US" sz="2000" dirty="0"/>
              <a:t>Makes sure &lt;eadid&gt; text entry is correct for TARO</a:t>
            </a:r>
          </a:p>
          <a:p>
            <a:pPr lvl="2"/>
            <a:r>
              <a:rPr lang="en-US" sz="1800" dirty="0"/>
              <a:t>urn:taro:tslac.xxxxx</a:t>
            </a:r>
          </a:p>
          <a:p>
            <a:r>
              <a:rPr lang="en-US" sz="2200" dirty="0"/>
              <a:t>Export as numbered &lt;c&gt; tags, make repository-specific decisions about including unpublished and &lt;dao&gt; tags.</a:t>
            </a:r>
          </a:p>
        </p:txBody>
      </p:sp>
    </p:spTree>
    <p:extLst>
      <p:ext uri="{BB962C8B-B14F-4D97-AF65-F5344CB8AC3E}">
        <p14:creationId xmlns:p14="http://schemas.microsoft.com/office/powerpoint/2010/main" val="303818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5FEA-FC3D-433C-9969-05D818B3D66B}"/>
              </a:ext>
            </a:extLst>
          </p:cNvPr>
          <p:cNvSpPr>
            <a:spLocks noGrp="1"/>
          </p:cNvSpPr>
          <p:nvPr>
            <p:ph type="title"/>
          </p:nvPr>
        </p:nvSpPr>
        <p:spPr/>
        <p:txBody>
          <a:bodyPr>
            <a:normAutofit/>
          </a:bodyPr>
          <a:lstStyle/>
          <a:p>
            <a:r>
              <a:rPr lang="en-US" dirty="0"/>
              <a:t>        </a:t>
            </a:r>
            <a:r>
              <a:rPr lang="en-US" sz="3600" b="1" dirty="0">
                <a:solidFill>
                  <a:srgbClr val="009900"/>
                </a:solidFill>
              </a:rPr>
              <a:t>TARO</a:t>
            </a:r>
            <a:r>
              <a:rPr lang="en-US" sz="3600" b="1" dirty="0"/>
              <a:t> EAD Best Practice Guidelines</a:t>
            </a:r>
          </a:p>
        </p:txBody>
      </p:sp>
      <p:sp>
        <p:nvSpPr>
          <p:cNvPr id="3" name="Content Placeholder 2">
            <a:extLst>
              <a:ext uri="{FF2B5EF4-FFF2-40B4-BE49-F238E27FC236}">
                <a16:creationId xmlns:a16="http://schemas.microsoft.com/office/drawing/2014/main" id="{15E47086-E1FF-4AF0-8F43-DB1F9FD7468F}"/>
              </a:ext>
            </a:extLst>
          </p:cNvPr>
          <p:cNvSpPr>
            <a:spLocks noGrp="1"/>
          </p:cNvSpPr>
          <p:nvPr>
            <p:ph idx="1"/>
          </p:nvPr>
        </p:nvSpPr>
        <p:spPr/>
        <p:txBody>
          <a:bodyPr/>
          <a:lstStyle/>
          <a:p>
            <a:pPr marL="0" indent="0">
              <a:buNone/>
            </a:pPr>
            <a:endParaRPr lang="en-US" sz="1000" dirty="0"/>
          </a:p>
          <a:p>
            <a:r>
              <a:rPr lang="en-US" sz="3000" dirty="0"/>
              <a:t>Written by TARO Standards subcommittee   (2016, revised as needed)</a:t>
            </a:r>
          </a:p>
          <a:p>
            <a:pPr lvl="1"/>
            <a:r>
              <a:rPr lang="en-US" sz="2600" dirty="0"/>
              <a:t>Heavily influenced by Online Archive of California and ArchivesWest EAD best practice guidelines</a:t>
            </a:r>
          </a:p>
          <a:p>
            <a:pPr lvl="1"/>
            <a:r>
              <a:rPr lang="en-US" sz="2600" dirty="0"/>
              <a:t>Publicly available: </a:t>
            </a:r>
            <a:r>
              <a:rPr lang="en-US" sz="2000" dirty="0">
                <a:hlinkClick r:id="rId3"/>
              </a:rPr>
              <a:t>http://texastaro.pbworks.com/w/file/113029186/TARO_EADbpg.pdf</a:t>
            </a:r>
            <a:endParaRPr lang="en-US" sz="2000" dirty="0"/>
          </a:p>
          <a:p>
            <a:pPr lvl="1"/>
            <a:r>
              <a:rPr lang="en-US" sz="2600" dirty="0"/>
              <a:t>Baseline Requirements vs. Required, Preferred, and Optional elements and attributes</a:t>
            </a:r>
          </a:p>
          <a:p>
            <a:pPr lvl="1"/>
            <a:endParaRPr lang="en-US" dirty="0"/>
          </a:p>
          <a:p>
            <a:pPr lvl="1"/>
            <a:endParaRPr lang="en-US" dirty="0"/>
          </a:p>
        </p:txBody>
      </p:sp>
    </p:spTree>
    <p:extLst>
      <p:ext uri="{BB962C8B-B14F-4D97-AF65-F5344CB8AC3E}">
        <p14:creationId xmlns:p14="http://schemas.microsoft.com/office/powerpoint/2010/main" val="184724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E06E-99CF-4648-9415-F9A3C8FD1BD9}"/>
              </a:ext>
            </a:extLst>
          </p:cNvPr>
          <p:cNvSpPr>
            <a:spLocks noGrp="1"/>
          </p:cNvSpPr>
          <p:nvPr>
            <p:ph type="title"/>
          </p:nvPr>
        </p:nvSpPr>
        <p:spPr/>
        <p:txBody>
          <a:bodyPr>
            <a:normAutofit/>
          </a:bodyPr>
          <a:lstStyle/>
          <a:p>
            <a:r>
              <a:rPr lang="en-US" b="1" dirty="0">
                <a:solidFill>
                  <a:srgbClr val="00B0F0"/>
                </a:solidFill>
              </a:rPr>
              <a:t>Archives</a:t>
            </a:r>
            <a:r>
              <a:rPr lang="en-US" dirty="0">
                <a:solidFill>
                  <a:srgbClr val="0070C0"/>
                </a:solidFill>
              </a:rPr>
              <a:t>Space</a:t>
            </a:r>
            <a:r>
              <a:rPr lang="en-US" dirty="0"/>
              <a:t> guidelines </a:t>
            </a:r>
            <a:br>
              <a:rPr lang="en-US" dirty="0"/>
            </a:br>
            <a:r>
              <a:rPr lang="en-US" dirty="0"/>
              <a:t>for </a:t>
            </a:r>
            <a:r>
              <a:rPr lang="en-US" dirty="0">
                <a:solidFill>
                  <a:srgbClr val="009900"/>
                </a:solidFill>
              </a:rPr>
              <a:t>TARO</a:t>
            </a:r>
            <a:r>
              <a:rPr lang="en-US" dirty="0"/>
              <a:t> participation</a:t>
            </a:r>
          </a:p>
        </p:txBody>
      </p:sp>
      <p:sp>
        <p:nvSpPr>
          <p:cNvPr id="3" name="Content Placeholder 2">
            <a:extLst>
              <a:ext uri="{FF2B5EF4-FFF2-40B4-BE49-F238E27FC236}">
                <a16:creationId xmlns:a16="http://schemas.microsoft.com/office/drawing/2014/main" id="{D33AA121-A112-4649-865F-479AE4E72F32}"/>
              </a:ext>
            </a:extLst>
          </p:cNvPr>
          <p:cNvSpPr>
            <a:spLocks noGrp="1"/>
          </p:cNvSpPr>
          <p:nvPr>
            <p:ph idx="1"/>
          </p:nvPr>
        </p:nvSpPr>
        <p:spPr/>
        <p:txBody>
          <a:bodyPr>
            <a:normAutofit fontScale="92500" lnSpcReduction="10000"/>
          </a:bodyPr>
          <a:lstStyle/>
          <a:p>
            <a:pPr marL="0" indent="0">
              <a:buNone/>
            </a:pPr>
            <a:endParaRPr lang="en-US" sz="1100" dirty="0"/>
          </a:p>
          <a:p>
            <a:r>
              <a:rPr lang="en-US" dirty="0"/>
              <a:t>Achieves compliance with Baseline Requirements</a:t>
            </a:r>
          </a:p>
          <a:p>
            <a:r>
              <a:rPr lang="en-US" dirty="0"/>
              <a:t>Does not comply with Best Practice Guidelines (BPG)</a:t>
            </a:r>
          </a:p>
          <a:p>
            <a:pPr lvl="1"/>
            <a:r>
              <a:rPr lang="en-US" dirty="0"/>
              <a:t>Attributes missing from</a:t>
            </a:r>
          </a:p>
          <a:p>
            <a:pPr lvl="2"/>
            <a:r>
              <a:rPr lang="en-US" dirty="0"/>
              <a:t>&lt;eadheader&gt;, &lt;eadid&gt;</a:t>
            </a:r>
          </a:p>
          <a:p>
            <a:pPr lvl="1"/>
            <a:r>
              <a:rPr lang="en-US" dirty="0"/>
              <a:t>Attributes missing throughout</a:t>
            </a:r>
          </a:p>
          <a:p>
            <a:pPr lvl="2"/>
            <a:r>
              <a:rPr lang="en-US" dirty="0"/>
              <a:t>@encodinganalog, @label</a:t>
            </a:r>
          </a:p>
          <a:p>
            <a:pPr lvl="1"/>
            <a:r>
              <a:rPr lang="en-US" dirty="0"/>
              <a:t>Attributes added but not wanted</a:t>
            </a:r>
          </a:p>
          <a:p>
            <a:pPr lvl="2"/>
            <a:r>
              <a:rPr lang="en-US" dirty="0"/>
              <a:t>@id, @altrender, @authfilenumber, @rules</a:t>
            </a:r>
          </a:p>
          <a:p>
            <a:pPr lvl="1"/>
            <a:r>
              <a:rPr lang="en-US" dirty="0"/>
              <a:t>Attribute values not valid EAD</a:t>
            </a:r>
          </a:p>
          <a:p>
            <a:pPr lvl="2"/>
            <a:r>
              <a:rPr lang="en-US" dirty="0"/>
              <a:t>@level (capitalized), @source (full form)</a:t>
            </a:r>
          </a:p>
          <a:p>
            <a:pPr lvl="1"/>
            <a:r>
              <a:rPr lang="en-US" dirty="0"/>
              <a:t>Elements added but not wanted</a:t>
            </a:r>
          </a:p>
          <a:p>
            <a:pPr lvl="2"/>
            <a:r>
              <a:rPr lang="en-US" dirty="0"/>
              <a:t>&lt;num&gt;</a:t>
            </a:r>
          </a:p>
        </p:txBody>
      </p:sp>
    </p:spTree>
    <p:extLst>
      <p:ext uri="{BB962C8B-B14F-4D97-AF65-F5344CB8AC3E}">
        <p14:creationId xmlns:p14="http://schemas.microsoft.com/office/powerpoint/2010/main" val="3934377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E06E-99CF-4648-9415-F9A3C8FD1BD9}"/>
              </a:ext>
            </a:extLst>
          </p:cNvPr>
          <p:cNvSpPr>
            <a:spLocks noGrp="1"/>
          </p:cNvSpPr>
          <p:nvPr>
            <p:ph type="title"/>
          </p:nvPr>
        </p:nvSpPr>
        <p:spPr/>
        <p:txBody>
          <a:bodyPr>
            <a:normAutofit/>
          </a:bodyPr>
          <a:lstStyle/>
          <a:p>
            <a:r>
              <a:rPr lang="en-US" b="1" dirty="0">
                <a:solidFill>
                  <a:srgbClr val="00B0F0"/>
                </a:solidFill>
              </a:rPr>
              <a:t>Archives</a:t>
            </a:r>
            <a:r>
              <a:rPr lang="en-US" dirty="0">
                <a:solidFill>
                  <a:srgbClr val="0070C0"/>
                </a:solidFill>
              </a:rPr>
              <a:t>Space</a:t>
            </a:r>
            <a:r>
              <a:rPr lang="en-US" dirty="0"/>
              <a:t> guidelines </a:t>
            </a:r>
            <a:br>
              <a:rPr lang="en-US" dirty="0"/>
            </a:br>
            <a:r>
              <a:rPr lang="en-US" dirty="0"/>
              <a:t>for </a:t>
            </a:r>
            <a:r>
              <a:rPr lang="en-US" dirty="0">
                <a:solidFill>
                  <a:srgbClr val="009900"/>
                </a:solidFill>
              </a:rPr>
              <a:t>TARO</a:t>
            </a:r>
            <a:r>
              <a:rPr lang="en-US" dirty="0"/>
              <a:t> participation</a:t>
            </a:r>
          </a:p>
        </p:txBody>
      </p:sp>
      <p:sp>
        <p:nvSpPr>
          <p:cNvPr id="3" name="Content Placeholder 2">
            <a:extLst>
              <a:ext uri="{FF2B5EF4-FFF2-40B4-BE49-F238E27FC236}">
                <a16:creationId xmlns:a16="http://schemas.microsoft.com/office/drawing/2014/main" id="{D33AA121-A112-4649-865F-479AE4E72F32}"/>
              </a:ext>
            </a:extLst>
          </p:cNvPr>
          <p:cNvSpPr>
            <a:spLocks noGrp="1"/>
          </p:cNvSpPr>
          <p:nvPr>
            <p:ph idx="1"/>
          </p:nvPr>
        </p:nvSpPr>
        <p:spPr/>
        <p:txBody>
          <a:bodyPr>
            <a:normAutofit/>
          </a:bodyPr>
          <a:lstStyle/>
          <a:p>
            <a:pPr marL="0" indent="0">
              <a:buNone/>
            </a:pPr>
            <a:endParaRPr lang="en-US" sz="1000" dirty="0"/>
          </a:p>
          <a:p>
            <a:r>
              <a:rPr lang="en-US" dirty="0"/>
              <a:t>Does not comply with Best Practice Guidelines (BPG)</a:t>
            </a:r>
          </a:p>
          <a:p>
            <a:pPr lvl="1"/>
            <a:r>
              <a:rPr lang="en-US" dirty="0"/>
              <a:t>&lt;controlaccess&gt;</a:t>
            </a:r>
          </a:p>
          <a:p>
            <a:pPr lvl="1"/>
            <a:r>
              <a:rPr lang="en-US" dirty="0"/>
              <a:t>&lt;relatedmaterial&gt;</a:t>
            </a:r>
          </a:p>
          <a:p>
            <a:r>
              <a:rPr lang="en-US" dirty="0"/>
              <a:t>Display preferences</a:t>
            </a:r>
          </a:p>
          <a:p>
            <a:pPr lvl="1"/>
            <a:r>
              <a:rPr lang="en-US" dirty="0"/>
              <a:t>Commas and spaces</a:t>
            </a:r>
          </a:p>
          <a:p>
            <a:r>
              <a:rPr lang="en-US" dirty="0"/>
              <a:t>Benefits to be gained from complying with the BPG?</a:t>
            </a:r>
          </a:p>
          <a:p>
            <a:pPr lvl="1"/>
            <a:r>
              <a:rPr lang="en-US" dirty="0"/>
              <a:t>Mostly potential ones, in future TARO search function</a:t>
            </a:r>
          </a:p>
          <a:p>
            <a:pPr lvl="1"/>
            <a:r>
              <a:rPr lang="en-US" dirty="0"/>
              <a:t>Wait and see, or take the plunge now?</a:t>
            </a:r>
          </a:p>
          <a:p>
            <a:pPr lvl="1"/>
            <a:endParaRPr lang="en-US" dirty="0"/>
          </a:p>
          <a:p>
            <a:pPr lvl="1"/>
            <a:endParaRPr lang="en-US" dirty="0"/>
          </a:p>
        </p:txBody>
      </p:sp>
    </p:spTree>
    <p:extLst>
      <p:ext uri="{BB962C8B-B14F-4D97-AF65-F5344CB8AC3E}">
        <p14:creationId xmlns:p14="http://schemas.microsoft.com/office/powerpoint/2010/main" val="1626905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7A57D70B-2FBC-4A7E-9A4D-5D1DD8AE460D}"/>
              </a:ext>
            </a:extLst>
          </p:cNvPr>
          <p:cNvSpPr txBox="1">
            <a:spLocks/>
          </p:cNvSpPr>
          <p:nvPr/>
        </p:nvSpPr>
        <p:spPr>
          <a:xfrm>
            <a:off x="914400" y="931963"/>
            <a:ext cx="10106526" cy="5166064"/>
          </a:xfrm>
          <a:prstGeom prst="rect">
            <a:avLst/>
          </a:prstGeom>
          <a:solidFill>
            <a:schemeClr val="bg1"/>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t>Kevin Clair, </a:t>
            </a:r>
            <a:r>
              <a:rPr lang="en-US" sz="2800" dirty="0">
                <a:solidFill>
                  <a:schemeClr val="accent1"/>
                </a:solidFill>
              </a:rPr>
              <a:t>University of Denver</a:t>
            </a:r>
          </a:p>
          <a:p>
            <a:pPr algn="l"/>
            <a:r>
              <a:rPr lang="en-US" sz="2800" dirty="0"/>
              <a:t>Miranda Mims, </a:t>
            </a:r>
            <a:r>
              <a:rPr lang="en-US" sz="2800" dirty="0">
                <a:solidFill>
                  <a:schemeClr val="accent1"/>
                </a:solidFill>
              </a:rPr>
              <a:t>University of Rochester</a:t>
            </a:r>
          </a:p>
          <a:p>
            <a:pPr algn="l"/>
            <a:r>
              <a:rPr lang="en-US" sz="2800" dirty="0"/>
              <a:t>Anna Reznik, </a:t>
            </a:r>
            <a:r>
              <a:rPr lang="en-US" sz="2800" dirty="0">
                <a:solidFill>
                  <a:schemeClr val="accent1"/>
                </a:solidFill>
              </a:rPr>
              <a:t>Texas State Library and Archives Commission</a:t>
            </a:r>
          </a:p>
          <a:p>
            <a:pPr algn="l"/>
            <a:r>
              <a:rPr lang="en-US" sz="2800" dirty="0"/>
              <a:t>Rebecca Romanchuk, </a:t>
            </a:r>
            <a:r>
              <a:rPr lang="en-US" sz="2800" dirty="0">
                <a:solidFill>
                  <a:schemeClr val="accent1"/>
                </a:solidFill>
              </a:rPr>
              <a:t>Texas State Library Archives and Commission</a:t>
            </a:r>
          </a:p>
          <a:p>
            <a:pPr algn="l"/>
            <a:r>
              <a:rPr lang="en-US" sz="2800" dirty="0"/>
              <a:t>Olivia Solis, </a:t>
            </a:r>
            <a:r>
              <a:rPr lang="en-US" sz="2800" dirty="0">
                <a:solidFill>
                  <a:schemeClr val="accent1"/>
                </a:solidFill>
              </a:rPr>
              <a:t>University of Texas – Austin</a:t>
            </a:r>
          </a:p>
          <a:p>
            <a:pPr algn="l"/>
            <a:r>
              <a:rPr lang="en-US" sz="2800" dirty="0"/>
              <a:t>Kelly Spring, </a:t>
            </a:r>
            <a:r>
              <a:rPr lang="en-US" sz="2800" dirty="0">
                <a:solidFill>
                  <a:schemeClr val="accent1"/>
                </a:solidFill>
              </a:rPr>
              <a:t>East Carolina University</a:t>
            </a:r>
          </a:p>
          <a:p>
            <a:pPr algn="l"/>
            <a:r>
              <a:rPr lang="en-US" sz="2800" dirty="0"/>
              <a:t>David </a:t>
            </a:r>
            <a:r>
              <a:rPr lang="en-US" sz="2800" dirty="0" err="1"/>
              <a:t>Zapeda</a:t>
            </a:r>
            <a:r>
              <a:rPr lang="en-US" sz="2800" dirty="0"/>
              <a:t>, </a:t>
            </a:r>
            <a:r>
              <a:rPr lang="en-US" sz="2800" dirty="0">
                <a:solidFill>
                  <a:schemeClr val="accent1"/>
                </a:solidFill>
              </a:rPr>
              <a:t>University of Texas – Austin</a:t>
            </a:r>
          </a:p>
          <a:p>
            <a:pPr algn="l"/>
            <a:r>
              <a:rPr lang="en-US" sz="2800" dirty="0"/>
              <a:t>Jessica Crouch </a:t>
            </a:r>
            <a:r>
              <a:rPr lang="en-US" sz="2800" dirty="0">
                <a:solidFill>
                  <a:schemeClr val="accent1"/>
                </a:solidFill>
              </a:rPr>
              <a:t>– ArchivesSpace </a:t>
            </a:r>
          </a:p>
        </p:txBody>
      </p:sp>
      <p:sp>
        <p:nvSpPr>
          <p:cNvPr id="11" name="Title 1">
            <a:extLst>
              <a:ext uri="{FF2B5EF4-FFF2-40B4-BE49-F238E27FC236}">
                <a16:creationId xmlns:a16="http://schemas.microsoft.com/office/drawing/2014/main" id="{B92E7330-34B2-491A-9EE7-B4E1A423EA59}"/>
              </a:ext>
            </a:extLst>
          </p:cNvPr>
          <p:cNvSpPr txBox="1">
            <a:spLocks/>
          </p:cNvSpPr>
          <p:nvPr/>
        </p:nvSpPr>
        <p:spPr>
          <a:xfrm>
            <a:off x="2408278" y="287236"/>
            <a:ext cx="7383422" cy="644727"/>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t>Working Group Members</a:t>
            </a:r>
          </a:p>
        </p:txBody>
      </p:sp>
    </p:spTree>
    <p:extLst>
      <p:ext uri="{BB962C8B-B14F-4D97-AF65-F5344CB8AC3E}">
        <p14:creationId xmlns:p14="http://schemas.microsoft.com/office/powerpoint/2010/main" val="2609866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05B6-38EA-4921-B03D-665E29000A1B}"/>
              </a:ext>
            </a:extLst>
          </p:cNvPr>
          <p:cNvSpPr>
            <a:spLocks noGrp="1"/>
          </p:cNvSpPr>
          <p:nvPr>
            <p:ph type="title"/>
          </p:nvPr>
        </p:nvSpPr>
        <p:spPr/>
        <p:txBody>
          <a:bodyPr>
            <a:normAutofit/>
          </a:bodyPr>
          <a:lstStyle/>
          <a:p>
            <a:pPr algn="l"/>
            <a:r>
              <a:rPr lang="en-US" sz="3200" dirty="0"/>
              <a:t>                     </a:t>
            </a:r>
            <a:r>
              <a:rPr lang="en-US" sz="4000" dirty="0"/>
              <a:t>Needs @</a:t>
            </a:r>
            <a:r>
              <a:rPr lang="en-US" sz="3200" dirty="0"/>
              <a:t> </a:t>
            </a:r>
          </a:p>
        </p:txBody>
      </p:sp>
      <p:sp>
        <p:nvSpPr>
          <p:cNvPr id="3" name="Content Placeholder 2">
            <a:extLst>
              <a:ext uri="{FF2B5EF4-FFF2-40B4-BE49-F238E27FC236}">
                <a16:creationId xmlns:a16="http://schemas.microsoft.com/office/drawing/2014/main" id="{D7193E74-845E-4D1E-B79D-ACDA6A414B95}"/>
              </a:ext>
            </a:extLst>
          </p:cNvPr>
          <p:cNvSpPr>
            <a:spLocks noGrp="1"/>
          </p:cNvSpPr>
          <p:nvPr>
            <p:ph idx="1"/>
          </p:nvPr>
        </p:nvSpPr>
        <p:spPr/>
        <p:txBody>
          <a:bodyPr>
            <a:normAutofit/>
          </a:bodyPr>
          <a:lstStyle/>
          <a:p>
            <a:endParaRPr lang="en-US" sz="1000" b="1" dirty="0"/>
          </a:p>
          <a:p>
            <a:r>
              <a:rPr lang="en-US" sz="2600" b="1" dirty="0"/>
              <a:t>Streamline workflow for finding aid creation and review</a:t>
            </a:r>
          </a:p>
          <a:p>
            <a:pPr lvl="1"/>
            <a:r>
              <a:rPr lang="en-US" sz="2200" dirty="0"/>
              <a:t>Create </a:t>
            </a:r>
            <a:r>
              <a:rPr lang="en-US" sz="2200" b="1" dirty="0">
                <a:solidFill>
                  <a:srgbClr val="00B0F0"/>
                </a:solidFill>
              </a:rPr>
              <a:t>Resource</a:t>
            </a:r>
            <a:endParaRPr lang="en-US" sz="2200" dirty="0"/>
          </a:p>
          <a:p>
            <a:pPr lvl="1"/>
            <a:r>
              <a:rPr lang="en-US" sz="2200" dirty="0"/>
              <a:t>Circulate printed </a:t>
            </a:r>
            <a:r>
              <a:rPr lang="en-US" sz="2200" b="1" dirty="0">
                <a:solidFill>
                  <a:srgbClr val="00B0F0"/>
                </a:solidFill>
              </a:rPr>
              <a:t>Resource</a:t>
            </a:r>
            <a:r>
              <a:rPr lang="en-US" sz="2200" dirty="0"/>
              <a:t> for peer review</a:t>
            </a:r>
          </a:p>
          <a:p>
            <a:pPr lvl="1"/>
            <a:r>
              <a:rPr lang="en-US" sz="2200" dirty="0"/>
              <a:t>Edit </a:t>
            </a:r>
            <a:r>
              <a:rPr lang="en-US" sz="2200" b="1" dirty="0">
                <a:solidFill>
                  <a:srgbClr val="00B0F0"/>
                </a:solidFill>
              </a:rPr>
              <a:t>Resource</a:t>
            </a:r>
            <a:r>
              <a:rPr lang="en-US" sz="2200" dirty="0"/>
              <a:t> to prepare for cataloging</a:t>
            </a:r>
          </a:p>
          <a:p>
            <a:pPr lvl="1"/>
            <a:r>
              <a:rPr lang="en-US" sz="2200" dirty="0"/>
              <a:t>Share </a:t>
            </a:r>
            <a:r>
              <a:rPr lang="en-US" sz="2200" b="1" dirty="0">
                <a:solidFill>
                  <a:srgbClr val="00B0F0"/>
                </a:solidFill>
              </a:rPr>
              <a:t>Resource </a:t>
            </a:r>
            <a:r>
              <a:rPr lang="en-US" sz="2200" dirty="0"/>
              <a:t>with cataloging staff (and perhaps digital program staff)</a:t>
            </a:r>
          </a:p>
          <a:p>
            <a:pPr lvl="1"/>
            <a:r>
              <a:rPr lang="en-US" sz="2200" dirty="0"/>
              <a:t>Provide                 version of </a:t>
            </a:r>
            <a:r>
              <a:rPr lang="en-US" sz="2200" b="1" dirty="0">
                <a:solidFill>
                  <a:srgbClr val="00B0F0"/>
                </a:solidFill>
              </a:rPr>
              <a:t>Resource</a:t>
            </a:r>
            <a:r>
              <a:rPr lang="en-US" sz="2200" dirty="0"/>
              <a:t> for upload to TARO (and print copies for reading room and administrative files)</a:t>
            </a:r>
          </a:p>
          <a:p>
            <a:pPr lvl="1"/>
            <a:r>
              <a:rPr lang="en-US" sz="2200" dirty="0"/>
              <a:t>PUI not yet provided to patrons @ TSLAC or online; </a:t>
            </a:r>
          </a:p>
          <a:p>
            <a:pPr marL="457200" lvl="1" indent="0">
              <a:buNone/>
            </a:pPr>
            <a:r>
              <a:rPr lang="en-US" sz="2200" dirty="0"/>
              <a:t>                     version relied on for editing and display</a:t>
            </a:r>
          </a:p>
        </p:txBody>
      </p:sp>
      <p:pic>
        <p:nvPicPr>
          <p:cNvPr id="4" name="Picture 3">
            <a:extLst>
              <a:ext uri="{FF2B5EF4-FFF2-40B4-BE49-F238E27FC236}">
                <a16:creationId xmlns:a16="http://schemas.microsoft.com/office/drawing/2014/main" id="{6F485A2F-E999-490C-8715-AD67D10FA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622971"/>
            <a:ext cx="3000794" cy="590632"/>
          </a:xfrm>
          <a:prstGeom prst="rect">
            <a:avLst/>
          </a:prstGeom>
        </p:spPr>
      </p:pic>
      <p:pic>
        <p:nvPicPr>
          <p:cNvPr id="5" name="Picture 4" descr="A close up of a logo&#10;&#10;Description automatically generated">
            <a:extLst>
              <a:ext uri="{FF2B5EF4-FFF2-40B4-BE49-F238E27FC236}">
                <a16:creationId xmlns:a16="http://schemas.microsoft.com/office/drawing/2014/main" id="{48600E36-82B6-41C8-B712-994652A76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144" y="4001294"/>
            <a:ext cx="914400" cy="236668"/>
          </a:xfrm>
          <a:prstGeom prst="rect">
            <a:avLst/>
          </a:prstGeom>
        </p:spPr>
      </p:pic>
      <p:pic>
        <p:nvPicPr>
          <p:cNvPr id="6" name="Picture 5" descr="A close up of a logo&#10;&#10;Description automatically generated">
            <a:extLst>
              <a:ext uri="{FF2B5EF4-FFF2-40B4-BE49-F238E27FC236}">
                <a16:creationId xmlns:a16="http://schemas.microsoft.com/office/drawing/2014/main" id="{BAA7D989-0A7C-4AB9-A6B8-B0C22BD81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702" y="5100584"/>
            <a:ext cx="914400" cy="236668"/>
          </a:xfrm>
          <a:prstGeom prst="rect">
            <a:avLst/>
          </a:prstGeom>
        </p:spPr>
      </p:pic>
    </p:spTree>
    <p:extLst>
      <p:ext uri="{BB962C8B-B14F-4D97-AF65-F5344CB8AC3E}">
        <p14:creationId xmlns:p14="http://schemas.microsoft.com/office/powerpoint/2010/main" val="1778252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05B6-38EA-4921-B03D-665E29000A1B}"/>
              </a:ext>
            </a:extLst>
          </p:cNvPr>
          <p:cNvSpPr>
            <a:spLocks noGrp="1"/>
          </p:cNvSpPr>
          <p:nvPr>
            <p:ph type="title"/>
          </p:nvPr>
        </p:nvSpPr>
        <p:spPr/>
        <p:txBody>
          <a:bodyPr>
            <a:normAutofit/>
          </a:bodyPr>
          <a:lstStyle/>
          <a:p>
            <a:pPr algn="l"/>
            <a:r>
              <a:rPr lang="en-US" sz="3200" dirty="0"/>
              <a:t>                     </a:t>
            </a:r>
            <a:r>
              <a:rPr lang="en-US" sz="4000" dirty="0"/>
              <a:t>Needs @</a:t>
            </a:r>
            <a:r>
              <a:rPr lang="en-US" sz="3200" dirty="0"/>
              <a:t> </a:t>
            </a:r>
          </a:p>
        </p:txBody>
      </p:sp>
      <p:sp>
        <p:nvSpPr>
          <p:cNvPr id="3" name="Content Placeholder 2">
            <a:extLst>
              <a:ext uri="{FF2B5EF4-FFF2-40B4-BE49-F238E27FC236}">
                <a16:creationId xmlns:a16="http://schemas.microsoft.com/office/drawing/2014/main" id="{D7193E74-845E-4D1E-B79D-ACDA6A414B95}"/>
              </a:ext>
            </a:extLst>
          </p:cNvPr>
          <p:cNvSpPr>
            <a:spLocks noGrp="1"/>
          </p:cNvSpPr>
          <p:nvPr>
            <p:ph idx="1"/>
          </p:nvPr>
        </p:nvSpPr>
        <p:spPr/>
        <p:txBody>
          <a:bodyPr>
            <a:normAutofit/>
          </a:bodyPr>
          <a:lstStyle/>
          <a:p>
            <a:endParaRPr lang="en-US" sz="1000" b="1" dirty="0"/>
          </a:p>
          <a:p>
            <a:r>
              <a:rPr lang="en-US" sz="2600" b="1" dirty="0"/>
              <a:t>Streamline workflow for finding aid creation and review</a:t>
            </a:r>
          </a:p>
          <a:p>
            <a:pPr lvl="1"/>
            <a:r>
              <a:rPr lang="en-US" sz="2200" dirty="0"/>
              <a:t>Create </a:t>
            </a:r>
            <a:r>
              <a:rPr lang="en-US" sz="2200" b="1" dirty="0">
                <a:solidFill>
                  <a:srgbClr val="00B0F0"/>
                </a:solidFill>
              </a:rPr>
              <a:t>Resource</a:t>
            </a:r>
            <a:r>
              <a:rPr lang="en-US" sz="2200" dirty="0"/>
              <a:t> </a:t>
            </a:r>
          </a:p>
          <a:p>
            <a:pPr lvl="1"/>
            <a:r>
              <a:rPr lang="en-US" sz="2200" dirty="0"/>
              <a:t>Circulate printed </a:t>
            </a:r>
            <a:r>
              <a:rPr lang="en-US" sz="2200" b="1" dirty="0">
                <a:solidFill>
                  <a:srgbClr val="00B0F0"/>
                </a:solidFill>
              </a:rPr>
              <a:t>Resource</a:t>
            </a:r>
            <a:r>
              <a:rPr lang="en-US" sz="2200" dirty="0"/>
              <a:t> for peer review        as                ?</a:t>
            </a:r>
          </a:p>
          <a:p>
            <a:pPr lvl="1"/>
            <a:r>
              <a:rPr lang="en-US" sz="2200" dirty="0"/>
              <a:t>Edit </a:t>
            </a:r>
            <a:r>
              <a:rPr lang="en-US" sz="2200" b="1" dirty="0">
                <a:solidFill>
                  <a:srgbClr val="00B0F0"/>
                </a:solidFill>
              </a:rPr>
              <a:t>Resource</a:t>
            </a:r>
            <a:r>
              <a:rPr lang="en-US" sz="2200" dirty="0"/>
              <a:t> to prepare for cataloging</a:t>
            </a:r>
          </a:p>
          <a:p>
            <a:pPr lvl="1"/>
            <a:r>
              <a:rPr lang="en-US" sz="2200" dirty="0"/>
              <a:t>Share </a:t>
            </a:r>
            <a:r>
              <a:rPr lang="en-US" sz="2200" b="1" dirty="0">
                <a:solidFill>
                  <a:srgbClr val="00B0F0"/>
                </a:solidFill>
              </a:rPr>
              <a:t>Resource</a:t>
            </a:r>
            <a:r>
              <a:rPr lang="en-US" sz="2200" dirty="0"/>
              <a:t> with cataloging staff         as                ?</a:t>
            </a:r>
          </a:p>
          <a:p>
            <a:pPr lvl="1"/>
            <a:r>
              <a:rPr lang="en-US" sz="2200" dirty="0"/>
              <a:t>Share cataloged </a:t>
            </a:r>
            <a:r>
              <a:rPr lang="en-US" sz="2200" b="1" dirty="0">
                <a:solidFill>
                  <a:srgbClr val="00B0F0"/>
                </a:solidFill>
              </a:rPr>
              <a:t>Resource</a:t>
            </a:r>
            <a:r>
              <a:rPr lang="en-US" sz="2200" dirty="0"/>
              <a:t> with digital program staff      as</a:t>
            </a:r>
          </a:p>
          <a:p>
            <a:pPr lvl="1"/>
            <a:r>
              <a:rPr lang="en-US" sz="2200" dirty="0"/>
              <a:t>Provide                 version of </a:t>
            </a:r>
            <a:r>
              <a:rPr lang="en-US" sz="2200" b="1" dirty="0">
                <a:solidFill>
                  <a:srgbClr val="00B0F0"/>
                </a:solidFill>
              </a:rPr>
              <a:t>Resource</a:t>
            </a:r>
            <a:r>
              <a:rPr lang="en-US" sz="2200" dirty="0"/>
              <a:t> for upload to TARO (and print copies for reading room and administrative files)</a:t>
            </a:r>
          </a:p>
          <a:p>
            <a:pPr lvl="1"/>
            <a:r>
              <a:rPr lang="en-US" sz="2200" dirty="0"/>
              <a:t>Editing takes place almost solely in </a:t>
            </a:r>
            <a:r>
              <a:rPr lang="en-US" sz="2200" b="1" dirty="0">
                <a:solidFill>
                  <a:srgbClr val="00B0F0"/>
                </a:solidFill>
              </a:rPr>
              <a:t>Resource </a:t>
            </a:r>
            <a:r>
              <a:rPr lang="en-US" sz="2200" dirty="0"/>
              <a:t>(minimal manual clean-up steps after applying stylesheet)</a:t>
            </a:r>
          </a:p>
        </p:txBody>
      </p:sp>
      <p:pic>
        <p:nvPicPr>
          <p:cNvPr id="4" name="Picture 3">
            <a:extLst>
              <a:ext uri="{FF2B5EF4-FFF2-40B4-BE49-F238E27FC236}">
                <a16:creationId xmlns:a16="http://schemas.microsoft.com/office/drawing/2014/main" id="{6F485A2F-E999-490C-8715-AD67D10FA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622971"/>
            <a:ext cx="3000794" cy="590632"/>
          </a:xfrm>
          <a:prstGeom prst="rect">
            <a:avLst/>
          </a:prstGeom>
        </p:spPr>
      </p:pic>
      <p:pic>
        <p:nvPicPr>
          <p:cNvPr id="7" name="Picture 6" descr="A close up of a logo&#10;&#10;Description automatically generated">
            <a:extLst>
              <a:ext uri="{FF2B5EF4-FFF2-40B4-BE49-F238E27FC236}">
                <a16:creationId xmlns:a16="http://schemas.microsoft.com/office/drawing/2014/main" id="{330F6617-4A84-4D9A-9D1C-7668144D6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1305" y="2831030"/>
            <a:ext cx="889966" cy="230344"/>
          </a:xfrm>
          <a:prstGeom prst="rect">
            <a:avLst/>
          </a:prstGeom>
        </p:spPr>
      </p:pic>
      <p:pic>
        <p:nvPicPr>
          <p:cNvPr id="8" name="Graphic 7" descr="Arrow: Straight">
            <a:extLst>
              <a:ext uri="{FF2B5EF4-FFF2-40B4-BE49-F238E27FC236}">
                <a16:creationId xmlns:a16="http://schemas.microsoft.com/office/drawing/2014/main" id="{89FEADB4-21C0-42F9-97C0-5145F3EA61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17623" y="3487338"/>
            <a:ext cx="457200" cy="457200"/>
          </a:xfrm>
          <a:prstGeom prst="rect">
            <a:avLst/>
          </a:prstGeom>
        </p:spPr>
      </p:pic>
      <p:pic>
        <p:nvPicPr>
          <p:cNvPr id="9" name="Picture 8" descr="A close up of a logo&#10;&#10;Description automatically generated">
            <a:extLst>
              <a:ext uri="{FF2B5EF4-FFF2-40B4-BE49-F238E27FC236}">
                <a16:creationId xmlns:a16="http://schemas.microsoft.com/office/drawing/2014/main" id="{C9AC74AF-B10B-4269-A84C-811DACA6D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895" y="3600766"/>
            <a:ext cx="889965" cy="230344"/>
          </a:xfrm>
          <a:prstGeom prst="rect">
            <a:avLst/>
          </a:prstGeom>
        </p:spPr>
      </p:pic>
      <p:pic>
        <p:nvPicPr>
          <p:cNvPr id="12" name="Picture 11" descr="A close up of a logo&#10;&#10;Description automatically generated">
            <a:extLst>
              <a:ext uri="{FF2B5EF4-FFF2-40B4-BE49-F238E27FC236}">
                <a16:creationId xmlns:a16="http://schemas.microsoft.com/office/drawing/2014/main" id="{32CF5C19-E2EA-4D3B-B6D6-D0F663114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018" y="4419601"/>
            <a:ext cx="914400" cy="236669"/>
          </a:xfrm>
          <a:prstGeom prst="rect">
            <a:avLst/>
          </a:prstGeom>
        </p:spPr>
      </p:pic>
      <p:pic>
        <p:nvPicPr>
          <p:cNvPr id="13" name="Graphic 12" descr="Arrow: Straight">
            <a:extLst>
              <a:ext uri="{FF2B5EF4-FFF2-40B4-BE49-F238E27FC236}">
                <a16:creationId xmlns:a16="http://schemas.microsoft.com/office/drawing/2014/main" id="{B7A26C67-D737-4621-8760-9F88BC6C14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5331" y="2717602"/>
            <a:ext cx="457200" cy="457200"/>
          </a:xfrm>
          <a:prstGeom prst="rect">
            <a:avLst/>
          </a:prstGeom>
        </p:spPr>
      </p:pic>
      <p:pic>
        <p:nvPicPr>
          <p:cNvPr id="10" name="Graphic 9" descr="Arrow: Straight">
            <a:extLst>
              <a:ext uri="{FF2B5EF4-FFF2-40B4-BE49-F238E27FC236}">
                <a16:creationId xmlns:a16="http://schemas.microsoft.com/office/drawing/2014/main" id="{7675A5BF-9DE2-4D97-B4FB-7502CC78B56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8859" y="3985389"/>
            <a:ext cx="287904" cy="287904"/>
          </a:xfrm>
          <a:prstGeom prst="rect">
            <a:avLst/>
          </a:prstGeom>
        </p:spPr>
      </p:pic>
      <p:pic>
        <p:nvPicPr>
          <p:cNvPr id="11" name="Picture 10" descr="A close up of a logo&#10;&#10;Description automatically generated">
            <a:extLst>
              <a:ext uri="{FF2B5EF4-FFF2-40B4-BE49-F238E27FC236}">
                <a16:creationId xmlns:a16="http://schemas.microsoft.com/office/drawing/2014/main" id="{CDBFD09C-7621-40D8-867C-94B138F3B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1271" y="4025109"/>
            <a:ext cx="805434" cy="208465"/>
          </a:xfrm>
          <a:prstGeom prst="rect">
            <a:avLst/>
          </a:prstGeom>
        </p:spPr>
      </p:pic>
    </p:spTree>
    <p:extLst>
      <p:ext uri="{BB962C8B-B14F-4D97-AF65-F5344CB8AC3E}">
        <p14:creationId xmlns:p14="http://schemas.microsoft.com/office/powerpoint/2010/main" val="3630997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99DD-1944-4F11-A65E-8B13F8614BBE}"/>
              </a:ext>
            </a:extLst>
          </p:cNvPr>
          <p:cNvSpPr>
            <a:spLocks noGrp="1"/>
          </p:cNvSpPr>
          <p:nvPr>
            <p:ph type="title"/>
          </p:nvPr>
        </p:nvSpPr>
        <p:spPr/>
        <p:txBody>
          <a:bodyPr/>
          <a:lstStyle/>
          <a:p>
            <a:pPr algn="l"/>
            <a:r>
              <a:rPr lang="en-US" dirty="0"/>
              <a:t>          The solution @ </a:t>
            </a:r>
          </a:p>
        </p:txBody>
      </p:sp>
      <p:sp>
        <p:nvSpPr>
          <p:cNvPr id="3" name="Content Placeholder 2">
            <a:extLst>
              <a:ext uri="{FF2B5EF4-FFF2-40B4-BE49-F238E27FC236}">
                <a16:creationId xmlns:a16="http://schemas.microsoft.com/office/drawing/2014/main" id="{669CCE64-0FA6-4ED3-9C9A-4CD4E29D7FC5}"/>
              </a:ext>
            </a:extLst>
          </p:cNvPr>
          <p:cNvSpPr>
            <a:spLocks noGrp="1"/>
          </p:cNvSpPr>
          <p:nvPr>
            <p:ph idx="1"/>
          </p:nvPr>
        </p:nvSpPr>
        <p:spPr/>
        <p:txBody>
          <a:bodyPr>
            <a:normAutofit/>
          </a:bodyPr>
          <a:lstStyle/>
          <a:p>
            <a:pPr marL="0" indent="0">
              <a:buNone/>
            </a:pPr>
            <a:endParaRPr lang="en-US" sz="1000" dirty="0"/>
          </a:p>
          <a:p>
            <a:r>
              <a:rPr lang="en-US" dirty="0"/>
              <a:t>Stylesheet to transform </a:t>
            </a:r>
            <a:r>
              <a:rPr lang="en-US" b="1" dirty="0">
                <a:solidFill>
                  <a:srgbClr val="00B0F0"/>
                </a:solidFill>
              </a:rPr>
              <a:t>Resource</a:t>
            </a:r>
            <a:r>
              <a:rPr lang="en-US" dirty="0"/>
              <a:t> exported as EAD 2002 Schema to encoding that conforms to </a:t>
            </a:r>
            <a:r>
              <a:rPr lang="en-US" b="1" dirty="0">
                <a:solidFill>
                  <a:srgbClr val="009900"/>
                </a:solidFill>
              </a:rPr>
              <a:t>TARO</a:t>
            </a:r>
            <a:r>
              <a:rPr lang="en-US" b="1" dirty="0"/>
              <a:t> EAD Best Practice Guidelines</a:t>
            </a:r>
            <a:endParaRPr lang="en-US" dirty="0"/>
          </a:p>
          <a:p>
            <a:r>
              <a:rPr lang="en-US" dirty="0"/>
              <a:t>Removes conflicting and unnecessary ASpace attributes </a:t>
            </a:r>
          </a:p>
          <a:p>
            <a:r>
              <a:rPr lang="en-US" dirty="0"/>
              <a:t>Deletes redundant elements and replaces others with preferred version </a:t>
            </a:r>
          </a:p>
          <a:p>
            <a:r>
              <a:rPr lang="en-US" dirty="0"/>
              <a:t>Deals with pesky commas and spaces</a:t>
            </a:r>
          </a:p>
          <a:p>
            <a:r>
              <a:rPr lang="en-US" dirty="0"/>
              <a:t>Improves </a:t>
            </a:r>
            <a:r>
              <a:rPr lang="en-US" b="1" dirty="0">
                <a:solidFill>
                  <a:srgbClr val="009900"/>
                </a:solidFill>
              </a:rPr>
              <a:t>TARO </a:t>
            </a:r>
            <a:r>
              <a:rPr lang="en-US" dirty="0"/>
              <a:t>display and (potential) search functionality</a:t>
            </a:r>
          </a:p>
          <a:p>
            <a:endParaRPr lang="en-US" dirty="0"/>
          </a:p>
        </p:txBody>
      </p:sp>
      <p:pic>
        <p:nvPicPr>
          <p:cNvPr id="4" name="Picture 3">
            <a:extLst>
              <a:ext uri="{FF2B5EF4-FFF2-40B4-BE49-F238E27FC236}">
                <a16:creationId xmlns:a16="http://schemas.microsoft.com/office/drawing/2014/main" id="{60959CCD-A2EB-4B94-B009-EEC24B9E7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87460"/>
            <a:ext cx="3000794" cy="590632"/>
          </a:xfrm>
          <a:prstGeom prst="rect">
            <a:avLst/>
          </a:prstGeom>
        </p:spPr>
      </p:pic>
    </p:spTree>
    <p:extLst>
      <p:ext uri="{BB962C8B-B14F-4D97-AF65-F5344CB8AC3E}">
        <p14:creationId xmlns:p14="http://schemas.microsoft.com/office/powerpoint/2010/main" val="3550497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99DD-1944-4F11-A65E-8B13F8614BBE}"/>
              </a:ext>
            </a:extLst>
          </p:cNvPr>
          <p:cNvSpPr>
            <a:spLocks noGrp="1"/>
          </p:cNvSpPr>
          <p:nvPr>
            <p:ph type="title"/>
          </p:nvPr>
        </p:nvSpPr>
        <p:spPr/>
        <p:txBody>
          <a:bodyPr/>
          <a:lstStyle/>
          <a:p>
            <a:pPr algn="l"/>
            <a:r>
              <a:rPr lang="en-US" dirty="0"/>
              <a:t>          The solution @ </a:t>
            </a:r>
          </a:p>
        </p:txBody>
      </p:sp>
      <p:sp>
        <p:nvSpPr>
          <p:cNvPr id="3" name="Content Placeholder 2">
            <a:extLst>
              <a:ext uri="{FF2B5EF4-FFF2-40B4-BE49-F238E27FC236}">
                <a16:creationId xmlns:a16="http://schemas.microsoft.com/office/drawing/2014/main" id="{669CCE64-0FA6-4ED3-9C9A-4CD4E29D7FC5}"/>
              </a:ext>
            </a:extLst>
          </p:cNvPr>
          <p:cNvSpPr>
            <a:spLocks noGrp="1"/>
          </p:cNvSpPr>
          <p:nvPr>
            <p:ph idx="1"/>
          </p:nvPr>
        </p:nvSpPr>
        <p:spPr/>
        <p:txBody>
          <a:bodyPr>
            <a:normAutofit/>
          </a:bodyPr>
          <a:lstStyle/>
          <a:p>
            <a:pPr marL="0" indent="0">
              <a:buNone/>
            </a:pPr>
            <a:endParaRPr lang="en-US" sz="1000" dirty="0"/>
          </a:p>
          <a:p>
            <a:r>
              <a:rPr lang="en-US" dirty="0"/>
              <a:t>Using &lt;oXygen/&gt; XML Editor:</a:t>
            </a:r>
          </a:p>
          <a:p>
            <a:pPr lvl="1"/>
            <a:r>
              <a:rPr lang="en-US" dirty="0"/>
              <a:t>Open exported EAD, add transform stylesheet declaration, and save file.</a:t>
            </a:r>
          </a:p>
          <a:p>
            <a:pPr lvl="1"/>
            <a:r>
              <a:rPr lang="en-US" dirty="0"/>
              <a:t>Perform Transformation Scenario.</a:t>
            </a:r>
          </a:p>
          <a:p>
            <a:pPr lvl="1"/>
            <a:r>
              <a:rPr lang="en-US" dirty="0"/>
              <a:t>Save transformed version of file.</a:t>
            </a:r>
          </a:p>
          <a:p>
            <a:pPr lvl="1"/>
            <a:r>
              <a:rPr lang="en-US" dirty="0"/>
              <a:t>Open transformed file and replace transform stylesheet declaration with local display stylesheet declaration.</a:t>
            </a:r>
          </a:p>
          <a:p>
            <a:pPr lvl="1"/>
            <a:r>
              <a:rPr lang="en-US" dirty="0"/>
              <a:t>Apply Format/Indent.</a:t>
            </a:r>
          </a:p>
        </p:txBody>
      </p:sp>
      <p:pic>
        <p:nvPicPr>
          <p:cNvPr id="4" name="Picture 3">
            <a:extLst>
              <a:ext uri="{FF2B5EF4-FFF2-40B4-BE49-F238E27FC236}">
                <a16:creationId xmlns:a16="http://schemas.microsoft.com/office/drawing/2014/main" id="{60959CCD-A2EB-4B94-B009-EEC24B9E7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87460"/>
            <a:ext cx="3000794" cy="590632"/>
          </a:xfrm>
          <a:prstGeom prst="rect">
            <a:avLst/>
          </a:prstGeom>
        </p:spPr>
      </p:pic>
    </p:spTree>
    <p:extLst>
      <p:ext uri="{BB962C8B-B14F-4D97-AF65-F5344CB8AC3E}">
        <p14:creationId xmlns:p14="http://schemas.microsoft.com/office/powerpoint/2010/main" val="3248260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99DD-1944-4F11-A65E-8B13F8614BBE}"/>
              </a:ext>
            </a:extLst>
          </p:cNvPr>
          <p:cNvSpPr>
            <a:spLocks noGrp="1"/>
          </p:cNvSpPr>
          <p:nvPr>
            <p:ph type="title"/>
          </p:nvPr>
        </p:nvSpPr>
        <p:spPr/>
        <p:txBody>
          <a:bodyPr/>
          <a:lstStyle/>
          <a:p>
            <a:pPr algn="l"/>
            <a:r>
              <a:rPr lang="en-US" dirty="0"/>
              <a:t>          The solution @ </a:t>
            </a:r>
          </a:p>
        </p:txBody>
      </p:sp>
      <p:sp>
        <p:nvSpPr>
          <p:cNvPr id="3" name="Content Placeholder 2">
            <a:extLst>
              <a:ext uri="{FF2B5EF4-FFF2-40B4-BE49-F238E27FC236}">
                <a16:creationId xmlns:a16="http://schemas.microsoft.com/office/drawing/2014/main" id="{669CCE64-0FA6-4ED3-9C9A-4CD4E29D7FC5}"/>
              </a:ext>
            </a:extLst>
          </p:cNvPr>
          <p:cNvSpPr>
            <a:spLocks noGrp="1"/>
          </p:cNvSpPr>
          <p:nvPr>
            <p:ph idx="1"/>
          </p:nvPr>
        </p:nvSpPr>
        <p:spPr/>
        <p:txBody>
          <a:bodyPr>
            <a:normAutofit/>
          </a:bodyPr>
          <a:lstStyle/>
          <a:p>
            <a:pPr marL="0" indent="0">
              <a:buNone/>
            </a:pPr>
            <a:endParaRPr lang="en-US" sz="1000" dirty="0"/>
          </a:p>
          <a:p>
            <a:r>
              <a:rPr lang="en-US" dirty="0"/>
              <a:t>Using &lt;oXygen/&gt; XML Editor, perform minor manual edits as needed:</a:t>
            </a:r>
          </a:p>
          <a:p>
            <a:pPr lvl="1"/>
            <a:r>
              <a:rPr lang="en-US" dirty="0"/>
              <a:t>Add xlink attributes to &lt;extref&gt;, &lt;archref&gt;, &lt;bibref&gt;, and &lt;ref&gt; elements.</a:t>
            </a:r>
          </a:p>
          <a:p>
            <a:pPr lvl="1"/>
            <a:r>
              <a:rPr lang="en-US" dirty="0"/>
              <a:t>Add attributes to Single dates (attributes absent because “single” is not valid EAD @type for date tags).</a:t>
            </a:r>
          </a:p>
          <a:p>
            <a:pPr lvl="1"/>
            <a:r>
              <a:rPr lang="en-US" dirty="0"/>
              <a:t>Add periods as needed to end of Index Terms and remove spaces on either side of double-dashes.</a:t>
            </a:r>
          </a:p>
          <a:p>
            <a:pPr lvl="1"/>
            <a:r>
              <a:rPr lang="en-US" dirty="0"/>
              <a:t>Add &lt;</a:t>
            </a:r>
            <a:r>
              <a:rPr lang="en-US" dirty="0" err="1"/>
              <a:t>genreform</a:t>
            </a:r>
            <a:r>
              <a:rPr lang="en-US" dirty="0"/>
              <a:t>&gt; as pairing with &lt;extent&gt;.</a:t>
            </a:r>
          </a:p>
          <a:p>
            <a:pPr lvl="1"/>
            <a:endParaRPr lang="en-US" dirty="0"/>
          </a:p>
          <a:p>
            <a:pPr lvl="1"/>
            <a:endParaRPr lang="en-US" dirty="0"/>
          </a:p>
        </p:txBody>
      </p:sp>
      <p:pic>
        <p:nvPicPr>
          <p:cNvPr id="4" name="Picture 3">
            <a:extLst>
              <a:ext uri="{FF2B5EF4-FFF2-40B4-BE49-F238E27FC236}">
                <a16:creationId xmlns:a16="http://schemas.microsoft.com/office/drawing/2014/main" id="{60959CCD-A2EB-4B94-B009-EEC24B9E7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87460"/>
            <a:ext cx="3000794" cy="590632"/>
          </a:xfrm>
          <a:prstGeom prst="rect">
            <a:avLst/>
          </a:prstGeom>
        </p:spPr>
      </p:pic>
    </p:spTree>
    <p:extLst>
      <p:ext uri="{BB962C8B-B14F-4D97-AF65-F5344CB8AC3E}">
        <p14:creationId xmlns:p14="http://schemas.microsoft.com/office/powerpoint/2010/main" val="938494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799DD-1944-4F11-A65E-8B13F8614BBE}"/>
              </a:ext>
            </a:extLst>
          </p:cNvPr>
          <p:cNvSpPr>
            <a:spLocks noGrp="1"/>
          </p:cNvSpPr>
          <p:nvPr>
            <p:ph type="title"/>
          </p:nvPr>
        </p:nvSpPr>
        <p:spPr/>
        <p:txBody>
          <a:bodyPr/>
          <a:lstStyle/>
          <a:p>
            <a:pPr algn="l"/>
            <a:r>
              <a:rPr lang="en-US" dirty="0"/>
              <a:t>          The solution @ </a:t>
            </a:r>
          </a:p>
        </p:txBody>
      </p:sp>
      <p:sp>
        <p:nvSpPr>
          <p:cNvPr id="3" name="Content Placeholder 2">
            <a:extLst>
              <a:ext uri="{FF2B5EF4-FFF2-40B4-BE49-F238E27FC236}">
                <a16:creationId xmlns:a16="http://schemas.microsoft.com/office/drawing/2014/main" id="{669CCE64-0FA6-4ED3-9C9A-4CD4E29D7FC5}"/>
              </a:ext>
            </a:extLst>
          </p:cNvPr>
          <p:cNvSpPr>
            <a:spLocks noGrp="1"/>
          </p:cNvSpPr>
          <p:nvPr>
            <p:ph idx="1"/>
          </p:nvPr>
        </p:nvSpPr>
        <p:spPr/>
        <p:txBody>
          <a:bodyPr>
            <a:normAutofit/>
          </a:bodyPr>
          <a:lstStyle/>
          <a:p>
            <a:pPr marL="0" indent="0">
              <a:buNone/>
            </a:pPr>
            <a:endParaRPr lang="en-US" sz="1000" dirty="0"/>
          </a:p>
          <a:p>
            <a:r>
              <a:rPr lang="en-US" dirty="0"/>
              <a:t>Still testing for additional automated changes</a:t>
            </a:r>
          </a:p>
          <a:p>
            <a:r>
              <a:rPr lang="en-US" dirty="0"/>
              <a:t>MPLP / Extensible processing approach</a:t>
            </a:r>
          </a:p>
          <a:p>
            <a:pPr lvl="1"/>
            <a:r>
              <a:rPr lang="en-US" dirty="0"/>
              <a:t>Simpler finding aids</a:t>
            </a:r>
          </a:p>
          <a:p>
            <a:pPr lvl="1"/>
            <a:r>
              <a:rPr lang="en-US" dirty="0"/>
              <a:t>Less description = Less intervention post-export</a:t>
            </a:r>
          </a:p>
          <a:p>
            <a:r>
              <a:rPr lang="en-US" dirty="0"/>
              <a:t>Sharing tools for other TARO members and beyond</a:t>
            </a:r>
          </a:p>
          <a:p>
            <a:pPr marL="457200" lvl="1" indent="0">
              <a:buNone/>
            </a:pPr>
            <a:r>
              <a:rPr lang="en-US" sz="2000" dirty="0"/>
              <a:t>https://www.southwestarchivists.org/archives-space-resources/</a:t>
            </a:r>
          </a:p>
          <a:p>
            <a:pPr marL="0" indent="0">
              <a:buNone/>
            </a:pPr>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60959CCD-A2EB-4B94-B009-EEC24B9E7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87460"/>
            <a:ext cx="3000794" cy="590632"/>
          </a:xfrm>
          <a:prstGeom prst="rect">
            <a:avLst/>
          </a:prstGeom>
        </p:spPr>
      </p:pic>
      <p:pic>
        <p:nvPicPr>
          <p:cNvPr id="6" name="Picture 5" descr="A close up of a logo&#10;&#10;Description automatically generated">
            <a:extLst>
              <a:ext uri="{FF2B5EF4-FFF2-40B4-BE49-F238E27FC236}">
                <a16:creationId xmlns:a16="http://schemas.microsoft.com/office/drawing/2014/main" id="{F396A808-383F-435A-8F08-D907B3D43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736" y="4948285"/>
            <a:ext cx="1914792" cy="638264"/>
          </a:xfrm>
          <a:prstGeom prst="rect">
            <a:avLst/>
          </a:prstGeom>
        </p:spPr>
      </p:pic>
      <p:pic>
        <p:nvPicPr>
          <p:cNvPr id="8" name="Picture 7">
            <a:extLst>
              <a:ext uri="{FF2B5EF4-FFF2-40B4-BE49-F238E27FC236}">
                <a16:creationId xmlns:a16="http://schemas.microsoft.com/office/drawing/2014/main" id="{8D2C4810-03B7-4765-A13A-C901B06DA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5095943"/>
            <a:ext cx="3829584" cy="342948"/>
          </a:xfrm>
          <a:prstGeom prst="rect">
            <a:avLst/>
          </a:prstGeom>
        </p:spPr>
      </p:pic>
    </p:spTree>
    <p:extLst>
      <p:ext uri="{BB962C8B-B14F-4D97-AF65-F5344CB8AC3E}">
        <p14:creationId xmlns:p14="http://schemas.microsoft.com/office/powerpoint/2010/main" val="2807466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45841-CF65-49F4-8FC8-22C0B63A84A2}"/>
              </a:ext>
            </a:extLst>
          </p:cNvPr>
          <p:cNvSpPr>
            <a:spLocks noGrp="1"/>
          </p:cNvSpPr>
          <p:nvPr>
            <p:ph type="title"/>
          </p:nvPr>
        </p:nvSpPr>
        <p:spPr/>
        <p:txBody>
          <a:bodyPr>
            <a:normAutofit/>
          </a:bodyPr>
          <a:lstStyle/>
          <a:p>
            <a:r>
              <a:rPr lang="en-US" dirty="0"/>
              <a:t>Questions? Advice?</a:t>
            </a:r>
          </a:p>
        </p:txBody>
      </p:sp>
      <p:sp>
        <p:nvSpPr>
          <p:cNvPr id="3" name="Content Placeholder 2">
            <a:extLst>
              <a:ext uri="{FF2B5EF4-FFF2-40B4-BE49-F238E27FC236}">
                <a16:creationId xmlns:a16="http://schemas.microsoft.com/office/drawing/2014/main" id="{28D28418-82ED-423C-91B9-654E4FDDE3F4}"/>
              </a:ext>
            </a:extLst>
          </p:cNvPr>
          <p:cNvSpPr>
            <a:spLocks noGrp="1"/>
          </p:cNvSpPr>
          <p:nvPr>
            <p:ph idx="1"/>
          </p:nvPr>
        </p:nvSpPr>
        <p:spPr/>
        <p:txBody>
          <a:bodyPr/>
          <a:lstStyle/>
          <a:p>
            <a:pPr marL="0" indent="0">
              <a:buNone/>
            </a:pPr>
            <a:r>
              <a:rPr lang="en-US" dirty="0"/>
              <a:t>	</a:t>
            </a:r>
            <a:r>
              <a:rPr lang="en-US" sz="2400" dirty="0"/>
              <a:t>Rebecca Romanchuk, Archivist III</a:t>
            </a:r>
          </a:p>
          <a:p>
            <a:pPr marL="0" indent="0">
              <a:buNone/>
            </a:pPr>
            <a:r>
              <a:rPr lang="en-US" sz="2400" dirty="0"/>
              <a:t>	rromnchk@tsl.texas.gov</a:t>
            </a:r>
          </a:p>
          <a:p>
            <a:pPr marL="0" indent="0">
              <a:buNone/>
            </a:pPr>
            <a:r>
              <a:rPr lang="en-US" dirty="0"/>
              <a:t>	</a:t>
            </a:r>
          </a:p>
        </p:txBody>
      </p:sp>
      <p:pic>
        <p:nvPicPr>
          <p:cNvPr id="5" name="Picture 4" descr="A car parked on the side of a building&#10;&#10;Description automatically generated">
            <a:extLst>
              <a:ext uri="{FF2B5EF4-FFF2-40B4-BE49-F238E27FC236}">
                <a16:creationId xmlns:a16="http://schemas.microsoft.com/office/drawing/2014/main" id="{7D533DAB-DCC2-4B27-B875-32A2074ECC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2823873"/>
            <a:ext cx="6324600" cy="3302291"/>
          </a:xfrm>
          <a:prstGeom prst="rect">
            <a:avLst/>
          </a:prstGeom>
        </p:spPr>
      </p:pic>
    </p:spTree>
    <p:extLst>
      <p:ext uri="{BB962C8B-B14F-4D97-AF65-F5344CB8AC3E}">
        <p14:creationId xmlns:p14="http://schemas.microsoft.com/office/powerpoint/2010/main" val="1380584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895011" y="1321067"/>
            <a:ext cx="10402000" cy="2306800"/>
          </a:xfrm>
          <a:prstGeom prst="rect">
            <a:avLst/>
          </a:prstGeom>
        </p:spPr>
        <p:txBody>
          <a:bodyPr spcFirstLastPara="1" vert="horz" wrap="square" lIns="121900" tIns="121900" rIns="121900" bIns="121900" rtlCol="0" anchor="b" anchorCtr="0">
            <a:noAutofit/>
          </a:bodyPr>
          <a:lstStyle/>
          <a:p>
            <a:pPr>
              <a:spcBef>
                <a:spcPts val="0"/>
              </a:spcBef>
            </a:pPr>
            <a:r>
              <a:rPr lang="en" sz="5067"/>
              <a:t>Supporting Internal Workflows with Plugins at the Bentley Historical Library</a:t>
            </a:r>
            <a:endParaRPr sz="5067"/>
          </a:p>
        </p:txBody>
      </p:sp>
      <p:sp>
        <p:nvSpPr>
          <p:cNvPr id="60" name="Google Shape;60;p13"/>
          <p:cNvSpPr txBox="1">
            <a:spLocks noGrp="1"/>
          </p:cNvSpPr>
          <p:nvPr>
            <p:ph type="subTitle" idx="1"/>
          </p:nvPr>
        </p:nvSpPr>
        <p:spPr>
          <a:xfrm>
            <a:off x="895000" y="4233165"/>
            <a:ext cx="10402000" cy="2139200"/>
          </a:xfrm>
          <a:prstGeom prst="rect">
            <a:avLst/>
          </a:prstGeom>
        </p:spPr>
        <p:txBody>
          <a:bodyPr spcFirstLastPara="1" vert="horz" wrap="square" lIns="121900" tIns="121900" rIns="121900" bIns="121900" rtlCol="0" anchor="t" anchorCtr="0">
            <a:noAutofit/>
          </a:bodyPr>
          <a:lstStyle/>
          <a:p>
            <a:pPr>
              <a:spcBef>
                <a:spcPts val="0"/>
              </a:spcBef>
            </a:pPr>
            <a:r>
              <a:rPr lang="en" sz="3067"/>
              <a:t>Dallas Pillen</a:t>
            </a:r>
            <a:endParaRPr sz="3067"/>
          </a:p>
          <a:p>
            <a:pPr>
              <a:spcBef>
                <a:spcPts val="0"/>
              </a:spcBef>
            </a:pPr>
            <a:r>
              <a:rPr lang="en" sz="3067"/>
              <a:t>Archivist for Metadata and Digital Curation</a:t>
            </a:r>
            <a:endParaRPr sz="3067"/>
          </a:p>
          <a:p>
            <a:pPr>
              <a:spcBef>
                <a:spcPts val="0"/>
              </a:spcBef>
            </a:pPr>
            <a:r>
              <a:rPr lang="en" sz="3067"/>
              <a:t>University of Michigan Bentley Historical Library</a:t>
            </a:r>
            <a:endParaRPr sz="3067"/>
          </a:p>
          <a:p>
            <a:pPr>
              <a:spcBef>
                <a:spcPts val="0"/>
              </a:spcBef>
            </a:pPr>
            <a:r>
              <a:rPr lang="en" sz="3067"/>
              <a:t>djpillen@umich.edu</a:t>
            </a:r>
            <a:endParaRPr sz="3067"/>
          </a:p>
        </p:txBody>
      </p:sp>
    </p:spTree>
    <p:extLst>
      <p:ext uri="{BB962C8B-B14F-4D97-AF65-F5344CB8AC3E}">
        <p14:creationId xmlns:p14="http://schemas.microsoft.com/office/powerpoint/2010/main" val="2932684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895000" y="2855000"/>
            <a:ext cx="10469600" cy="1148000"/>
          </a:xfrm>
          <a:prstGeom prst="rect">
            <a:avLst/>
          </a:prstGeom>
        </p:spPr>
        <p:txBody>
          <a:bodyPr spcFirstLastPara="1" vert="horz" wrap="square" lIns="121900" tIns="121900" rIns="121900" bIns="121900" rtlCol="0" anchor="ctr" anchorCtr="0">
            <a:noAutofit/>
          </a:bodyPr>
          <a:lstStyle/>
          <a:p>
            <a:r>
              <a:rPr lang="en"/>
              <a:t>Why Focus on Internal Workflows?</a:t>
            </a:r>
            <a:endParaRPr/>
          </a:p>
        </p:txBody>
      </p:sp>
    </p:spTree>
    <p:extLst>
      <p:ext uri="{BB962C8B-B14F-4D97-AF65-F5344CB8AC3E}">
        <p14:creationId xmlns:p14="http://schemas.microsoft.com/office/powerpoint/2010/main" val="4070812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ArchivesSpace Does a Lot!</a:t>
            </a:r>
            <a:endParaRPr/>
          </a:p>
        </p:txBody>
      </p:sp>
      <p:sp>
        <p:nvSpPr>
          <p:cNvPr id="71" name="Google Shape;71;p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indent="-533387">
              <a:buSzPts val="2700"/>
            </a:pPr>
            <a:r>
              <a:rPr lang="en" sz="3600"/>
              <a:t>Accessions</a:t>
            </a:r>
            <a:endParaRPr sz="3600"/>
          </a:p>
          <a:p>
            <a:pPr indent="-533387">
              <a:buSzPts val="2700"/>
            </a:pPr>
            <a:r>
              <a:rPr lang="en" sz="3600"/>
              <a:t>Resources</a:t>
            </a:r>
            <a:endParaRPr sz="3600"/>
          </a:p>
          <a:p>
            <a:pPr indent="-533387">
              <a:buSzPts val="2700"/>
            </a:pPr>
            <a:r>
              <a:rPr lang="en" sz="3600"/>
              <a:t>Controlled vocabularies</a:t>
            </a:r>
            <a:endParaRPr sz="3600"/>
          </a:p>
          <a:p>
            <a:pPr indent="-533387">
              <a:buSzPts val="2700"/>
            </a:pPr>
            <a:r>
              <a:rPr lang="en" sz="3600"/>
              <a:t>Container/location management</a:t>
            </a:r>
            <a:endParaRPr sz="3600"/>
          </a:p>
          <a:p>
            <a:pPr indent="-533387">
              <a:buSzPts val="2700"/>
            </a:pPr>
            <a:r>
              <a:rPr lang="en" sz="3600"/>
              <a:t>Reports</a:t>
            </a:r>
            <a:endParaRPr sz="3600"/>
          </a:p>
          <a:p>
            <a:pPr indent="-533387">
              <a:buSzPts val="2700"/>
            </a:pPr>
            <a:r>
              <a:rPr lang="en" sz="3600"/>
              <a:t>Rapid Data Entry</a:t>
            </a:r>
            <a:endParaRPr sz="3600"/>
          </a:p>
          <a:p>
            <a:pPr indent="-533387">
              <a:buSzPts val="2700"/>
            </a:pPr>
            <a:r>
              <a:rPr lang="en" sz="3600"/>
              <a:t>Import/export</a:t>
            </a:r>
            <a:endParaRPr sz="3600"/>
          </a:p>
        </p:txBody>
      </p:sp>
    </p:spTree>
    <p:extLst>
      <p:ext uri="{BB962C8B-B14F-4D97-AF65-F5344CB8AC3E}">
        <p14:creationId xmlns:p14="http://schemas.microsoft.com/office/powerpoint/2010/main" val="1097605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C5B857CA-3A14-49B9-B462-CCF60ECE8E26}"/>
              </a:ext>
            </a:extLst>
          </p:cNvPr>
          <p:cNvSpPr>
            <a:spLocks noGrp="1"/>
          </p:cNvSpPr>
          <p:nvPr>
            <p:ph type="title"/>
          </p:nvPr>
        </p:nvSpPr>
        <p:spPr>
          <a:xfrm>
            <a:off x="838200" y="33337"/>
            <a:ext cx="10515600" cy="1325563"/>
          </a:xfrm>
        </p:spPr>
        <p:txBody>
          <a:bodyPr/>
          <a:lstStyle/>
          <a:p>
            <a:pPr algn="ctr"/>
            <a:r>
              <a:rPr lang="en-US" dirty="0"/>
              <a:t>Thank you to our presenters</a:t>
            </a:r>
          </a:p>
        </p:txBody>
      </p:sp>
      <p:sp>
        <p:nvSpPr>
          <p:cNvPr id="8" name="Content Placeholder 7">
            <a:extLst>
              <a:ext uri="{FF2B5EF4-FFF2-40B4-BE49-F238E27FC236}">
                <a16:creationId xmlns:a16="http://schemas.microsoft.com/office/drawing/2014/main" id="{0C503338-56AC-4832-BEE8-0FA83E717A0C}"/>
              </a:ext>
            </a:extLst>
          </p:cNvPr>
          <p:cNvSpPr>
            <a:spLocks noGrp="1"/>
          </p:cNvSpPr>
          <p:nvPr>
            <p:ph idx="1"/>
          </p:nvPr>
        </p:nvSpPr>
        <p:spPr>
          <a:xfrm>
            <a:off x="838200" y="1325563"/>
            <a:ext cx="10515600" cy="5499100"/>
          </a:xfrm>
        </p:spPr>
        <p:txBody>
          <a:bodyPr>
            <a:normAutofit lnSpcReduction="10000"/>
          </a:bodyPr>
          <a:lstStyle/>
          <a:p>
            <a:pPr marL="0" indent="0">
              <a:buNone/>
            </a:pPr>
            <a:r>
              <a:rPr lang="en-US" dirty="0"/>
              <a:t>Kevin Clair, </a:t>
            </a:r>
            <a:r>
              <a:rPr lang="en-US" dirty="0">
                <a:solidFill>
                  <a:schemeClr val="accent1"/>
                </a:solidFill>
              </a:rPr>
              <a:t>University of Denver</a:t>
            </a:r>
          </a:p>
          <a:p>
            <a:pPr marL="0" indent="0">
              <a:buNone/>
            </a:pPr>
            <a:r>
              <a:rPr lang="en-US" dirty="0"/>
              <a:t>Leilani Dawson, </a:t>
            </a:r>
            <a:r>
              <a:rPr lang="en-US" dirty="0">
                <a:solidFill>
                  <a:schemeClr val="accent1"/>
                </a:solidFill>
              </a:rPr>
              <a:t>University of Hawaii-Manoa</a:t>
            </a:r>
          </a:p>
          <a:p>
            <a:pPr marL="0" indent="0">
              <a:buNone/>
            </a:pPr>
            <a:r>
              <a:rPr lang="en-US" dirty="0"/>
              <a:t>Christine Di Bella, </a:t>
            </a:r>
            <a:r>
              <a:rPr lang="en-US" dirty="0">
                <a:solidFill>
                  <a:schemeClr val="accent1"/>
                </a:solidFill>
              </a:rPr>
              <a:t>ArchivesSpace</a:t>
            </a:r>
          </a:p>
          <a:p>
            <a:pPr marL="0" indent="0">
              <a:buNone/>
            </a:pPr>
            <a:r>
              <a:rPr lang="en-US" dirty="0"/>
              <a:t>Nancy </a:t>
            </a:r>
            <a:r>
              <a:rPr lang="en-US" dirty="0" err="1"/>
              <a:t>Enneking</a:t>
            </a:r>
            <a:r>
              <a:rPr lang="en-US" dirty="0"/>
              <a:t>, </a:t>
            </a:r>
            <a:r>
              <a:rPr lang="en-US" dirty="0">
                <a:solidFill>
                  <a:schemeClr val="accent1"/>
                </a:solidFill>
              </a:rPr>
              <a:t>Getty Research Institute </a:t>
            </a:r>
          </a:p>
          <a:p>
            <a:pPr marL="0" indent="0">
              <a:buNone/>
            </a:pPr>
            <a:r>
              <a:rPr lang="en-US" dirty="0"/>
              <a:t>Maggie Hughes, </a:t>
            </a:r>
            <a:r>
              <a:rPr lang="en-US" dirty="0">
                <a:solidFill>
                  <a:schemeClr val="accent1"/>
                </a:solidFill>
              </a:rPr>
              <a:t>Huntington Library</a:t>
            </a:r>
          </a:p>
          <a:p>
            <a:pPr marL="0" indent="0">
              <a:buNone/>
            </a:pPr>
            <a:r>
              <a:rPr lang="en-US" dirty="0"/>
              <a:t>Karla Irwin, </a:t>
            </a:r>
            <a:r>
              <a:rPr lang="en-US" dirty="0">
                <a:solidFill>
                  <a:schemeClr val="accent1"/>
                </a:solidFill>
              </a:rPr>
              <a:t>University of Nevada Las Vegas</a:t>
            </a:r>
          </a:p>
          <a:p>
            <a:pPr marL="0" indent="0">
              <a:buNone/>
            </a:pPr>
            <a:r>
              <a:rPr lang="en-US" dirty="0" err="1"/>
              <a:t>Miloche</a:t>
            </a:r>
            <a:r>
              <a:rPr lang="en-US" dirty="0"/>
              <a:t> </a:t>
            </a:r>
            <a:r>
              <a:rPr lang="en-US" dirty="0" err="1"/>
              <a:t>Kottman</a:t>
            </a:r>
            <a:r>
              <a:rPr lang="en-US" dirty="0"/>
              <a:t>, </a:t>
            </a:r>
            <a:r>
              <a:rPr lang="en-US" dirty="0">
                <a:solidFill>
                  <a:schemeClr val="accent1"/>
                </a:solidFill>
              </a:rPr>
              <a:t>University of Kansas</a:t>
            </a:r>
          </a:p>
          <a:p>
            <a:pPr marL="0" indent="0">
              <a:buNone/>
            </a:pPr>
            <a:r>
              <a:rPr lang="en-US" dirty="0"/>
              <a:t>Laney </a:t>
            </a:r>
            <a:r>
              <a:rPr lang="en-US" dirty="0" err="1"/>
              <a:t>McGlohon</a:t>
            </a:r>
            <a:r>
              <a:rPr lang="en-US" dirty="0"/>
              <a:t>, </a:t>
            </a:r>
            <a:r>
              <a:rPr lang="en-US" dirty="0">
                <a:solidFill>
                  <a:schemeClr val="accent1"/>
                </a:solidFill>
              </a:rPr>
              <a:t>ArchivesSpace</a:t>
            </a:r>
          </a:p>
          <a:p>
            <a:pPr marL="0" indent="0">
              <a:buNone/>
            </a:pPr>
            <a:r>
              <a:rPr lang="en-US" dirty="0"/>
              <a:t>Miranda Mims, </a:t>
            </a:r>
            <a:r>
              <a:rPr lang="en-US" dirty="0">
                <a:solidFill>
                  <a:schemeClr val="accent1"/>
                </a:solidFill>
              </a:rPr>
              <a:t>University of Rochester</a:t>
            </a:r>
          </a:p>
          <a:p>
            <a:pPr marL="0" indent="0">
              <a:buNone/>
            </a:pPr>
            <a:r>
              <a:rPr lang="en-US" dirty="0"/>
              <a:t>Matthew Neely, </a:t>
            </a:r>
            <a:r>
              <a:rPr lang="en-US" dirty="0">
                <a:solidFill>
                  <a:schemeClr val="accent1"/>
                </a:solidFill>
              </a:rPr>
              <a:t>University of Oxford</a:t>
            </a:r>
          </a:p>
          <a:p>
            <a:pPr marL="0" indent="0">
              <a:buNone/>
            </a:pPr>
            <a:r>
              <a:rPr lang="en-US" dirty="0"/>
              <a:t>Dallas </a:t>
            </a:r>
            <a:r>
              <a:rPr lang="en-US" dirty="0" err="1"/>
              <a:t>Pillen</a:t>
            </a:r>
            <a:r>
              <a:rPr lang="en-US" dirty="0"/>
              <a:t>, </a:t>
            </a:r>
            <a:r>
              <a:rPr lang="en-US" dirty="0">
                <a:solidFill>
                  <a:schemeClr val="accent1"/>
                </a:solidFill>
              </a:rPr>
              <a:t>University of Michigan</a:t>
            </a:r>
          </a:p>
          <a:p>
            <a:pPr marL="0" indent="0">
              <a:buNone/>
            </a:pPr>
            <a:endParaRPr lang="en-US" dirty="0"/>
          </a:p>
        </p:txBody>
      </p:sp>
    </p:spTree>
    <p:extLst>
      <p:ext uri="{BB962C8B-B14F-4D97-AF65-F5344CB8AC3E}">
        <p14:creationId xmlns:p14="http://schemas.microsoft.com/office/powerpoint/2010/main" val="808718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The Community Does a Lot!</a:t>
            </a:r>
            <a:endParaRPr/>
          </a:p>
        </p:txBody>
      </p:sp>
      <p:sp>
        <p:nvSpPr>
          <p:cNvPr id="77" name="Google Shape;77;p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indent="-516454">
              <a:buSzPts val="2500"/>
            </a:pPr>
            <a:r>
              <a:rPr lang="en" sz="3333"/>
              <a:t>Staff Interface Enhancement Working Group (SIEWG)</a:t>
            </a:r>
            <a:endParaRPr sz="3333"/>
          </a:p>
          <a:p>
            <a:pPr indent="-516454">
              <a:buSzPts val="2500"/>
            </a:pPr>
            <a:r>
              <a:rPr lang="en" sz="3333"/>
              <a:t>Public User Interface enhancement</a:t>
            </a:r>
            <a:endParaRPr sz="3333"/>
          </a:p>
          <a:p>
            <a:pPr indent="-516454">
              <a:buSzPts val="2500"/>
            </a:pPr>
            <a:r>
              <a:rPr lang="en" sz="3333"/>
              <a:t>Dev. Pri.</a:t>
            </a:r>
            <a:endParaRPr sz="3333"/>
          </a:p>
          <a:p>
            <a:pPr indent="-516454">
              <a:buSzPts val="2500"/>
            </a:pPr>
            <a:r>
              <a:rPr lang="en" sz="3333"/>
              <a:t>Yale container management plugin</a:t>
            </a:r>
            <a:endParaRPr sz="3333"/>
          </a:p>
          <a:p>
            <a:pPr indent="-516454">
              <a:buSzPts val="2500"/>
            </a:pPr>
            <a:r>
              <a:rPr lang="en" sz="3333"/>
              <a:t>Harvard Excel import plugin</a:t>
            </a:r>
            <a:endParaRPr sz="3333"/>
          </a:p>
          <a:p>
            <a:pPr indent="-516454">
              <a:buSzPts val="2500"/>
            </a:pPr>
            <a:r>
              <a:rPr lang="en" sz="3333"/>
              <a:t>Systems integrations</a:t>
            </a:r>
            <a:endParaRPr sz="3333"/>
          </a:p>
          <a:p>
            <a:pPr indent="-516454">
              <a:buSzPts val="2500"/>
            </a:pPr>
            <a:r>
              <a:rPr lang="en" sz="3333"/>
              <a:t>User and Technical Advisory Councils</a:t>
            </a:r>
            <a:endParaRPr sz="3333"/>
          </a:p>
        </p:txBody>
      </p:sp>
    </p:spTree>
    <p:extLst>
      <p:ext uri="{BB962C8B-B14F-4D97-AF65-F5344CB8AC3E}">
        <p14:creationId xmlns:p14="http://schemas.microsoft.com/office/powerpoint/2010/main" val="2916000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And yet...</a:t>
            </a:r>
            <a:endParaRPr/>
          </a:p>
        </p:txBody>
      </p:sp>
      <p:sp>
        <p:nvSpPr>
          <p:cNvPr id="83" name="Google Shape;83;p17"/>
          <p:cNvSpPr txBox="1">
            <a:spLocks noGrp="1"/>
          </p:cNvSpPr>
          <p:nvPr>
            <p:ph type="body" idx="1"/>
          </p:nvPr>
        </p:nvSpPr>
        <p:spPr>
          <a:xfrm>
            <a:off x="415600" y="1536633"/>
            <a:ext cx="11360800" cy="4932800"/>
          </a:xfrm>
          <a:prstGeom prst="rect">
            <a:avLst/>
          </a:prstGeom>
        </p:spPr>
        <p:txBody>
          <a:bodyPr spcFirstLastPara="1" vert="horz" wrap="square" lIns="121900" tIns="121900" rIns="121900" bIns="121900" rtlCol="0" anchor="t" anchorCtr="0">
            <a:noAutofit/>
          </a:bodyPr>
          <a:lstStyle/>
          <a:p>
            <a:pPr indent="-524920">
              <a:buSzPts val="2600"/>
            </a:pPr>
            <a:r>
              <a:rPr lang="en" sz="3467"/>
              <a:t>Generalizable ArchivesSpace core code improvements and community projects can’t support </a:t>
            </a:r>
            <a:r>
              <a:rPr lang="en" sz="3467" i="1"/>
              <a:t>all </a:t>
            </a:r>
            <a:r>
              <a:rPr lang="en" sz="3467"/>
              <a:t>local needs</a:t>
            </a:r>
            <a:endParaRPr sz="3467"/>
          </a:p>
          <a:p>
            <a:pPr indent="-524920">
              <a:buSzPts val="2600"/>
            </a:pPr>
            <a:r>
              <a:rPr lang="en" sz="3467"/>
              <a:t>BHL identified several needs during and since implementation that are very local</a:t>
            </a:r>
            <a:endParaRPr sz="3467"/>
          </a:p>
          <a:p>
            <a:pPr lvl="1" indent="-491054">
              <a:spcBef>
                <a:spcPts val="0"/>
              </a:spcBef>
              <a:buSzPts val="2200"/>
            </a:pPr>
            <a:r>
              <a:rPr lang="en" sz="2933"/>
              <a:t>Interviewed users of the application</a:t>
            </a:r>
            <a:endParaRPr sz="2933"/>
          </a:p>
          <a:p>
            <a:pPr lvl="1" indent="-491054">
              <a:spcBef>
                <a:spcPts val="0"/>
              </a:spcBef>
              <a:buSzPts val="2200"/>
            </a:pPr>
            <a:r>
              <a:rPr lang="en" sz="2933"/>
              <a:t>Turned results into user stories</a:t>
            </a:r>
            <a:endParaRPr sz="2933"/>
          </a:p>
          <a:p>
            <a:pPr lvl="1" indent="-491054">
              <a:spcBef>
                <a:spcPts val="0"/>
              </a:spcBef>
              <a:buSzPts val="2200"/>
            </a:pPr>
            <a:r>
              <a:rPr lang="en" sz="2933"/>
              <a:t>Evaluated whether or not users’ needs were supported by default application functionality, community-supported enhancements, or local modifications</a:t>
            </a:r>
            <a:endParaRPr sz="2933"/>
          </a:p>
        </p:txBody>
      </p:sp>
    </p:spTree>
    <p:extLst>
      <p:ext uri="{BB962C8B-B14F-4D97-AF65-F5344CB8AC3E}">
        <p14:creationId xmlns:p14="http://schemas.microsoft.com/office/powerpoint/2010/main" val="1280181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895000" y="2855000"/>
            <a:ext cx="10469600" cy="1148000"/>
          </a:xfrm>
          <a:prstGeom prst="rect">
            <a:avLst/>
          </a:prstGeom>
        </p:spPr>
        <p:txBody>
          <a:bodyPr spcFirstLastPara="1" vert="horz" wrap="square" lIns="121900" tIns="121900" rIns="121900" bIns="121900" rtlCol="0" anchor="ctr" anchorCtr="0">
            <a:noAutofit/>
          </a:bodyPr>
          <a:lstStyle/>
          <a:p>
            <a:r>
              <a:rPr lang="en"/>
              <a:t>Why Plugins?</a:t>
            </a:r>
            <a:endParaRPr/>
          </a:p>
        </p:txBody>
      </p:sp>
    </p:spTree>
    <p:extLst>
      <p:ext uri="{BB962C8B-B14F-4D97-AF65-F5344CB8AC3E}">
        <p14:creationId xmlns:p14="http://schemas.microsoft.com/office/powerpoint/2010/main" val="1129400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indent="-507987">
              <a:buSzPts val="2400"/>
            </a:pPr>
            <a:r>
              <a:rPr lang="en" sz="3200"/>
              <a:t>ArchivesSpace has a robust plugin architecture</a:t>
            </a:r>
            <a:endParaRPr sz="3200"/>
          </a:p>
          <a:p>
            <a:pPr lvl="1" indent="-491054">
              <a:lnSpc>
                <a:spcPct val="115000"/>
              </a:lnSpc>
              <a:spcBef>
                <a:spcPts val="0"/>
              </a:spcBef>
              <a:buSzPts val="2200"/>
            </a:pPr>
            <a:r>
              <a:rPr lang="en" sz="2267" u="sng">
                <a:solidFill>
                  <a:schemeClr val="hlink"/>
                </a:solidFill>
                <a:latin typeface="Arial"/>
                <a:ea typeface="Arial"/>
                <a:cs typeface="Arial"/>
                <a:sym typeface="Arial"/>
                <a:hlinkClick r:id="rId3"/>
              </a:rPr>
              <a:t>http://archivesspace.github.io/archivesspace/user/archivesspace-plug-ins/</a:t>
            </a:r>
            <a:endParaRPr sz="2267"/>
          </a:p>
          <a:p>
            <a:pPr indent="-507987">
              <a:buSzPts val="2400"/>
            </a:pPr>
            <a:r>
              <a:rPr lang="en" sz="3200"/>
              <a:t>Can modify most aspects of the application</a:t>
            </a:r>
            <a:endParaRPr sz="3200"/>
          </a:p>
          <a:p>
            <a:pPr indent="-507987">
              <a:buSzPts val="2400"/>
            </a:pPr>
            <a:r>
              <a:rPr lang="en" sz="3200"/>
              <a:t>Plugins can benefit all users, regardless of technical ability or system-specific expertise</a:t>
            </a:r>
            <a:endParaRPr sz="3200"/>
          </a:p>
          <a:p>
            <a:pPr lvl="1" indent="-491054">
              <a:spcBef>
                <a:spcPts val="0"/>
              </a:spcBef>
              <a:buSzPts val="2200"/>
            </a:pPr>
            <a:r>
              <a:rPr lang="en" sz="2933"/>
              <a:t>ArchivesSpace API is also powerful, but requires specialized knowledge and technical ability</a:t>
            </a:r>
            <a:endParaRPr sz="3200"/>
          </a:p>
        </p:txBody>
      </p:sp>
      <p:sp>
        <p:nvSpPr>
          <p:cNvPr id="94" name="Google Shape;94;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Plugins are Powerful</a:t>
            </a:r>
            <a:endParaRPr/>
          </a:p>
        </p:txBody>
      </p:sp>
    </p:spTree>
    <p:extLst>
      <p:ext uri="{BB962C8B-B14F-4D97-AF65-F5344CB8AC3E}">
        <p14:creationId xmlns:p14="http://schemas.microsoft.com/office/powerpoint/2010/main" val="3070808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Important Caveats</a:t>
            </a:r>
            <a:endParaRPr/>
          </a:p>
        </p:txBody>
      </p:sp>
      <p:sp>
        <p:nvSpPr>
          <p:cNvPr id="100" name="Google Shape;100;p20"/>
          <p:cNvSpPr txBox="1">
            <a:spLocks noGrp="1"/>
          </p:cNvSpPr>
          <p:nvPr>
            <p:ph type="body" idx="1"/>
          </p:nvPr>
        </p:nvSpPr>
        <p:spPr>
          <a:xfrm>
            <a:off x="415600" y="1536633"/>
            <a:ext cx="11360800" cy="4892400"/>
          </a:xfrm>
          <a:prstGeom prst="rect">
            <a:avLst/>
          </a:prstGeom>
        </p:spPr>
        <p:txBody>
          <a:bodyPr spcFirstLastPara="1" vert="horz" wrap="square" lIns="121900" tIns="121900" rIns="121900" bIns="121900" rtlCol="0" anchor="t" anchorCtr="0">
            <a:noAutofit/>
          </a:bodyPr>
          <a:lstStyle/>
          <a:p>
            <a:pPr indent="-507987">
              <a:buSzPts val="2400"/>
            </a:pPr>
            <a:r>
              <a:rPr lang="en" sz="3200"/>
              <a:t>Plugin development itself requires specialized knowledge and technical ability</a:t>
            </a:r>
            <a:endParaRPr sz="3200"/>
          </a:p>
          <a:p>
            <a:pPr lvl="1" indent="-474121">
              <a:spcBef>
                <a:spcPts val="0"/>
              </a:spcBef>
              <a:buSzPts val="2000"/>
            </a:pPr>
            <a:r>
              <a:rPr lang="en" sz="2667"/>
              <a:t>Depending on what you want to do, might require: Ruby, JavaScript, HTML, CSS, SQL</a:t>
            </a:r>
            <a:endParaRPr sz="2667"/>
          </a:p>
          <a:p>
            <a:pPr indent="-507987">
              <a:buSzPts val="2400"/>
            </a:pPr>
            <a:r>
              <a:rPr lang="en" sz="3200"/>
              <a:t>New ArchivesSpace releases might be incompatible with existing plugins</a:t>
            </a:r>
            <a:endParaRPr sz="3200"/>
          </a:p>
          <a:p>
            <a:pPr indent="-507987">
              <a:buSzPts val="2400"/>
            </a:pPr>
            <a:r>
              <a:rPr lang="en" sz="3200"/>
              <a:t>If possible, adapt local practice to match default functionality and use plugins for small, specific, non-critical functionality</a:t>
            </a:r>
            <a:endParaRPr sz="3200"/>
          </a:p>
        </p:txBody>
      </p:sp>
    </p:spTree>
    <p:extLst>
      <p:ext uri="{BB962C8B-B14F-4D97-AF65-F5344CB8AC3E}">
        <p14:creationId xmlns:p14="http://schemas.microsoft.com/office/powerpoint/2010/main" val="2529058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895000" y="2855000"/>
            <a:ext cx="10469600" cy="1148000"/>
          </a:xfrm>
          <a:prstGeom prst="rect">
            <a:avLst/>
          </a:prstGeom>
        </p:spPr>
        <p:txBody>
          <a:bodyPr spcFirstLastPara="1" vert="horz" wrap="square" lIns="121900" tIns="121900" rIns="121900" bIns="121900" rtlCol="0" anchor="ctr" anchorCtr="0">
            <a:noAutofit/>
          </a:bodyPr>
          <a:lstStyle/>
          <a:p>
            <a:r>
              <a:rPr lang="en"/>
              <a:t>Identifying and Supporting Local Needs</a:t>
            </a:r>
            <a:endParaRPr/>
          </a:p>
        </p:txBody>
      </p:sp>
    </p:spTree>
    <p:extLst>
      <p:ext uri="{BB962C8B-B14F-4D97-AF65-F5344CB8AC3E}">
        <p14:creationId xmlns:p14="http://schemas.microsoft.com/office/powerpoint/2010/main" val="4028776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a:spLocks noGrp="1"/>
          </p:cNvSpPr>
          <p:nvPr>
            <p:ph type="body" idx="1"/>
          </p:nvPr>
        </p:nvSpPr>
        <p:spPr>
          <a:xfrm>
            <a:off x="415600" y="805600"/>
            <a:ext cx="11360800" cy="53748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4933"/>
              <a:t>As a collections manager/processing archivist I need to know the donor number so that I can identify all accessions by a donor/reference the donor file/include the donor number in a finding aid/catalog record</a:t>
            </a:r>
            <a:endParaRPr sz="4933"/>
          </a:p>
        </p:txBody>
      </p:sp>
    </p:spTree>
    <p:extLst>
      <p:ext uri="{BB962C8B-B14F-4D97-AF65-F5344CB8AC3E}">
        <p14:creationId xmlns:p14="http://schemas.microsoft.com/office/powerpoint/2010/main" val="4017228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body" idx="1"/>
          </p:nvPr>
        </p:nvSpPr>
        <p:spPr>
          <a:xfrm>
            <a:off x="415600" y="1151400"/>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5733"/>
              <a:t>As a development officer I need to update agent records with a unique identifier from the university’s donor relations database</a:t>
            </a:r>
            <a:endParaRPr sz="4933"/>
          </a:p>
        </p:txBody>
      </p:sp>
    </p:spTree>
    <p:extLst>
      <p:ext uri="{BB962C8B-B14F-4D97-AF65-F5344CB8AC3E}">
        <p14:creationId xmlns:p14="http://schemas.microsoft.com/office/powerpoint/2010/main" val="4203058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4"/>
          <p:cNvPicPr preferRelativeResize="0"/>
          <p:nvPr/>
        </p:nvPicPr>
        <p:blipFill>
          <a:blip r:embed="rId3">
            <a:alphaModFix/>
          </a:blip>
          <a:stretch>
            <a:fillRect/>
          </a:stretch>
        </p:blipFill>
        <p:spPr>
          <a:xfrm>
            <a:off x="978567" y="203201"/>
            <a:ext cx="10234851" cy="6451599"/>
          </a:xfrm>
          <a:prstGeom prst="rect">
            <a:avLst/>
          </a:prstGeom>
          <a:noFill/>
          <a:ln>
            <a:noFill/>
          </a:ln>
        </p:spPr>
      </p:pic>
    </p:spTree>
    <p:extLst>
      <p:ext uri="{BB962C8B-B14F-4D97-AF65-F5344CB8AC3E}">
        <p14:creationId xmlns:p14="http://schemas.microsoft.com/office/powerpoint/2010/main" val="2590938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Donor Details Plugin</a:t>
            </a:r>
            <a:endParaRPr/>
          </a:p>
        </p:txBody>
      </p:sp>
      <p:sp>
        <p:nvSpPr>
          <p:cNvPr id="126" name="Google Shape;126;p2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indent="-516454">
              <a:buSzPts val="2500"/>
            </a:pPr>
            <a:r>
              <a:rPr lang="en" u="sng">
                <a:solidFill>
                  <a:schemeClr val="hlink"/>
                </a:solidFill>
                <a:latin typeface="Arial"/>
                <a:ea typeface="Arial"/>
                <a:cs typeface="Arial"/>
                <a:sym typeface="Arial"/>
                <a:hlinkClick r:id="rId3"/>
              </a:rPr>
              <a:t>https://github.com/bentley-historical-library/donor_details</a:t>
            </a:r>
            <a:endParaRPr sz="3333"/>
          </a:p>
          <a:p>
            <a:pPr indent="-516454">
              <a:buSzPts val="2500"/>
            </a:pPr>
            <a:r>
              <a:rPr lang="en" sz="3333"/>
              <a:t>Adds 3 unique identifiers for donors of archival materials</a:t>
            </a:r>
            <a:endParaRPr sz="3333"/>
          </a:p>
          <a:p>
            <a:pPr lvl="1" indent="-482588">
              <a:spcBef>
                <a:spcPts val="0"/>
              </a:spcBef>
              <a:buSzPts val="2100"/>
            </a:pPr>
            <a:r>
              <a:rPr lang="en" sz="2800"/>
              <a:t>Donor number</a:t>
            </a:r>
            <a:endParaRPr sz="2800"/>
          </a:p>
          <a:p>
            <a:pPr lvl="2" indent="-482588">
              <a:spcBef>
                <a:spcPts val="0"/>
              </a:spcBef>
              <a:buSzPts val="2100"/>
            </a:pPr>
            <a:r>
              <a:rPr lang="en" sz="2800"/>
              <a:t>Local unique identifier. Corresponds to donor files with gift agreements, correspondence, etc.</a:t>
            </a:r>
            <a:endParaRPr sz="2800"/>
          </a:p>
          <a:p>
            <a:pPr lvl="1" indent="-482588">
              <a:spcBef>
                <a:spcPts val="0"/>
              </a:spcBef>
              <a:buSzPts val="2100"/>
            </a:pPr>
            <a:r>
              <a:rPr lang="en" sz="2800"/>
              <a:t>DART LID</a:t>
            </a:r>
            <a:endParaRPr sz="2800"/>
          </a:p>
          <a:p>
            <a:pPr lvl="2" indent="-482588">
              <a:spcBef>
                <a:spcPts val="0"/>
              </a:spcBef>
              <a:buSzPts val="2100"/>
            </a:pPr>
            <a:r>
              <a:rPr lang="en" sz="2800"/>
              <a:t>U-M Donor Alumni Relations Tool identifier</a:t>
            </a:r>
            <a:endParaRPr sz="2800"/>
          </a:p>
          <a:p>
            <a:pPr lvl="1" indent="-482588">
              <a:spcBef>
                <a:spcPts val="0"/>
              </a:spcBef>
              <a:buSzPts val="2100"/>
            </a:pPr>
            <a:r>
              <a:rPr lang="en" sz="2800"/>
              <a:t>BEAL Contact ID</a:t>
            </a:r>
            <a:endParaRPr sz="2800"/>
          </a:p>
          <a:p>
            <a:pPr lvl="2" indent="-482588">
              <a:spcBef>
                <a:spcPts val="0"/>
              </a:spcBef>
              <a:buSzPts val="2100"/>
            </a:pPr>
            <a:r>
              <a:rPr lang="en" sz="2800"/>
              <a:t>Legacy accessions/donor management system</a:t>
            </a:r>
            <a:endParaRPr sz="2800"/>
          </a:p>
        </p:txBody>
      </p:sp>
    </p:spTree>
    <p:extLst>
      <p:ext uri="{BB962C8B-B14F-4D97-AF65-F5344CB8AC3E}">
        <p14:creationId xmlns:p14="http://schemas.microsoft.com/office/powerpoint/2010/main" val="191784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C5B857CA-3A14-49B9-B462-CCF60ECE8E26}"/>
              </a:ext>
            </a:extLst>
          </p:cNvPr>
          <p:cNvSpPr>
            <a:spLocks noGrp="1"/>
          </p:cNvSpPr>
          <p:nvPr>
            <p:ph type="title"/>
          </p:nvPr>
        </p:nvSpPr>
        <p:spPr>
          <a:xfrm>
            <a:off x="838200" y="33337"/>
            <a:ext cx="10515600" cy="1325563"/>
          </a:xfrm>
        </p:spPr>
        <p:txBody>
          <a:bodyPr/>
          <a:lstStyle/>
          <a:p>
            <a:pPr algn="ctr"/>
            <a:r>
              <a:rPr lang="en-US" dirty="0"/>
              <a:t>Thank you to our presenters</a:t>
            </a:r>
          </a:p>
        </p:txBody>
      </p:sp>
      <p:sp>
        <p:nvSpPr>
          <p:cNvPr id="8" name="Content Placeholder 7">
            <a:extLst>
              <a:ext uri="{FF2B5EF4-FFF2-40B4-BE49-F238E27FC236}">
                <a16:creationId xmlns:a16="http://schemas.microsoft.com/office/drawing/2014/main" id="{0C503338-56AC-4832-BEE8-0FA83E717A0C}"/>
              </a:ext>
            </a:extLst>
          </p:cNvPr>
          <p:cNvSpPr>
            <a:spLocks noGrp="1"/>
          </p:cNvSpPr>
          <p:nvPr>
            <p:ph idx="1"/>
          </p:nvPr>
        </p:nvSpPr>
        <p:spPr>
          <a:xfrm>
            <a:off x="838200" y="1325563"/>
            <a:ext cx="10515600" cy="5164689"/>
          </a:xfrm>
        </p:spPr>
        <p:txBody>
          <a:bodyPr>
            <a:normAutofit/>
          </a:bodyPr>
          <a:lstStyle/>
          <a:p>
            <a:pPr marL="0" indent="0">
              <a:buNone/>
            </a:pPr>
            <a:r>
              <a:rPr lang="en-US" dirty="0"/>
              <a:t>Anna M. Reznik, </a:t>
            </a:r>
            <a:r>
              <a:rPr lang="en-US" dirty="0">
                <a:solidFill>
                  <a:schemeClr val="accent1"/>
                </a:solidFill>
              </a:rPr>
              <a:t>Texas State Library and Archives Commission</a:t>
            </a:r>
          </a:p>
          <a:p>
            <a:pPr marL="0" indent="0">
              <a:buNone/>
            </a:pPr>
            <a:r>
              <a:rPr lang="en-US" dirty="0"/>
              <a:t>Rebecca Romanchuk</a:t>
            </a:r>
            <a:r>
              <a:rPr lang="en-US" dirty="0">
                <a:solidFill>
                  <a:schemeClr val="accent1"/>
                </a:solidFill>
              </a:rPr>
              <a:t>, Texas State Library and Archives Commission</a:t>
            </a:r>
          </a:p>
          <a:p>
            <a:pPr marL="0" indent="0">
              <a:buNone/>
            </a:pPr>
            <a:r>
              <a:rPr lang="en-US" dirty="0"/>
              <a:t>Rachel Searcy, </a:t>
            </a:r>
            <a:r>
              <a:rPr lang="en-US" dirty="0">
                <a:solidFill>
                  <a:schemeClr val="accent1"/>
                </a:solidFill>
              </a:rPr>
              <a:t>New York University</a:t>
            </a:r>
          </a:p>
          <a:p>
            <a:pPr marL="0" indent="0">
              <a:buNone/>
            </a:pPr>
            <a:r>
              <a:rPr lang="en-US" dirty="0"/>
              <a:t>Linda Sellars, </a:t>
            </a:r>
            <a:r>
              <a:rPr lang="en-US" dirty="0">
                <a:solidFill>
                  <a:schemeClr val="accent1"/>
                </a:solidFill>
              </a:rPr>
              <a:t>NC State University</a:t>
            </a:r>
          </a:p>
          <a:p>
            <a:pPr marL="0" indent="0">
              <a:buNone/>
            </a:pPr>
            <a:r>
              <a:rPr lang="en-US" dirty="0"/>
              <a:t>Joshua Shaw, </a:t>
            </a:r>
            <a:r>
              <a:rPr lang="en-US" dirty="0">
                <a:solidFill>
                  <a:schemeClr val="accent1"/>
                </a:solidFill>
              </a:rPr>
              <a:t>Dartmouth College</a:t>
            </a:r>
          </a:p>
          <a:p>
            <a:pPr marL="0" indent="0">
              <a:buNone/>
            </a:pPr>
            <a:r>
              <a:rPr lang="en-US" dirty="0"/>
              <a:t>Weatherly Stephan, </a:t>
            </a:r>
            <a:r>
              <a:rPr lang="en-US" dirty="0">
                <a:solidFill>
                  <a:schemeClr val="accent1"/>
                </a:solidFill>
              </a:rPr>
              <a:t>New York University Libraries</a:t>
            </a:r>
          </a:p>
          <a:p>
            <a:pPr marL="0" indent="0">
              <a:buNone/>
            </a:pPr>
            <a:r>
              <a:rPr lang="en-US" dirty="0"/>
              <a:t>Lydia Tang</a:t>
            </a:r>
            <a:r>
              <a:rPr lang="en-US" dirty="0">
                <a:solidFill>
                  <a:schemeClr val="accent1"/>
                </a:solidFill>
              </a:rPr>
              <a:t>, Michigan State University</a:t>
            </a:r>
          </a:p>
          <a:p>
            <a:pPr marL="0" indent="0">
              <a:buNone/>
            </a:pPr>
            <a:r>
              <a:rPr lang="en-US" dirty="0"/>
              <a:t>Caitlin Wells, </a:t>
            </a:r>
            <a:r>
              <a:rPr lang="en-US" dirty="0">
                <a:solidFill>
                  <a:schemeClr val="accent1"/>
                </a:solidFill>
              </a:rPr>
              <a:t>University of Michigan</a:t>
            </a:r>
          </a:p>
          <a:p>
            <a:pPr marL="0" indent="0">
              <a:buNone/>
            </a:pPr>
            <a:r>
              <a:rPr lang="en-US" dirty="0"/>
              <a:t>Greg </a:t>
            </a:r>
            <a:r>
              <a:rPr lang="en-US" dirty="0" err="1"/>
              <a:t>Wiedeman</a:t>
            </a:r>
            <a:r>
              <a:rPr lang="en-US" dirty="0"/>
              <a:t>, </a:t>
            </a:r>
            <a:r>
              <a:rPr lang="en-US" dirty="0">
                <a:solidFill>
                  <a:schemeClr val="accent1"/>
                </a:solidFill>
              </a:rPr>
              <a:t>University of Albany</a:t>
            </a:r>
          </a:p>
          <a:p>
            <a:pPr marL="0" indent="0">
              <a:buNone/>
            </a:pPr>
            <a:r>
              <a:rPr lang="en-US" dirty="0"/>
              <a:t>Nick </a:t>
            </a:r>
            <a:r>
              <a:rPr lang="en-US" dirty="0" err="1"/>
              <a:t>Zmijewski</a:t>
            </a:r>
            <a:r>
              <a:rPr lang="en-US" dirty="0"/>
              <a:t>, </a:t>
            </a:r>
            <a:r>
              <a:rPr lang="en-US" dirty="0">
                <a:solidFill>
                  <a:schemeClr val="accent1"/>
                </a:solidFill>
              </a:rPr>
              <a:t>Industrial Archives and Library</a:t>
            </a:r>
            <a:r>
              <a:rPr lang="en-US" dirty="0"/>
              <a:t> </a:t>
            </a:r>
          </a:p>
          <a:p>
            <a:pPr marL="0" indent="0">
              <a:buNone/>
            </a:pPr>
            <a:endParaRPr lang="en-US" dirty="0"/>
          </a:p>
        </p:txBody>
      </p:sp>
    </p:spTree>
    <p:extLst>
      <p:ext uri="{BB962C8B-B14F-4D97-AF65-F5344CB8AC3E}">
        <p14:creationId xmlns:p14="http://schemas.microsoft.com/office/powerpoint/2010/main" val="424995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6"/>
          <p:cNvPicPr preferRelativeResize="0"/>
          <p:nvPr/>
        </p:nvPicPr>
        <p:blipFill>
          <a:blip r:embed="rId3">
            <a:alphaModFix/>
          </a:blip>
          <a:stretch>
            <a:fillRect/>
          </a:stretch>
        </p:blipFill>
        <p:spPr>
          <a:xfrm>
            <a:off x="203201" y="2259834"/>
            <a:ext cx="11785601" cy="2338345"/>
          </a:xfrm>
          <a:prstGeom prst="rect">
            <a:avLst/>
          </a:prstGeom>
          <a:noFill/>
          <a:ln>
            <a:noFill/>
          </a:ln>
        </p:spPr>
      </p:pic>
    </p:spTree>
    <p:extLst>
      <p:ext uri="{BB962C8B-B14F-4D97-AF65-F5344CB8AC3E}">
        <p14:creationId xmlns:p14="http://schemas.microsoft.com/office/powerpoint/2010/main" val="2165816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7"/>
          <p:cNvSpPr txBox="1">
            <a:spLocks noGrp="1"/>
          </p:cNvSpPr>
          <p:nvPr>
            <p:ph type="body" idx="1"/>
          </p:nvPr>
        </p:nvSpPr>
        <p:spPr>
          <a:xfrm>
            <a:off x="415600" y="1151400"/>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5067"/>
              <a:t>As a collections manager I need to search/view specific fields within an accession record so that I can find specific material and types of material</a:t>
            </a:r>
            <a:endParaRPr sz="5067"/>
          </a:p>
        </p:txBody>
      </p:sp>
    </p:spTree>
    <p:extLst>
      <p:ext uri="{BB962C8B-B14F-4D97-AF65-F5344CB8AC3E}">
        <p14:creationId xmlns:p14="http://schemas.microsoft.com/office/powerpoint/2010/main" val="2289640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8"/>
          <p:cNvPicPr preferRelativeResize="0"/>
          <p:nvPr/>
        </p:nvPicPr>
        <p:blipFill>
          <a:blip r:embed="rId3">
            <a:alphaModFix/>
          </a:blip>
          <a:stretch>
            <a:fillRect/>
          </a:stretch>
        </p:blipFill>
        <p:spPr>
          <a:xfrm>
            <a:off x="203200" y="1229818"/>
            <a:ext cx="11785600" cy="4398372"/>
          </a:xfrm>
          <a:prstGeom prst="rect">
            <a:avLst/>
          </a:prstGeom>
          <a:noFill/>
          <a:ln>
            <a:noFill/>
          </a:ln>
        </p:spPr>
      </p:pic>
    </p:spTree>
    <p:extLst>
      <p:ext uri="{BB962C8B-B14F-4D97-AF65-F5344CB8AC3E}">
        <p14:creationId xmlns:p14="http://schemas.microsoft.com/office/powerpoint/2010/main" val="2476403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BHL Accession Search Results</a:t>
            </a:r>
            <a:endParaRPr/>
          </a:p>
        </p:txBody>
      </p:sp>
      <p:sp>
        <p:nvSpPr>
          <p:cNvPr id="147" name="Google Shape;147;p2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indent="-491054">
              <a:buSzPts val="2200"/>
            </a:pPr>
            <a:r>
              <a:rPr lang="en" sz="2000" u="sng">
                <a:solidFill>
                  <a:schemeClr val="hlink"/>
                </a:solidFill>
                <a:latin typeface="Arial"/>
                <a:ea typeface="Arial"/>
                <a:cs typeface="Arial"/>
                <a:sym typeface="Arial"/>
                <a:hlinkClick r:id="rId3"/>
              </a:rPr>
              <a:t>https://github.com/bentley-historical-library/bhl_accession_search</a:t>
            </a:r>
            <a:endParaRPr sz="2933"/>
          </a:p>
        </p:txBody>
      </p:sp>
      <p:pic>
        <p:nvPicPr>
          <p:cNvPr id="148" name="Google Shape;148;p29"/>
          <p:cNvPicPr preferRelativeResize="0"/>
          <p:nvPr/>
        </p:nvPicPr>
        <p:blipFill>
          <a:blip r:embed="rId4">
            <a:alphaModFix/>
          </a:blip>
          <a:stretch>
            <a:fillRect/>
          </a:stretch>
        </p:blipFill>
        <p:spPr>
          <a:xfrm>
            <a:off x="371601" y="2317601"/>
            <a:ext cx="11448799" cy="4104601"/>
          </a:xfrm>
          <a:prstGeom prst="rect">
            <a:avLst/>
          </a:prstGeom>
          <a:noFill/>
          <a:ln>
            <a:noFill/>
          </a:ln>
        </p:spPr>
      </p:pic>
    </p:spTree>
    <p:extLst>
      <p:ext uri="{BB962C8B-B14F-4D97-AF65-F5344CB8AC3E}">
        <p14:creationId xmlns:p14="http://schemas.microsoft.com/office/powerpoint/2010/main" val="26787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0"/>
          <p:cNvSpPr txBox="1">
            <a:spLocks noGrp="1"/>
          </p:cNvSpPr>
          <p:nvPr>
            <p:ph type="body" idx="1"/>
          </p:nvPr>
        </p:nvSpPr>
        <p:spPr>
          <a:xfrm>
            <a:off x="415600" y="1151400"/>
            <a:ext cx="11360800" cy="4675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4267"/>
              <a:t>As a field archivist/processing archivist I need to know the staff member responsible for accessioning/transferring material so I can generate reports for materials accessioned by a particular field archivist/ask questions related to content, context, and provenance</a:t>
            </a:r>
            <a:endParaRPr sz="4267"/>
          </a:p>
        </p:txBody>
      </p:sp>
    </p:spTree>
    <p:extLst>
      <p:ext uri="{BB962C8B-B14F-4D97-AF65-F5344CB8AC3E}">
        <p14:creationId xmlns:p14="http://schemas.microsoft.com/office/powerpoint/2010/main" val="1519677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Accession Events</a:t>
            </a:r>
            <a:endParaRPr/>
          </a:p>
        </p:txBody>
      </p:sp>
      <p:sp>
        <p:nvSpPr>
          <p:cNvPr id="159" name="Google Shape;159;p3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indent="-499521">
              <a:buSzPts val="2300"/>
            </a:pPr>
            <a:r>
              <a:rPr lang="en" sz="3067"/>
              <a:t>Legacy system had a “staff received” field</a:t>
            </a:r>
            <a:endParaRPr sz="3067"/>
          </a:p>
          <a:p>
            <a:pPr lvl="1" indent="-465655">
              <a:spcBef>
                <a:spcPts val="0"/>
              </a:spcBef>
              <a:buSzPts val="1900"/>
            </a:pPr>
            <a:r>
              <a:rPr lang="en" sz="2533"/>
              <a:t>Uncontrolled, free text field</a:t>
            </a:r>
            <a:endParaRPr sz="2533"/>
          </a:p>
          <a:p>
            <a:pPr indent="-499521">
              <a:buSzPts val="2300"/>
            </a:pPr>
            <a:r>
              <a:rPr lang="en" sz="3067"/>
              <a:t>Decided to use an ArchivesSpace Event linked to staff member’s user agent record</a:t>
            </a:r>
            <a:endParaRPr sz="3067"/>
          </a:p>
          <a:p>
            <a:pPr lvl="1" indent="-465655">
              <a:spcBef>
                <a:spcPts val="0"/>
              </a:spcBef>
              <a:buSzPts val="1900"/>
            </a:pPr>
            <a:r>
              <a:rPr lang="en" sz="2533"/>
              <a:t>Desire was expressed to streamline the creation of those Events</a:t>
            </a:r>
            <a:endParaRPr sz="2533"/>
          </a:p>
          <a:p>
            <a:pPr indent="-499521">
              <a:buSzPts val="2300"/>
            </a:pPr>
            <a:r>
              <a:rPr lang="en" sz="2533"/>
              <a:t>Accession events plugin: </a:t>
            </a:r>
            <a:r>
              <a:rPr lang="en" sz="2133" u="sng">
                <a:solidFill>
                  <a:schemeClr val="hlink"/>
                </a:solidFill>
                <a:latin typeface="Arial"/>
                <a:ea typeface="Arial"/>
                <a:cs typeface="Arial"/>
                <a:sym typeface="Arial"/>
                <a:hlinkClick r:id="rId3"/>
              </a:rPr>
              <a:t>https://github.com/bentley-historical-library/accession_events</a:t>
            </a:r>
            <a:endParaRPr sz="3067"/>
          </a:p>
          <a:p>
            <a:pPr lvl="1">
              <a:spcBef>
                <a:spcPts val="0"/>
              </a:spcBef>
            </a:pPr>
            <a:r>
              <a:rPr lang="en" sz="2533"/>
              <a:t>Fork of </a:t>
            </a:r>
            <a:r>
              <a:rPr lang="en" sz="2133" u="sng">
                <a:solidFill>
                  <a:schemeClr val="hlink"/>
                </a:solidFill>
                <a:latin typeface="Arial"/>
                <a:ea typeface="Arial"/>
                <a:cs typeface="Arial"/>
                <a:sym typeface="Arial"/>
                <a:hlinkClick r:id="rId4"/>
              </a:rPr>
              <a:t>https://github.com/hudmol/accession_events</a:t>
            </a:r>
            <a:endParaRPr sz="2533"/>
          </a:p>
          <a:p>
            <a:pPr indent="-499521">
              <a:buSzPts val="2300"/>
            </a:pPr>
            <a:r>
              <a:rPr lang="en" sz="3067"/>
              <a:t>Automatically creates specified Events when a new Accession record is created</a:t>
            </a:r>
            <a:endParaRPr sz="3067"/>
          </a:p>
        </p:txBody>
      </p:sp>
    </p:spTree>
    <p:extLst>
      <p:ext uri="{BB962C8B-B14F-4D97-AF65-F5344CB8AC3E}">
        <p14:creationId xmlns:p14="http://schemas.microsoft.com/office/powerpoint/2010/main" val="662719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2"/>
          <p:cNvSpPr txBox="1">
            <a:spLocks noGrp="1"/>
          </p:cNvSpPr>
          <p:nvPr>
            <p:ph type="body" idx="1"/>
          </p:nvPr>
        </p:nvSpPr>
        <p:spPr>
          <a:xfrm>
            <a:off x="415600" y="1151400"/>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4533"/>
              <a:t>As an accessioning/processing archivist, I need to know that I am entering all required, locally preferred, and optional information correctly so that I can make sure I do not leave out pertinent information</a:t>
            </a:r>
            <a:endParaRPr sz="4533"/>
          </a:p>
        </p:txBody>
      </p:sp>
    </p:spTree>
    <p:extLst>
      <p:ext uri="{BB962C8B-B14F-4D97-AF65-F5344CB8AC3E}">
        <p14:creationId xmlns:p14="http://schemas.microsoft.com/office/powerpoint/2010/main" val="2761716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General Interface Modifications</a:t>
            </a:r>
            <a:endParaRPr/>
          </a:p>
        </p:txBody>
      </p:sp>
      <p:sp>
        <p:nvSpPr>
          <p:cNvPr id="170" name="Google Shape;170;p3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r>
              <a:rPr lang="en" sz="2533"/>
              <a:t>BHL ASpace Translations: </a:t>
            </a:r>
            <a:r>
              <a:rPr lang="en" sz="1600" u="sng">
                <a:solidFill>
                  <a:schemeClr val="hlink"/>
                </a:solidFill>
                <a:latin typeface="Arial"/>
                <a:ea typeface="Arial"/>
                <a:cs typeface="Arial"/>
                <a:sym typeface="Arial"/>
                <a:hlinkClick r:id="rId3"/>
              </a:rPr>
              <a:t>https://github.com/bentley-historical-library/bhl_aspace_translations</a:t>
            </a:r>
            <a:endParaRPr sz="2533"/>
          </a:p>
          <a:p>
            <a:pPr lvl="1" indent="-431789">
              <a:spcBef>
                <a:spcPts val="0"/>
              </a:spcBef>
              <a:buSzPts val="1500"/>
            </a:pPr>
            <a:r>
              <a:rPr lang="en" sz="2000"/>
              <a:t>Modifies field names and tool tips to match BHL’s local documentation</a:t>
            </a:r>
            <a:endParaRPr sz="2000"/>
          </a:p>
          <a:p>
            <a:pPr marL="0" indent="0">
              <a:spcBef>
                <a:spcPts val="2133"/>
              </a:spcBef>
              <a:spcAft>
                <a:spcPts val="2133"/>
              </a:spcAft>
              <a:buNone/>
            </a:pPr>
            <a:endParaRPr/>
          </a:p>
        </p:txBody>
      </p:sp>
      <p:pic>
        <p:nvPicPr>
          <p:cNvPr id="171" name="Google Shape;171;p33"/>
          <p:cNvPicPr preferRelativeResize="0"/>
          <p:nvPr/>
        </p:nvPicPr>
        <p:blipFill>
          <a:blip r:embed="rId4">
            <a:alphaModFix/>
          </a:blip>
          <a:stretch>
            <a:fillRect/>
          </a:stretch>
        </p:blipFill>
        <p:spPr>
          <a:xfrm>
            <a:off x="465459" y="2590268"/>
            <a:ext cx="11152707" cy="4173665"/>
          </a:xfrm>
          <a:prstGeom prst="rect">
            <a:avLst/>
          </a:prstGeom>
          <a:noFill/>
          <a:ln>
            <a:noFill/>
          </a:ln>
        </p:spPr>
      </p:pic>
    </p:spTree>
    <p:extLst>
      <p:ext uri="{BB962C8B-B14F-4D97-AF65-F5344CB8AC3E}">
        <p14:creationId xmlns:p14="http://schemas.microsoft.com/office/powerpoint/2010/main" val="926228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General Interface Modifications</a:t>
            </a:r>
            <a:endParaRPr/>
          </a:p>
        </p:txBody>
      </p:sp>
      <p:sp>
        <p:nvSpPr>
          <p:cNvPr id="177" name="Google Shape;177;p3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r>
              <a:rPr lang="en"/>
              <a:t>User Defined in Basic: </a:t>
            </a:r>
            <a:r>
              <a:rPr lang="en" sz="1467" u="sng">
                <a:solidFill>
                  <a:schemeClr val="hlink"/>
                </a:solidFill>
                <a:latin typeface="Arial"/>
                <a:ea typeface="Arial"/>
                <a:cs typeface="Arial"/>
                <a:sym typeface="Arial"/>
                <a:hlinkClick r:id="rId3"/>
              </a:rPr>
              <a:t>https://github.com/bentley-historical-library/user_defined_in_basic</a:t>
            </a:r>
            <a:endParaRPr/>
          </a:p>
          <a:p>
            <a:pPr lvl="1">
              <a:spcBef>
                <a:spcPts val="0"/>
              </a:spcBef>
            </a:pPr>
            <a:r>
              <a:rPr lang="en"/>
              <a:t>Fork of </a:t>
            </a:r>
            <a:r>
              <a:rPr lang="en" sz="1467" u="sng">
                <a:solidFill>
                  <a:schemeClr val="hlink"/>
                </a:solidFill>
                <a:latin typeface="Arial"/>
                <a:ea typeface="Arial"/>
                <a:cs typeface="Arial"/>
                <a:sym typeface="Arial"/>
                <a:hlinkClick r:id="rId4"/>
              </a:rPr>
              <a:t>https://github.com/hudmol/user_defined_in_basic</a:t>
            </a:r>
            <a:endParaRPr/>
          </a:p>
          <a:p>
            <a:pPr lvl="1">
              <a:spcBef>
                <a:spcPts val="0"/>
              </a:spcBef>
            </a:pPr>
            <a:r>
              <a:rPr lang="en"/>
              <a:t>Moves specified user defined fields into the Basic Information section</a:t>
            </a:r>
            <a:endParaRPr/>
          </a:p>
          <a:p>
            <a:r>
              <a:rPr lang="en"/>
              <a:t>BHL Accession Read Only Fields: </a:t>
            </a:r>
            <a:r>
              <a:rPr lang="en" sz="1467" u="sng">
                <a:solidFill>
                  <a:schemeClr val="hlink"/>
                </a:solidFill>
                <a:latin typeface="Arial"/>
                <a:ea typeface="Arial"/>
                <a:cs typeface="Arial"/>
                <a:sym typeface="Arial"/>
                <a:hlinkClick r:id="rId5"/>
              </a:rPr>
              <a:t>https://github.com/bentley-historical-library/bhl_accession_readonly_fields</a:t>
            </a:r>
            <a:endParaRPr/>
          </a:p>
          <a:p>
            <a:pPr lvl="1">
              <a:spcBef>
                <a:spcPts val="0"/>
              </a:spcBef>
            </a:pPr>
            <a:r>
              <a:rPr lang="en"/>
              <a:t>Makes unused legacy fields read only</a:t>
            </a:r>
            <a:endParaRPr/>
          </a:p>
        </p:txBody>
      </p:sp>
      <p:pic>
        <p:nvPicPr>
          <p:cNvPr id="178" name="Google Shape;178;p34"/>
          <p:cNvPicPr preferRelativeResize="0"/>
          <p:nvPr/>
        </p:nvPicPr>
        <p:blipFill>
          <a:blip r:embed="rId6">
            <a:alphaModFix/>
          </a:blip>
          <a:stretch>
            <a:fillRect/>
          </a:stretch>
        </p:blipFill>
        <p:spPr>
          <a:xfrm>
            <a:off x="959550" y="3521002"/>
            <a:ext cx="10272900" cy="3299367"/>
          </a:xfrm>
          <a:prstGeom prst="rect">
            <a:avLst/>
          </a:prstGeom>
          <a:noFill/>
          <a:ln>
            <a:noFill/>
          </a:ln>
        </p:spPr>
      </p:pic>
    </p:spTree>
    <p:extLst>
      <p:ext uri="{BB962C8B-B14F-4D97-AF65-F5344CB8AC3E}">
        <p14:creationId xmlns:p14="http://schemas.microsoft.com/office/powerpoint/2010/main" val="464083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General Interface Modifications</a:t>
            </a:r>
            <a:endParaRPr/>
          </a:p>
        </p:txBody>
      </p:sp>
      <p:sp>
        <p:nvSpPr>
          <p:cNvPr id="184" name="Google Shape;184;p3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r>
              <a:rPr lang="en"/>
              <a:t>BHL ASpace accessrestrict Text: </a:t>
            </a:r>
            <a:r>
              <a:rPr lang="en" sz="1467" u="sng">
                <a:solidFill>
                  <a:schemeClr val="hlink"/>
                </a:solidFill>
                <a:latin typeface="Arial"/>
                <a:ea typeface="Arial"/>
                <a:cs typeface="Arial"/>
                <a:sym typeface="Arial"/>
                <a:hlinkClick r:id="rId3"/>
              </a:rPr>
              <a:t>https://github.com/bentley-historical-library/bhl_aspace_accessrestrict_text</a:t>
            </a:r>
            <a:endParaRPr/>
          </a:p>
          <a:p>
            <a:pPr lvl="1" indent="-414856">
              <a:spcBef>
                <a:spcPts val="0"/>
              </a:spcBef>
              <a:buSzPts val="1300"/>
            </a:pPr>
            <a:r>
              <a:rPr lang="en" sz="1733"/>
              <a:t>Populates Conditions Governing Access note based on Local Restriction Type/Restriction End</a:t>
            </a:r>
            <a:endParaRPr sz="1733"/>
          </a:p>
          <a:p>
            <a:pPr marL="0" indent="0">
              <a:spcBef>
                <a:spcPts val="2133"/>
              </a:spcBef>
              <a:spcAft>
                <a:spcPts val="2133"/>
              </a:spcAft>
              <a:buNone/>
            </a:pPr>
            <a:endParaRPr/>
          </a:p>
        </p:txBody>
      </p:sp>
      <p:pic>
        <p:nvPicPr>
          <p:cNvPr id="185" name="Google Shape;185;p35"/>
          <p:cNvPicPr preferRelativeResize="0"/>
          <p:nvPr/>
        </p:nvPicPr>
        <p:blipFill>
          <a:blip r:embed="rId4">
            <a:alphaModFix/>
          </a:blip>
          <a:stretch>
            <a:fillRect/>
          </a:stretch>
        </p:blipFill>
        <p:spPr>
          <a:xfrm>
            <a:off x="2683823" y="2624447"/>
            <a:ext cx="6956944" cy="4193152"/>
          </a:xfrm>
          <a:prstGeom prst="rect">
            <a:avLst/>
          </a:prstGeom>
          <a:noFill/>
          <a:ln>
            <a:noFill/>
          </a:ln>
        </p:spPr>
      </p:pic>
    </p:spTree>
    <p:extLst>
      <p:ext uri="{BB962C8B-B14F-4D97-AF65-F5344CB8AC3E}">
        <p14:creationId xmlns:p14="http://schemas.microsoft.com/office/powerpoint/2010/main" val="333471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C5B857CA-3A14-49B9-B462-CCF60ECE8E26}"/>
              </a:ext>
            </a:extLst>
          </p:cNvPr>
          <p:cNvSpPr>
            <a:spLocks noGrp="1"/>
          </p:cNvSpPr>
          <p:nvPr>
            <p:ph type="title"/>
          </p:nvPr>
        </p:nvSpPr>
        <p:spPr>
          <a:xfrm>
            <a:off x="838200" y="33337"/>
            <a:ext cx="10515600" cy="1325563"/>
          </a:xfrm>
        </p:spPr>
        <p:txBody>
          <a:bodyPr/>
          <a:lstStyle/>
          <a:p>
            <a:r>
              <a:rPr lang="en-US" dirty="0"/>
              <a:t>Code of Conduct</a:t>
            </a:r>
          </a:p>
        </p:txBody>
      </p:sp>
      <p:sp>
        <p:nvSpPr>
          <p:cNvPr id="8" name="Content Placeholder 7">
            <a:extLst>
              <a:ext uri="{FF2B5EF4-FFF2-40B4-BE49-F238E27FC236}">
                <a16:creationId xmlns:a16="http://schemas.microsoft.com/office/drawing/2014/main" id="{0C503338-56AC-4832-BEE8-0FA83E717A0C}"/>
              </a:ext>
            </a:extLst>
          </p:cNvPr>
          <p:cNvSpPr>
            <a:spLocks noGrp="1"/>
          </p:cNvSpPr>
          <p:nvPr>
            <p:ph idx="1"/>
          </p:nvPr>
        </p:nvSpPr>
        <p:spPr>
          <a:xfrm>
            <a:off x="838200" y="1066801"/>
            <a:ext cx="10515600" cy="5499100"/>
          </a:xfrm>
        </p:spPr>
        <p:txBody>
          <a:bodyPr>
            <a:normAutofit lnSpcReduction="10000"/>
          </a:bodyPr>
          <a:lstStyle/>
          <a:p>
            <a:pPr marL="0" lvl="0" indent="0">
              <a:buNone/>
            </a:pPr>
            <a:r>
              <a:rPr lang="en-US" b="1" dirty="0">
                <a:solidFill>
                  <a:srgbClr val="0070C0"/>
                </a:solidFill>
              </a:rPr>
              <a:t>We seek to provide a welcoming, fun, and safe conference experience and ongoing community for everyone. </a:t>
            </a:r>
            <a:r>
              <a:rPr lang="en-US" dirty="0"/>
              <a:t>We do not tolerate harassment in any form. Discriminatory language and imagery (including sexual) is not appropriate for any event venue, including talks, or any community channel such as the chatroom or mailing list.</a:t>
            </a:r>
          </a:p>
          <a:p>
            <a:pPr marL="0" lvl="0" indent="0">
              <a:buNone/>
            </a:pPr>
            <a:r>
              <a:rPr lang="en-US" b="1" dirty="0">
                <a:solidFill>
                  <a:srgbClr val="0070C0"/>
                </a:solidFill>
              </a:rPr>
              <a:t>Harassment is understood as any behavior that threatens another person or group, or produces an unsafe environment. </a:t>
            </a:r>
            <a:r>
              <a:rPr lang="en-US" dirty="0"/>
              <a:t>It includes offensive verbal comments or non-verbal expressions related to gender, gender identity, gender expression, sexual orientation, disability, physical appearance, body size, race, age, religious beliefs, sexual or discriminatory images in public spaces (including online), deliberate intimidation, stalking, following, harassing photography or recording, sustained disruption of talks or other events, inappropriate physical contact, and unwelcome sexual attention.</a:t>
            </a:r>
          </a:p>
          <a:p>
            <a:pPr marL="0" lvl="0" indent="0">
              <a:buNone/>
            </a:pPr>
            <a:r>
              <a:rPr lang="en-US" b="1" dirty="0">
                <a:solidFill>
                  <a:srgbClr val="0070C0"/>
                </a:solidFill>
              </a:rPr>
              <a:t>- CodeofConduct4Lib </a:t>
            </a:r>
            <a:r>
              <a:rPr lang="en-US" dirty="0">
                <a:solidFill>
                  <a:srgbClr val="002060"/>
                </a:solidFill>
              </a:rPr>
              <a:t>(</a:t>
            </a:r>
            <a:r>
              <a:rPr lang="en-US" dirty="0"/>
              <a:t>Short link: </a:t>
            </a:r>
            <a:r>
              <a:rPr lang="en-US" dirty="0">
                <a:hlinkClick r:id="rId5"/>
              </a:rPr>
              <a:t>http://bit.ly/coc4lib</a:t>
            </a:r>
            <a:r>
              <a:rPr lang="en-US" dirty="0"/>
              <a:t>)</a:t>
            </a:r>
            <a:endParaRPr lang="en-US" dirty="0">
              <a:solidFill>
                <a:srgbClr val="002060"/>
              </a:solidFill>
            </a:endParaRPr>
          </a:p>
          <a:p>
            <a:endParaRPr lang="en-US" dirty="0"/>
          </a:p>
        </p:txBody>
      </p:sp>
    </p:spTree>
    <p:extLst>
      <p:ext uri="{BB962C8B-B14F-4D97-AF65-F5344CB8AC3E}">
        <p14:creationId xmlns:p14="http://schemas.microsoft.com/office/powerpoint/2010/main" val="3328221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6"/>
          <p:cNvSpPr txBox="1">
            <a:spLocks noGrp="1"/>
          </p:cNvSpPr>
          <p:nvPr>
            <p:ph type="body" idx="1"/>
          </p:nvPr>
        </p:nvSpPr>
        <p:spPr>
          <a:xfrm>
            <a:off x="415600" y="678400"/>
            <a:ext cx="11360800" cy="5501200"/>
          </a:xfrm>
          <a:prstGeom prst="rect">
            <a:avLst/>
          </a:prstGeom>
        </p:spPr>
        <p:txBody>
          <a:bodyPr spcFirstLastPara="1" vert="horz" wrap="square" lIns="121900" tIns="121900" rIns="121900" bIns="121900" rtlCol="0" anchor="t" anchorCtr="0">
            <a:noAutofit/>
          </a:bodyPr>
          <a:lstStyle/>
          <a:p>
            <a:pPr marL="0" indent="0">
              <a:buNone/>
            </a:pPr>
            <a:r>
              <a:rPr lang="en" sz="3067"/>
              <a:t>As a field/university archivist I need to aggregate accession data for a given donor/university unit by donor number so that I can track and compile multiple accessions for a given donor/university unit</a:t>
            </a:r>
            <a:endParaRPr sz="3067"/>
          </a:p>
          <a:p>
            <a:pPr marL="0" indent="0">
              <a:spcBef>
                <a:spcPts val="2133"/>
              </a:spcBef>
              <a:buNone/>
            </a:pPr>
            <a:r>
              <a:rPr lang="en" sz="3067"/>
              <a:t>As a field/university archivist I need to aggregate accession data for general collecting areas so that I can prioritize and manage the backlog and generate statistics for business intelligence purposes</a:t>
            </a:r>
            <a:endParaRPr sz="3067"/>
          </a:p>
          <a:p>
            <a:pPr marL="0" indent="0">
              <a:spcBef>
                <a:spcPts val="2133"/>
              </a:spcBef>
              <a:spcAft>
                <a:spcPts val="2133"/>
              </a:spcAft>
              <a:buNone/>
            </a:pPr>
            <a:r>
              <a:rPr lang="en" sz="3067"/>
              <a:t>As a development officer I need to produce reports from ArchivesSpace to add information to the university’s donor relations database</a:t>
            </a:r>
            <a:endParaRPr sz="3067"/>
          </a:p>
        </p:txBody>
      </p:sp>
    </p:spTree>
    <p:extLst>
      <p:ext uri="{BB962C8B-B14F-4D97-AF65-F5344CB8AC3E}">
        <p14:creationId xmlns:p14="http://schemas.microsoft.com/office/powerpoint/2010/main" val="619659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Reporting</a:t>
            </a:r>
            <a:endParaRPr/>
          </a:p>
        </p:txBody>
      </p:sp>
      <p:sp>
        <p:nvSpPr>
          <p:cNvPr id="196" name="Google Shape;196;p3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15000"/>
              </a:lnSpc>
              <a:buClr>
                <a:schemeClr val="accent3"/>
              </a:buClr>
              <a:buFont typeface="Average"/>
              <a:buChar char="●"/>
            </a:pPr>
            <a:r>
              <a:rPr lang="en"/>
              <a:t>BHL ASpace Reports: </a:t>
            </a:r>
            <a:r>
              <a:rPr lang="en" sz="1467" u="sng">
                <a:solidFill>
                  <a:schemeClr val="hlink"/>
                </a:solidFill>
                <a:latin typeface="Arial"/>
                <a:ea typeface="Arial"/>
                <a:cs typeface="Arial"/>
                <a:sym typeface="Arial"/>
                <a:hlinkClick r:id="rId3"/>
              </a:rPr>
              <a:t>https://github.com/bentley-historical-library/bhl_aspace_reports</a:t>
            </a:r>
            <a:endParaRPr/>
          </a:p>
        </p:txBody>
      </p:sp>
      <p:pic>
        <p:nvPicPr>
          <p:cNvPr id="197" name="Google Shape;197;p37"/>
          <p:cNvPicPr preferRelativeResize="0"/>
          <p:nvPr/>
        </p:nvPicPr>
        <p:blipFill>
          <a:blip r:embed="rId4">
            <a:alphaModFix/>
          </a:blip>
          <a:stretch>
            <a:fillRect/>
          </a:stretch>
        </p:blipFill>
        <p:spPr>
          <a:xfrm>
            <a:off x="0" y="2309168"/>
            <a:ext cx="12192000" cy="4403401"/>
          </a:xfrm>
          <a:prstGeom prst="rect">
            <a:avLst/>
          </a:prstGeom>
          <a:noFill/>
          <a:ln>
            <a:noFill/>
          </a:ln>
        </p:spPr>
      </p:pic>
    </p:spTree>
    <p:extLst>
      <p:ext uri="{BB962C8B-B14F-4D97-AF65-F5344CB8AC3E}">
        <p14:creationId xmlns:p14="http://schemas.microsoft.com/office/powerpoint/2010/main" val="3174945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Select Other Plugins</a:t>
            </a:r>
            <a:endParaRPr/>
          </a:p>
        </p:txBody>
      </p:sp>
      <p:sp>
        <p:nvSpPr>
          <p:cNvPr id="203" name="Google Shape;203;p3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r>
              <a:rPr lang="en"/>
              <a:t>BHL EAD Importer: </a:t>
            </a:r>
            <a:r>
              <a:rPr lang="en" sz="1467" u="sng">
                <a:solidFill>
                  <a:schemeClr val="hlink"/>
                </a:solidFill>
                <a:latin typeface="Arial"/>
                <a:ea typeface="Arial"/>
                <a:cs typeface="Arial"/>
                <a:sym typeface="Arial"/>
                <a:hlinkClick r:id="rId3"/>
              </a:rPr>
              <a:t>https://github.com/bentley-historical-library/bhl-ead-importer</a:t>
            </a:r>
            <a:endParaRPr/>
          </a:p>
          <a:p>
            <a:pPr lvl="1">
              <a:spcBef>
                <a:spcPts val="0"/>
              </a:spcBef>
            </a:pPr>
            <a:r>
              <a:rPr lang="en"/>
              <a:t>For migrating legacy EADs</a:t>
            </a:r>
            <a:endParaRPr/>
          </a:p>
          <a:p>
            <a:r>
              <a:rPr lang="en"/>
              <a:t>BHL EAD Exporter: </a:t>
            </a:r>
            <a:r>
              <a:rPr lang="en" sz="1467" u="sng">
                <a:solidFill>
                  <a:schemeClr val="hlink"/>
                </a:solidFill>
                <a:latin typeface="Arial"/>
                <a:ea typeface="Arial"/>
                <a:cs typeface="Arial"/>
                <a:sym typeface="Arial"/>
                <a:hlinkClick r:id="rId4"/>
              </a:rPr>
              <a:t>https://github.com/bentley-historical-library/bhl-ead-exporter</a:t>
            </a:r>
            <a:endParaRPr/>
          </a:p>
          <a:p>
            <a:pPr lvl="1">
              <a:spcBef>
                <a:spcPts val="0"/>
              </a:spcBef>
            </a:pPr>
            <a:r>
              <a:rPr lang="en"/>
              <a:t>Modifies EADs for BHL’s finding aid platform (DLXS)</a:t>
            </a:r>
            <a:endParaRPr/>
          </a:p>
          <a:p>
            <a:r>
              <a:rPr lang="en"/>
              <a:t>BHL Barcode: </a:t>
            </a:r>
            <a:r>
              <a:rPr lang="en" sz="1467" u="sng">
                <a:solidFill>
                  <a:schemeClr val="hlink"/>
                </a:solidFill>
                <a:latin typeface="Arial"/>
                <a:ea typeface="Arial"/>
                <a:cs typeface="Arial"/>
                <a:sym typeface="Arial"/>
                <a:hlinkClick r:id="rId5"/>
              </a:rPr>
              <a:t>https://github.com/bentley-historical-library/bhl_barcode</a:t>
            </a:r>
            <a:endParaRPr/>
          </a:p>
          <a:p>
            <a:pPr lvl="1">
              <a:spcBef>
                <a:spcPts val="0"/>
              </a:spcBef>
            </a:pPr>
            <a:r>
              <a:rPr lang="en"/>
              <a:t>Adds several API endpoints to return information for Aeon and digitization workflows</a:t>
            </a:r>
            <a:endParaRPr/>
          </a:p>
          <a:p>
            <a:r>
              <a:rPr lang="en"/>
              <a:t>BHL Browse Pages: </a:t>
            </a:r>
            <a:r>
              <a:rPr lang="en" sz="1467" u="sng">
                <a:solidFill>
                  <a:schemeClr val="hlink"/>
                </a:solidFill>
                <a:latin typeface="Arial"/>
                <a:ea typeface="Arial"/>
                <a:cs typeface="Arial"/>
                <a:sym typeface="Arial"/>
                <a:hlinkClick r:id="rId6"/>
              </a:rPr>
              <a:t>https://github.com/bentley-historical-library/bhl_browse_pages</a:t>
            </a:r>
            <a:endParaRPr/>
          </a:p>
          <a:p>
            <a:pPr lvl="1">
              <a:spcBef>
                <a:spcPts val="0"/>
              </a:spcBef>
            </a:pPr>
            <a:r>
              <a:rPr lang="en"/>
              <a:t>Updates list of finding aids on BHL’s WordPress site</a:t>
            </a:r>
            <a:endParaRPr/>
          </a:p>
          <a:p>
            <a:r>
              <a:rPr lang="en"/>
              <a:t>BHL ASpace Print Template: </a:t>
            </a:r>
            <a:r>
              <a:rPr lang="en" sz="1467" u="sng">
                <a:solidFill>
                  <a:schemeClr val="hlink"/>
                </a:solidFill>
                <a:latin typeface="Arial"/>
                <a:ea typeface="Arial"/>
                <a:cs typeface="Arial"/>
                <a:sym typeface="Arial"/>
                <a:hlinkClick r:id="rId7"/>
              </a:rPr>
              <a:t>https://github.com/bentley-historical-library/bhl_aspace_print_template</a:t>
            </a:r>
            <a:endParaRPr/>
          </a:p>
          <a:p>
            <a:pPr lvl="1">
              <a:spcBef>
                <a:spcPts val="0"/>
              </a:spcBef>
            </a:pPr>
            <a:r>
              <a:rPr lang="en"/>
              <a:t>Modifies print stylesheet for accession records</a:t>
            </a:r>
            <a:endParaRPr/>
          </a:p>
          <a:p>
            <a:pPr lvl="1">
              <a:spcBef>
                <a:spcPts val="0"/>
              </a:spcBef>
            </a:pPr>
            <a:r>
              <a:rPr lang="en"/>
              <a:t>Heavily influenced by </a:t>
            </a:r>
            <a:r>
              <a:rPr lang="en" sz="1467" u="sng">
                <a:solidFill>
                  <a:schemeClr val="hlink"/>
                </a:solidFill>
                <a:latin typeface="Arial"/>
                <a:ea typeface="Arial"/>
                <a:cs typeface="Arial"/>
                <a:sym typeface="Arial"/>
                <a:hlinkClick r:id="rId8"/>
              </a:rPr>
              <a:t>https://github.com/YaleArchivesSpace/print</a:t>
            </a:r>
            <a:endParaRPr/>
          </a:p>
        </p:txBody>
      </p:sp>
    </p:spTree>
    <p:extLst>
      <p:ext uri="{BB962C8B-B14F-4D97-AF65-F5344CB8AC3E}">
        <p14:creationId xmlns:p14="http://schemas.microsoft.com/office/powerpoint/2010/main" val="2644513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Final Thoughts</a:t>
            </a:r>
            <a:endParaRPr/>
          </a:p>
        </p:txBody>
      </p:sp>
      <p:sp>
        <p:nvSpPr>
          <p:cNvPr id="209" name="Google Shape;209;p39"/>
          <p:cNvSpPr txBox="1">
            <a:spLocks noGrp="1"/>
          </p:cNvSpPr>
          <p:nvPr>
            <p:ph type="body" idx="1"/>
          </p:nvPr>
        </p:nvSpPr>
        <p:spPr>
          <a:xfrm>
            <a:off x="415600" y="1536633"/>
            <a:ext cx="11360800" cy="4879200"/>
          </a:xfrm>
          <a:prstGeom prst="rect">
            <a:avLst/>
          </a:prstGeom>
        </p:spPr>
        <p:txBody>
          <a:bodyPr spcFirstLastPara="1" vert="horz" wrap="square" lIns="121900" tIns="121900" rIns="121900" bIns="121900" rtlCol="0" anchor="t" anchorCtr="0">
            <a:noAutofit/>
          </a:bodyPr>
          <a:lstStyle/>
          <a:p>
            <a:pPr indent="-491054">
              <a:buSzPts val="2200"/>
            </a:pPr>
            <a:r>
              <a:rPr lang="en" sz="2933"/>
              <a:t>We’re using a lot of plugins!</a:t>
            </a:r>
            <a:endParaRPr sz="2933"/>
          </a:p>
          <a:p>
            <a:pPr indent="-491054">
              <a:buSzPts val="2200"/>
            </a:pPr>
            <a:r>
              <a:rPr lang="en" sz="2933"/>
              <a:t>We also have a lot of justifications:</a:t>
            </a:r>
            <a:endParaRPr sz="2933"/>
          </a:p>
          <a:p>
            <a:pPr lvl="1" indent="-491054">
              <a:spcBef>
                <a:spcPts val="0"/>
              </a:spcBef>
              <a:buSzPts val="2200"/>
            </a:pPr>
            <a:r>
              <a:rPr lang="en" sz="2933"/>
              <a:t>We’ve identified specific local needs</a:t>
            </a:r>
            <a:endParaRPr sz="2933"/>
          </a:p>
          <a:p>
            <a:pPr lvl="1" indent="-491054">
              <a:spcBef>
                <a:spcPts val="0"/>
              </a:spcBef>
              <a:buSzPts val="2200"/>
            </a:pPr>
            <a:r>
              <a:rPr lang="en" sz="2933"/>
              <a:t>Most plugins do one small, specific thing</a:t>
            </a:r>
            <a:endParaRPr sz="2933"/>
          </a:p>
          <a:p>
            <a:pPr lvl="1" indent="-491054">
              <a:spcBef>
                <a:spcPts val="0"/>
              </a:spcBef>
              <a:buSzPts val="2200"/>
            </a:pPr>
            <a:r>
              <a:rPr lang="en" sz="2933"/>
              <a:t>Most plugins are not supporting critical functionality or modifying the ArchivesSpace data model, but make the application generally easier for BHL staff to use</a:t>
            </a:r>
            <a:endParaRPr sz="2933"/>
          </a:p>
          <a:p>
            <a:pPr indent="-491054">
              <a:buSzPts val="2200"/>
            </a:pPr>
            <a:r>
              <a:rPr lang="en" sz="2933"/>
              <a:t>Important to document what plugins are being used, how they work, which aspects of the core application they modify</a:t>
            </a:r>
            <a:endParaRPr sz="2933"/>
          </a:p>
        </p:txBody>
      </p:sp>
    </p:spTree>
    <p:extLst>
      <p:ext uri="{BB962C8B-B14F-4D97-AF65-F5344CB8AC3E}">
        <p14:creationId xmlns:p14="http://schemas.microsoft.com/office/powerpoint/2010/main" val="1796940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317240" y="345232"/>
            <a:ext cx="7063273" cy="1323439"/>
          </a:xfrm>
          <a:prstGeom prst="rect">
            <a:avLst/>
          </a:prstGeom>
          <a:noFill/>
        </p:spPr>
        <p:txBody>
          <a:bodyPr wrap="square" rtlCol="0">
            <a:spAutoFit/>
          </a:bodyPr>
          <a:lstStyle/>
          <a:p>
            <a:r>
              <a:rPr lang="en-GB" sz="4000" dirty="0">
                <a:solidFill>
                  <a:schemeClr val="bg1"/>
                </a:solidFill>
              </a:rPr>
              <a:t>Implementing </a:t>
            </a:r>
            <a:r>
              <a:rPr lang="en-GB" sz="4000" dirty="0" err="1">
                <a:solidFill>
                  <a:schemeClr val="bg1"/>
                </a:solidFill>
              </a:rPr>
              <a:t>ArchivesSpace</a:t>
            </a:r>
            <a:r>
              <a:rPr lang="en-GB" sz="4000" dirty="0">
                <a:solidFill>
                  <a:schemeClr val="bg1"/>
                </a:solidFill>
              </a:rPr>
              <a:t> at the Bodleian Libraries</a:t>
            </a:r>
          </a:p>
        </p:txBody>
      </p:sp>
      <p:sp>
        <p:nvSpPr>
          <p:cNvPr id="5" name="TextBox 4"/>
          <p:cNvSpPr txBox="1"/>
          <p:nvPr/>
        </p:nvSpPr>
        <p:spPr>
          <a:xfrm>
            <a:off x="7305869" y="6400800"/>
            <a:ext cx="4711960" cy="369332"/>
          </a:xfrm>
          <a:prstGeom prst="rect">
            <a:avLst/>
          </a:prstGeom>
          <a:noFill/>
        </p:spPr>
        <p:txBody>
          <a:bodyPr wrap="square" rtlCol="0">
            <a:spAutoFit/>
          </a:bodyPr>
          <a:lstStyle/>
          <a:p>
            <a:pPr algn="r"/>
            <a:r>
              <a:rPr lang="en-GB" dirty="0">
                <a:solidFill>
                  <a:schemeClr val="bg1"/>
                </a:solidFill>
              </a:rPr>
              <a:t>Matthew Neely, Senior Archivist</a:t>
            </a:r>
          </a:p>
        </p:txBody>
      </p:sp>
    </p:spTree>
    <p:extLst>
      <p:ext uri="{BB962C8B-B14F-4D97-AF65-F5344CB8AC3E}">
        <p14:creationId xmlns:p14="http://schemas.microsoft.com/office/powerpoint/2010/main" val="431687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Archival Description at the Bodleian:</a:t>
            </a:r>
            <a:br>
              <a:rPr lang="en-GB" dirty="0"/>
            </a:br>
            <a:r>
              <a:rPr lang="en-GB" dirty="0"/>
              <a:t>A very brief history</a:t>
            </a:r>
          </a:p>
        </p:txBody>
      </p:sp>
      <p:sp>
        <p:nvSpPr>
          <p:cNvPr id="3" name="Content Placeholder 2"/>
          <p:cNvSpPr>
            <a:spLocks noGrp="1"/>
          </p:cNvSpPr>
          <p:nvPr>
            <p:ph idx="1"/>
          </p:nvPr>
        </p:nvSpPr>
        <p:spPr/>
        <p:txBody>
          <a:bodyPr>
            <a:normAutofit fontScale="92500" lnSpcReduction="10000"/>
          </a:bodyPr>
          <a:lstStyle/>
          <a:p>
            <a:r>
              <a:rPr lang="en-GB" sz="2000" dirty="0"/>
              <a:t>Encoded Archival Description (EAD) adopted by the Bodleian in 1996.</a:t>
            </a:r>
          </a:p>
          <a:p>
            <a:r>
              <a:rPr lang="en-GB" sz="2000" dirty="0"/>
              <a:t>First EAD catalogue published online in 1997.</a:t>
            </a:r>
          </a:p>
          <a:p>
            <a:r>
              <a:rPr lang="en-GB" sz="2000" dirty="0"/>
              <a:t>Online catalogue of Archives and Manuscripts webpages gave undergone very little development work since early 2000s. </a:t>
            </a:r>
          </a:p>
          <a:p>
            <a:pPr lvl="1"/>
            <a:r>
              <a:rPr lang="en-GB" sz="1600" baseline="0" dirty="0"/>
              <a:t>Search technology is very dated and relies on basic HTML search– CTRL F. </a:t>
            </a:r>
          </a:p>
          <a:p>
            <a:pPr lvl="1"/>
            <a:r>
              <a:rPr lang="en-GB" sz="1600" dirty="0"/>
              <a:t>Difficult to see connections between archive collections for readers.</a:t>
            </a:r>
          </a:p>
          <a:p>
            <a:pPr lvl="1"/>
            <a:r>
              <a:rPr lang="en-GB" sz="1600" baseline="0" dirty="0"/>
              <a:t>Poor</a:t>
            </a:r>
            <a:r>
              <a:rPr lang="en-GB" sz="1600" dirty="0"/>
              <a:t> user experience.</a:t>
            </a:r>
          </a:p>
          <a:p>
            <a:pPr lvl="1"/>
            <a:r>
              <a:rPr lang="en-GB" sz="1600" baseline="0" dirty="0"/>
              <a:t>Reliant</a:t>
            </a:r>
            <a:r>
              <a:rPr lang="en-GB" sz="1600" dirty="0"/>
              <a:t> on a complex and time consuming XML to HTML transformation process for catalogue publication.</a:t>
            </a:r>
            <a:endParaRPr lang="en-GB" sz="1600" baseline="0" dirty="0"/>
          </a:p>
          <a:p>
            <a:r>
              <a:rPr lang="en-GB" sz="2000" dirty="0"/>
              <a:t>EAD catalogues were handcrafted in XML until 2013 when Archivists’ Toolkit was adopted as our cataloguing tool.</a:t>
            </a:r>
          </a:p>
          <a:p>
            <a:r>
              <a:rPr lang="en-GB" sz="2000" dirty="0"/>
              <a:t>Severe lack of standardisation across Bodleian EAD catalogues. Flexibility of EAD was seen as a positive for the Bodleian’s complex catalogues when first adopted, but this approach created significant problems for the management of our metadata.</a:t>
            </a:r>
          </a:p>
          <a:p>
            <a:r>
              <a:rPr lang="en-GB" sz="2000" dirty="0"/>
              <a:t>c. 96,500 boxes / volumes of Bodleian Libraries archives and manuscripts are included in an EAD-based online description</a:t>
            </a:r>
          </a:p>
          <a:p>
            <a:endParaRPr lang="en-GB" sz="2000" dirty="0"/>
          </a:p>
          <a:p>
            <a:endParaRPr lang="en-GB" dirty="0"/>
          </a:p>
        </p:txBody>
      </p:sp>
    </p:spTree>
    <p:extLst>
      <p:ext uri="{BB962C8B-B14F-4D97-AF65-F5344CB8AC3E}">
        <p14:creationId xmlns:p14="http://schemas.microsoft.com/office/powerpoint/2010/main" val="1558074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5928"/>
          </a:xfrm>
        </p:spPr>
        <p:txBody>
          <a:bodyPr>
            <a:normAutofit fontScale="90000"/>
          </a:bodyPr>
          <a:lstStyle/>
          <a:p>
            <a:pPr algn="ctr"/>
            <a:r>
              <a:rPr lang="en-GB" dirty="0"/>
              <a:t>Online Discovery</a:t>
            </a:r>
          </a:p>
        </p:txBody>
      </p:sp>
      <p:pic>
        <p:nvPicPr>
          <p:cNvPr id="4" name="Picture 3"/>
          <p:cNvPicPr>
            <a:picLocks noChangeAspect="1"/>
          </p:cNvPicPr>
          <p:nvPr/>
        </p:nvPicPr>
        <p:blipFill>
          <a:blip r:embed="rId2"/>
          <a:stretch>
            <a:fillRect/>
          </a:stretch>
        </p:blipFill>
        <p:spPr>
          <a:xfrm>
            <a:off x="589548" y="1159811"/>
            <a:ext cx="11135563" cy="5529746"/>
          </a:xfrm>
          <a:prstGeom prst="rect">
            <a:avLst/>
          </a:prstGeom>
        </p:spPr>
      </p:pic>
    </p:spTree>
    <p:extLst>
      <p:ext uri="{BB962C8B-B14F-4D97-AF65-F5344CB8AC3E}">
        <p14:creationId xmlns:p14="http://schemas.microsoft.com/office/powerpoint/2010/main" val="632473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20371"/>
            <a:ext cx="12192000" cy="5617257"/>
          </a:xfrm>
          <a:prstGeom prst="rect">
            <a:avLst/>
          </a:prstGeom>
        </p:spPr>
      </p:pic>
    </p:spTree>
    <p:extLst>
      <p:ext uri="{BB962C8B-B14F-4D97-AF65-F5344CB8AC3E}">
        <p14:creationId xmlns:p14="http://schemas.microsoft.com/office/powerpoint/2010/main" val="56863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8565"/>
          </a:xfrm>
        </p:spPr>
        <p:txBody>
          <a:bodyPr/>
          <a:lstStyle/>
          <a:p>
            <a:pPr algn="ctr"/>
            <a:r>
              <a:rPr lang="en-GB" dirty="0"/>
              <a:t>‘Back of the book’ indexes</a:t>
            </a:r>
          </a:p>
        </p:txBody>
      </p:sp>
      <p:pic>
        <p:nvPicPr>
          <p:cNvPr id="4" name="Picture 3"/>
          <p:cNvPicPr>
            <a:picLocks noChangeAspect="1"/>
          </p:cNvPicPr>
          <p:nvPr/>
        </p:nvPicPr>
        <p:blipFill>
          <a:blip r:embed="rId2"/>
          <a:stretch>
            <a:fillRect/>
          </a:stretch>
        </p:blipFill>
        <p:spPr>
          <a:xfrm>
            <a:off x="2668310" y="1063690"/>
            <a:ext cx="7475919" cy="5481563"/>
          </a:xfrm>
          <a:prstGeom prst="rect">
            <a:avLst/>
          </a:prstGeom>
        </p:spPr>
      </p:pic>
    </p:spTree>
    <p:extLst>
      <p:ext uri="{BB962C8B-B14F-4D97-AF65-F5344CB8AC3E}">
        <p14:creationId xmlns:p14="http://schemas.microsoft.com/office/powerpoint/2010/main" val="2226751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Metadata audit and migration</a:t>
            </a:r>
          </a:p>
        </p:txBody>
      </p:sp>
      <p:sp>
        <p:nvSpPr>
          <p:cNvPr id="3" name="Content Placeholder 2"/>
          <p:cNvSpPr>
            <a:spLocks noGrp="1"/>
          </p:cNvSpPr>
          <p:nvPr>
            <p:ph idx="1"/>
          </p:nvPr>
        </p:nvSpPr>
        <p:spPr>
          <a:xfrm>
            <a:off x="838200" y="1825625"/>
            <a:ext cx="4638869" cy="4864424"/>
          </a:xfrm>
        </p:spPr>
        <p:txBody>
          <a:bodyPr>
            <a:normAutofit fontScale="55000" lnSpcReduction="20000"/>
          </a:bodyPr>
          <a:lstStyle/>
          <a:p>
            <a:r>
              <a:rPr lang="en-GB" dirty="0"/>
              <a:t>Audit of over 3000 EAD catalogues to gain overview and consolidate storage of distributed data</a:t>
            </a:r>
          </a:p>
          <a:p>
            <a:r>
              <a:rPr lang="en-GB" dirty="0"/>
              <a:t>Migration of EAD catalogues: EAD 1.0 &gt; EAD 2002 standard</a:t>
            </a:r>
          </a:p>
          <a:p>
            <a:pPr lvl="1"/>
            <a:r>
              <a:rPr lang="en-GB" dirty="0"/>
              <a:t>Trainee Digital Archivists and NQ Project Archivists - funded by Carnegie Corporation/HLF</a:t>
            </a:r>
          </a:p>
          <a:p>
            <a:pPr lvl="1"/>
            <a:r>
              <a:rPr lang="en-GB" dirty="0"/>
              <a:t>Trainee Digital Archivists and Newly Qualified Project Archivists - funded by Carnegie Corporation and the Heritage Lottery Fund.</a:t>
            </a:r>
          </a:p>
          <a:p>
            <a:pPr lvl="1"/>
            <a:r>
              <a:rPr lang="en-GB" dirty="0"/>
              <a:t>Software developer funded by Carnegie Corporation grant.</a:t>
            </a:r>
          </a:p>
          <a:p>
            <a:pPr lvl="1"/>
            <a:r>
              <a:rPr lang="en-GB" dirty="0"/>
              <a:t>Some catalogues published online for the first time.</a:t>
            </a:r>
          </a:p>
          <a:p>
            <a:pPr lvl="1"/>
            <a:r>
              <a:rPr lang="en-GB" dirty="0"/>
              <a:t>New Bodleian Archives metadata standard and cataloguing rules adopted.</a:t>
            </a:r>
          </a:p>
          <a:p>
            <a:pPr lvl="1"/>
            <a:r>
              <a:rPr lang="en-GB" dirty="0"/>
              <a:t>Some catalogues going online for the  first time.</a:t>
            </a:r>
          </a:p>
          <a:p>
            <a:r>
              <a:rPr lang="en-GB" dirty="0"/>
              <a:t>Identify issues which future metadata migration must tackle</a:t>
            </a:r>
          </a:p>
          <a:p>
            <a:pPr lvl="1"/>
            <a:r>
              <a:rPr lang="en-GB" dirty="0"/>
              <a:t>Standardisation of metadata – what data recorded and how</a:t>
            </a:r>
          </a:p>
          <a:p>
            <a:pPr lvl="1"/>
            <a:r>
              <a:rPr lang="en-GB" dirty="0"/>
              <a:t>Gaps in ISAD(G) compliance</a:t>
            </a:r>
          </a:p>
          <a:p>
            <a:r>
              <a:rPr lang="en-GB" dirty="0"/>
              <a:t>Identify issues which future metadata migration must tackle</a:t>
            </a:r>
          </a:p>
          <a:p>
            <a:pPr lvl="1"/>
            <a:r>
              <a:rPr lang="en-GB" dirty="0"/>
              <a:t>Standardisation of metadata – what data recorded and how</a:t>
            </a:r>
          </a:p>
          <a:p>
            <a:pPr lvl="1"/>
            <a:r>
              <a:rPr lang="en-GB" dirty="0"/>
              <a:t>Gaps in ISAD(G) compliance</a:t>
            </a:r>
          </a:p>
          <a:p>
            <a:endParaRPr lang="en-GB" dirty="0"/>
          </a:p>
        </p:txBody>
      </p:sp>
      <p:pic>
        <p:nvPicPr>
          <p:cNvPr id="4" name="Picture 3"/>
          <p:cNvPicPr>
            <a:picLocks noChangeAspect="1"/>
          </p:cNvPicPr>
          <p:nvPr/>
        </p:nvPicPr>
        <p:blipFill>
          <a:blip r:embed="rId2"/>
          <a:stretch>
            <a:fillRect/>
          </a:stretch>
        </p:blipFill>
        <p:spPr>
          <a:xfrm>
            <a:off x="5653962" y="3010613"/>
            <a:ext cx="6267450" cy="1514475"/>
          </a:xfrm>
          <a:prstGeom prst="rect">
            <a:avLst/>
          </a:prstGeom>
        </p:spPr>
      </p:pic>
    </p:spTree>
    <p:extLst>
      <p:ext uri="{BB962C8B-B14F-4D97-AF65-F5344CB8AC3E}">
        <p14:creationId xmlns:p14="http://schemas.microsoft.com/office/powerpoint/2010/main" val="1046599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0C503338-56AC-4832-BEE8-0FA83E717A0C}"/>
              </a:ext>
            </a:extLst>
          </p:cNvPr>
          <p:cNvSpPr>
            <a:spLocks noGrp="1"/>
          </p:cNvSpPr>
          <p:nvPr>
            <p:ph idx="1"/>
          </p:nvPr>
        </p:nvSpPr>
        <p:spPr>
          <a:xfrm>
            <a:off x="838200" y="1066801"/>
            <a:ext cx="10515600" cy="5499100"/>
          </a:xfrm>
        </p:spPr>
        <p:txBody>
          <a:bodyPr>
            <a:normAutofit/>
          </a:bodyPr>
          <a:lstStyle/>
          <a:p>
            <a:pPr marL="0" indent="0">
              <a:buNone/>
            </a:pPr>
            <a:r>
              <a:rPr lang="en-US" b="1" dirty="0"/>
              <a:t>To Connect to UT Guest WIFI: </a:t>
            </a:r>
            <a:endParaRPr lang="en-US" dirty="0"/>
          </a:p>
          <a:p>
            <a:pPr marL="0" indent="0">
              <a:buNone/>
            </a:pPr>
            <a:r>
              <a:rPr lang="en-US" dirty="0"/>
              <a:t>	1)  Click on your device’s </a:t>
            </a:r>
            <a:r>
              <a:rPr lang="en-US" dirty="0" err="1"/>
              <a:t>WiFi</a:t>
            </a:r>
            <a:r>
              <a:rPr lang="en-US" dirty="0"/>
              <a:t> icon. </a:t>
            </a:r>
          </a:p>
          <a:p>
            <a:pPr marL="0" indent="0">
              <a:buNone/>
            </a:pPr>
            <a:r>
              <a:rPr lang="en-US" dirty="0"/>
              <a:t>	2)  Click on </a:t>
            </a:r>
            <a:r>
              <a:rPr lang="en-US" dirty="0" err="1"/>
              <a:t>UTGuest</a:t>
            </a:r>
            <a:r>
              <a:rPr lang="en-US" dirty="0"/>
              <a:t> from your list of available Wi-Fi </a:t>
            </a:r>
          </a:p>
          <a:p>
            <a:pPr marL="0" indent="0">
              <a:buNone/>
            </a:pPr>
            <a:r>
              <a:rPr lang="en-US" dirty="0"/>
              <a:t>	connections. </a:t>
            </a:r>
          </a:p>
          <a:p>
            <a:pPr marL="0" indent="0">
              <a:buNone/>
            </a:pPr>
            <a:r>
              <a:rPr lang="en-US" dirty="0"/>
              <a:t>	3)  Select “Connect”. </a:t>
            </a:r>
          </a:p>
          <a:p>
            <a:pPr marL="0" indent="0">
              <a:buNone/>
            </a:pPr>
            <a:r>
              <a:rPr lang="en-US" dirty="0"/>
              <a:t>	4)  Open your preferred browser and enjoy your complimentary 	</a:t>
            </a:r>
            <a:r>
              <a:rPr lang="en-US" dirty="0" err="1"/>
              <a:t>WiFi</a:t>
            </a:r>
            <a:r>
              <a:rPr lang="en-US" dirty="0"/>
              <a:t>. </a:t>
            </a:r>
          </a:p>
          <a:p>
            <a:pPr marL="0" indent="0">
              <a:buNone/>
            </a:pPr>
            <a:endParaRPr lang="en-US" dirty="0"/>
          </a:p>
        </p:txBody>
      </p:sp>
    </p:spTree>
    <p:extLst>
      <p:ext uri="{BB962C8B-B14F-4D97-AF65-F5344CB8AC3E}">
        <p14:creationId xmlns:p14="http://schemas.microsoft.com/office/powerpoint/2010/main" val="1205343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Implementing </a:t>
            </a:r>
            <a:r>
              <a:rPr lang="en-GB" dirty="0" err="1"/>
              <a:t>ArchivesSpace</a:t>
            </a:r>
            <a:endParaRPr lang="en-GB" dirty="0"/>
          </a:p>
        </p:txBody>
      </p:sp>
      <p:sp>
        <p:nvSpPr>
          <p:cNvPr id="3" name="Content Placeholder 2"/>
          <p:cNvSpPr>
            <a:spLocks noGrp="1"/>
          </p:cNvSpPr>
          <p:nvPr>
            <p:ph idx="1"/>
          </p:nvPr>
        </p:nvSpPr>
        <p:spPr/>
        <p:txBody>
          <a:bodyPr/>
          <a:lstStyle/>
          <a:p>
            <a:r>
              <a:rPr lang="en-GB" sz="2400" dirty="0"/>
              <a:t>Out of the box implementation with some customisation of the PUI. </a:t>
            </a:r>
          </a:p>
          <a:p>
            <a:r>
              <a:rPr lang="en-GB" sz="2400" dirty="0"/>
              <a:t>Migration of all EAD catalogues of archives and manuscripts currently published online.</a:t>
            </a:r>
          </a:p>
          <a:p>
            <a:r>
              <a:rPr lang="en-GB" sz="2400" dirty="0"/>
              <a:t>Internal staff testing of the PUI.</a:t>
            </a:r>
            <a:endParaRPr lang="en-GB" dirty="0"/>
          </a:p>
          <a:p>
            <a:r>
              <a:rPr lang="en-GB" sz="2400" dirty="0"/>
              <a:t>Establish user roles and permissions.</a:t>
            </a:r>
          </a:p>
          <a:p>
            <a:r>
              <a:rPr lang="en-GB" sz="2400" dirty="0"/>
              <a:t>Internal staff launch of the PUI in August 2019.</a:t>
            </a:r>
          </a:p>
          <a:p>
            <a:r>
              <a:rPr lang="en-GB" sz="2400" dirty="0"/>
              <a:t>Public launch of the PUI in September 2019.</a:t>
            </a:r>
            <a:endParaRPr lang="en-GB" dirty="0"/>
          </a:p>
          <a:p>
            <a:endParaRPr lang="en-GB" sz="2400" dirty="0"/>
          </a:p>
          <a:p>
            <a:pPr lvl="1"/>
            <a:endParaRPr lang="en-GB" dirty="0"/>
          </a:p>
          <a:p>
            <a:pPr lvl="1"/>
            <a:endParaRPr lang="en-GB" dirty="0"/>
          </a:p>
        </p:txBody>
      </p:sp>
    </p:spTree>
    <p:extLst>
      <p:ext uri="{BB962C8B-B14F-4D97-AF65-F5344CB8AC3E}">
        <p14:creationId xmlns:p14="http://schemas.microsoft.com/office/powerpoint/2010/main" val="1237384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7528"/>
            <a:ext cx="10515600" cy="726557"/>
          </a:xfrm>
        </p:spPr>
        <p:txBody>
          <a:bodyPr/>
          <a:lstStyle/>
          <a:p>
            <a:pPr algn="ctr"/>
            <a:r>
              <a:rPr lang="en-GB" dirty="0"/>
              <a:t>Archives Bodleian</a:t>
            </a:r>
          </a:p>
        </p:txBody>
      </p:sp>
      <p:pic>
        <p:nvPicPr>
          <p:cNvPr id="4" name="Picture 3"/>
          <p:cNvPicPr>
            <a:picLocks noChangeAspect="1"/>
          </p:cNvPicPr>
          <p:nvPr/>
        </p:nvPicPr>
        <p:blipFill>
          <a:blip r:embed="rId2"/>
          <a:stretch>
            <a:fillRect/>
          </a:stretch>
        </p:blipFill>
        <p:spPr>
          <a:xfrm>
            <a:off x="67889" y="804085"/>
            <a:ext cx="12056221" cy="5936823"/>
          </a:xfrm>
          <a:prstGeom prst="rect">
            <a:avLst/>
          </a:prstGeom>
        </p:spPr>
      </p:pic>
    </p:spTree>
    <p:extLst>
      <p:ext uri="{BB962C8B-B14F-4D97-AF65-F5344CB8AC3E}">
        <p14:creationId xmlns:p14="http://schemas.microsoft.com/office/powerpoint/2010/main" val="579363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951" y="0"/>
            <a:ext cx="12042514" cy="6743306"/>
          </a:xfrm>
          <a:prstGeom prst="rect">
            <a:avLst/>
          </a:prstGeom>
        </p:spPr>
      </p:pic>
    </p:spTree>
    <p:extLst>
      <p:ext uri="{BB962C8B-B14F-4D97-AF65-F5344CB8AC3E}">
        <p14:creationId xmlns:p14="http://schemas.microsoft.com/office/powerpoint/2010/main" val="2950190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978" y="63274"/>
            <a:ext cx="11968055" cy="6794726"/>
          </a:xfrm>
          <a:prstGeom prst="rect">
            <a:avLst/>
          </a:prstGeom>
        </p:spPr>
      </p:pic>
    </p:spTree>
    <p:extLst>
      <p:ext uri="{BB962C8B-B14F-4D97-AF65-F5344CB8AC3E}">
        <p14:creationId xmlns:p14="http://schemas.microsoft.com/office/powerpoint/2010/main" val="1920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727" y="0"/>
            <a:ext cx="12013746" cy="6761663"/>
          </a:xfrm>
          <a:prstGeom prst="rect">
            <a:avLst/>
          </a:prstGeom>
        </p:spPr>
      </p:pic>
    </p:spTree>
    <p:extLst>
      <p:ext uri="{BB962C8B-B14F-4D97-AF65-F5344CB8AC3E}">
        <p14:creationId xmlns:p14="http://schemas.microsoft.com/office/powerpoint/2010/main" val="10657151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5285" y="268837"/>
            <a:ext cx="9166257" cy="6245142"/>
          </a:xfrm>
          <a:prstGeom prst="rect">
            <a:avLst/>
          </a:prstGeom>
        </p:spPr>
      </p:pic>
    </p:spTree>
    <p:extLst>
      <p:ext uri="{BB962C8B-B14F-4D97-AF65-F5344CB8AC3E}">
        <p14:creationId xmlns:p14="http://schemas.microsoft.com/office/powerpoint/2010/main" val="1200712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73210"/>
          </a:xfrm>
        </p:spPr>
        <p:txBody>
          <a:bodyPr/>
          <a:lstStyle/>
          <a:p>
            <a:pPr algn="ctr"/>
            <a:r>
              <a:rPr lang="en-GB" dirty="0"/>
              <a:t>The road ahead</a:t>
            </a:r>
          </a:p>
        </p:txBody>
      </p:sp>
      <p:sp>
        <p:nvSpPr>
          <p:cNvPr id="3" name="Content Placeholder 2"/>
          <p:cNvSpPr>
            <a:spLocks noGrp="1"/>
          </p:cNvSpPr>
          <p:nvPr>
            <p:ph idx="1"/>
          </p:nvPr>
        </p:nvSpPr>
        <p:spPr>
          <a:xfrm>
            <a:off x="838200" y="1324947"/>
            <a:ext cx="10515600" cy="5309118"/>
          </a:xfrm>
        </p:spPr>
        <p:txBody>
          <a:bodyPr>
            <a:normAutofit fontScale="92500" lnSpcReduction="10000"/>
          </a:bodyPr>
          <a:lstStyle/>
          <a:p>
            <a:r>
              <a:rPr lang="en-GB" sz="2400" dirty="0"/>
              <a:t>Public and (further) staff user testing.</a:t>
            </a:r>
          </a:p>
          <a:p>
            <a:r>
              <a:rPr lang="en-GB" sz="2400" dirty="0"/>
              <a:t>User interface design enhancements based on user feedback.</a:t>
            </a:r>
          </a:p>
          <a:p>
            <a:r>
              <a:rPr lang="en-GB" sz="2400" dirty="0"/>
              <a:t>Further search functionality modifications based on user feedback.</a:t>
            </a:r>
          </a:p>
          <a:p>
            <a:r>
              <a:rPr lang="en-GB" sz="2400" dirty="0"/>
              <a:t>Develop procedural guidelines and local standards for staff.</a:t>
            </a:r>
          </a:p>
          <a:p>
            <a:r>
              <a:rPr lang="en-GB" sz="2400" dirty="0"/>
              <a:t>Develop and deliver staff training.</a:t>
            </a:r>
          </a:p>
          <a:p>
            <a:r>
              <a:rPr lang="en-GB" sz="2400" dirty="0"/>
              <a:t>Migration of active cataloguing projects. </a:t>
            </a:r>
          </a:p>
          <a:p>
            <a:r>
              <a:rPr lang="en-GB" sz="2400" dirty="0"/>
              <a:t>Name and Subject authority file consolidation.</a:t>
            </a:r>
          </a:p>
          <a:p>
            <a:r>
              <a:rPr lang="en-GB" sz="2400" dirty="0"/>
              <a:t>Retrospective conversion of the Bodleian Summary Catalogue (c.50,000 boxes).</a:t>
            </a:r>
          </a:p>
          <a:p>
            <a:r>
              <a:rPr lang="en-GB" sz="2400" dirty="0"/>
              <a:t>Barcoding of all Bodleian archives and manuscripts.</a:t>
            </a:r>
          </a:p>
          <a:p>
            <a:r>
              <a:rPr lang="en-GB" sz="2400" dirty="0"/>
              <a:t>Integration with circulation system for archives and manuscripts.</a:t>
            </a:r>
          </a:p>
          <a:p>
            <a:r>
              <a:rPr lang="en-GB" sz="2400" dirty="0"/>
              <a:t>Persistent URLs.</a:t>
            </a:r>
          </a:p>
          <a:p>
            <a:r>
              <a:rPr lang="en-GB" sz="2400" dirty="0"/>
              <a:t>Investigate handling of born-digital and digitised collection metadata.</a:t>
            </a:r>
          </a:p>
          <a:p>
            <a:r>
              <a:rPr lang="en-GB" sz="2400" dirty="0"/>
              <a:t>Identification and integration of further plugins to enhance reader and staff functionality.</a:t>
            </a:r>
          </a:p>
        </p:txBody>
      </p:sp>
    </p:spTree>
    <p:extLst>
      <p:ext uri="{BB962C8B-B14F-4D97-AF65-F5344CB8AC3E}">
        <p14:creationId xmlns:p14="http://schemas.microsoft.com/office/powerpoint/2010/main" val="640919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91547" y="1153821"/>
            <a:ext cx="10515600" cy="4351338"/>
          </a:xfrm>
        </p:spPr>
        <p:txBody>
          <a:bodyPr/>
          <a:lstStyle/>
          <a:p>
            <a:pPr marL="0" indent="0" algn="ctr">
              <a:buNone/>
            </a:pPr>
            <a:endParaRPr lang="en-GB" dirty="0"/>
          </a:p>
          <a:p>
            <a:pPr marL="0" indent="0" algn="ctr">
              <a:buNone/>
            </a:pPr>
            <a:endParaRPr lang="en-GB" dirty="0"/>
          </a:p>
          <a:p>
            <a:pPr marL="0" indent="0" algn="ctr">
              <a:buNone/>
            </a:pPr>
            <a:endParaRPr lang="en-GB" dirty="0"/>
          </a:p>
          <a:p>
            <a:pPr marL="0" indent="0" algn="ctr">
              <a:buNone/>
            </a:pPr>
            <a:r>
              <a:rPr lang="en-GB" dirty="0"/>
              <a:t>Email: </a:t>
            </a:r>
            <a:r>
              <a:rPr lang="en-GB" dirty="0">
                <a:hlinkClick r:id="rId2"/>
              </a:rPr>
              <a:t>matthew.neely@bodleian.ox.ac.uk</a:t>
            </a:r>
            <a:endParaRPr lang="en-GB" dirty="0"/>
          </a:p>
          <a:p>
            <a:pPr marL="0" indent="0" algn="ctr">
              <a:buNone/>
            </a:pPr>
            <a:r>
              <a:rPr lang="en-GB" dirty="0"/>
              <a:t>Web</a:t>
            </a:r>
            <a:r>
              <a:rPr lang="en-GB"/>
              <a:t>: </a:t>
            </a:r>
            <a:r>
              <a:rPr lang="en-GB">
                <a:hlinkClick r:id="rId3"/>
              </a:rPr>
              <a:t>www.bodleian.ox.ac.uk/weston</a:t>
            </a:r>
            <a:r>
              <a:rPr lang="en-GB"/>
              <a:t> </a:t>
            </a:r>
            <a:endParaRPr lang="en-GB" dirty="0"/>
          </a:p>
          <a:p>
            <a:pPr marL="0" indent="0" algn="ctr">
              <a:buNone/>
            </a:pPr>
            <a:endParaRPr lang="en-GB" dirty="0"/>
          </a:p>
        </p:txBody>
      </p:sp>
    </p:spTree>
    <p:extLst>
      <p:ext uri="{BB962C8B-B14F-4D97-AF65-F5344CB8AC3E}">
        <p14:creationId xmlns:p14="http://schemas.microsoft.com/office/powerpoint/2010/main" val="2239167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338867" y="2030885"/>
            <a:ext cx="9515600" cy="1363200"/>
          </a:xfrm>
          <a:prstGeom prst="rect">
            <a:avLst/>
          </a:prstGeom>
        </p:spPr>
        <p:txBody>
          <a:bodyPr spcFirstLastPara="1" vert="horz" wrap="square" lIns="121900" tIns="121900" rIns="121900" bIns="121900" rtlCol="0" anchor="b" anchorCtr="0">
            <a:noAutofit/>
          </a:bodyPr>
          <a:lstStyle/>
          <a:p>
            <a:pPr>
              <a:spcBef>
                <a:spcPts val="0"/>
              </a:spcBef>
            </a:pPr>
            <a:r>
              <a:rPr lang="en"/>
              <a:t>Beyond Top Containers</a:t>
            </a:r>
            <a:endParaRPr/>
          </a:p>
        </p:txBody>
      </p:sp>
      <p:sp>
        <p:nvSpPr>
          <p:cNvPr id="67" name="Google Shape;67;p13"/>
          <p:cNvSpPr txBox="1">
            <a:spLocks noGrp="1"/>
          </p:cNvSpPr>
          <p:nvPr>
            <p:ph type="subTitle" idx="1"/>
          </p:nvPr>
        </p:nvSpPr>
        <p:spPr>
          <a:xfrm>
            <a:off x="2849633" y="3393652"/>
            <a:ext cx="6494000" cy="1056800"/>
          </a:xfrm>
          <a:prstGeom prst="rect">
            <a:avLst/>
          </a:prstGeom>
        </p:spPr>
        <p:txBody>
          <a:bodyPr spcFirstLastPara="1" vert="horz" wrap="square" lIns="121900" tIns="121900" rIns="121900" bIns="121900" rtlCol="0" anchor="t" anchorCtr="0">
            <a:noAutofit/>
          </a:bodyPr>
          <a:lstStyle/>
          <a:p>
            <a:pPr>
              <a:spcBef>
                <a:spcPts val="0"/>
              </a:spcBef>
            </a:pPr>
            <a:r>
              <a:rPr lang="en"/>
              <a:t>Weatherly Stephan</a:t>
            </a:r>
            <a:endParaRPr/>
          </a:p>
          <a:p>
            <a:pPr>
              <a:spcBef>
                <a:spcPts val="0"/>
              </a:spcBef>
            </a:pPr>
            <a:r>
              <a:rPr lang="en"/>
              <a:t>ArchivesSpace Member Forum 2019 August 2</a:t>
            </a:r>
            <a:endParaRPr/>
          </a:p>
        </p:txBody>
      </p:sp>
    </p:spTree>
    <p:extLst>
      <p:ext uri="{BB962C8B-B14F-4D97-AF65-F5344CB8AC3E}">
        <p14:creationId xmlns:p14="http://schemas.microsoft.com/office/powerpoint/2010/main" val="985002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4000" y="288567"/>
            <a:ext cx="11360800" cy="943200"/>
          </a:xfrm>
          <a:prstGeom prst="rect">
            <a:avLst/>
          </a:prstGeom>
        </p:spPr>
        <p:txBody>
          <a:bodyPr spcFirstLastPara="1" vert="horz" wrap="square" lIns="121900" tIns="121900" rIns="121900" bIns="121900" rtlCol="0" anchor="t" anchorCtr="0">
            <a:noAutofit/>
          </a:bodyPr>
          <a:lstStyle/>
          <a:p>
            <a:r>
              <a:rPr lang="en"/>
              <a:t>ArchivesSpace at NYU: The Beginnings</a:t>
            </a:r>
            <a:endParaRPr/>
          </a:p>
        </p:txBody>
      </p:sp>
      <p:sp>
        <p:nvSpPr>
          <p:cNvPr id="73" name="Google Shape;73;p14"/>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74" name="Google Shape;74;p14"/>
          <p:cNvPicPr preferRelativeResize="0"/>
          <p:nvPr/>
        </p:nvPicPr>
        <p:blipFill>
          <a:blip r:embed="rId3">
            <a:alphaModFix/>
          </a:blip>
          <a:stretch>
            <a:fillRect/>
          </a:stretch>
        </p:blipFill>
        <p:spPr>
          <a:xfrm>
            <a:off x="1616150" y="1231767"/>
            <a:ext cx="9030585" cy="5502187"/>
          </a:xfrm>
          <a:prstGeom prst="rect">
            <a:avLst/>
          </a:prstGeom>
          <a:noFill/>
          <a:ln>
            <a:noFill/>
          </a:ln>
        </p:spPr>
      </p:pic>
    </p:spTree>
    <p:extLst>
      <p:ext uri="{BB962C8B-B14F-4D97-AF65-F5344CB8AC3E}">
        <p14:creationId xmlns:p14="http://schemas.microsoft.com/office/powerpoint/2010/main" val="4283401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70E5D5E3-2986-475B-BB40-68B5A6B87139}"/>
              </a:ext>
            </a:extLst>
          </p:cNvPr>
          <p:cNvSpPr/>
          <p:nvPr/>
        </p:nvSpPr>
        <p:spPr>
          <a:xfrm>
            <a:off x="0" y="2309747"/>
            <a:ext cx="12191999" cy="2185214"/>
          </a:xfrm>
          <a:prstGeom prst="rect">
            <a:avLst/>
          </a:prstGeom>
        </p:spPr>
        <p:txBody>
          <a:bodyPr wrap="square">
            <a:spAutoFit/>
          </a:bodyPr>
          <a:lstStyle/>
          <a:p>
            <a:pPr algn="ctr">
              <a:buClr>
                <a:srgbClr val="0070C0"/>
              </a:buClr>
            </a:pPr>
            <a:r>
              <a:rPr lang="en-US" sz="4000" b="1" dirty="0">
                <a:latin typeface="+mj-lt"/>
              </a:rPr>
              <a:t>Christine Di Bella</a:t>
            </a:r>
          </a:p>
          <a:p>
            <a:pPr algn="ctr">
              <a:buClr>
                <a:srgbClr val="0070C0"/>
              </a:buClr>
            </a:pPr>
            <a:endParaRPr lang="en-US" sz="3200" dirty="0">
              <a:solidFill>
                <a:srgbClr val="0070C0"/>
              </a:solidFill>
              <a:latin typeface="+mj-lt"/>
            </a:endParaRPr>
          </a:p>
          <a:p>
            <a:pPr algn="ctr">
              <a:buClr>
                <a:srgbClr val="0070C0"/>
              </a:buClr>
            </a:pPr>
            <a:r>
              <a:rPr lang="en-US" sz="3200" b="1" dirty="0">
                <a:solidFill>
                  <a:srgbClr val="0070C0"/>
                </a:solidFill>
                <a:latin typeface="+mj-lt"/>
              </a:rPr>
              <a:t>Program Manager</a:t>
            </a:r>
          </a:p>
          <a:p>
            <a:pPr algn="ctr">
              <a:buClr>
                <a:srgbClr val="0070C0"/>
              </a:buClr>
            </a:pPr>
            <a:r>
              <a:rPr lang="en-US" sz="3200" dirty="0">
                <a:solidFill>
                  <a:srgbClr val="0070C0"/>
                </a:solidFill>
                <a:latin typeface="+mj-lt"/>
              </a:rPr>
              <a:t>ArchivesSpace</a:t>
            </a:r>
          </a:p>
        </p:txBody>
      </p:sp>
    </p:spTree>
    <p:extLst>
      <p:ext uri="{BB962C8B-B14F-4D97-AF65-F5344CB8AC3E}">
        <p14:creationId xmlns:p14="http://schemas.microsoft.com/office/powerpoint/2010/main" val="898885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3433" y="2311800"/>
            <a:ext cx="5393600" cy="2234400"/>
          </a:xfrm>
          <a:prstGeom prst="rect">
            <a:avLst/>
          </a:prstGeom>
        </p:spPr>
        <p:txBody>
          <a:bodyPr spcFirstLastPara="1" vert="horz" wrap="square" lIns="121900" tIns="121900" rIns="121900" bIns="121900" rtlCol="0" anchor="b" anchorCtr="0">
            <a:noAutofit/>
          </a:bodyPr>
          <a:lstStyle/>
          <a:p>
            <a:r>
              <a:rPr lang="en"/>
              <a:t>Plugins for Offsite Workflows</a:t>
            </a:r>
            <a:endParaRPr/>
          </a:p>
        </p:txBody>
      </p:sp>
      <p:sp>
        <p:nvSpPr>
          <p:cNvPr id="80" name="Google Shape;80;p15"/>
          <p:cNvSpPr txBox="1">
            <a:spLocks noGrp="1"/>
          </p:cNvSpPr>
          <p:nvPr>
            <p:ph type="body" idx="2"/>
          </p:nvPr>
        </p:nvSpPr>
        <p:spPr>
          <a:xfrm>
            <a:off x="6397267" y="3617833"/>
            <a:ext cx="5528800" cy="2274800"/>
          </a:xfrm>
          <a:prstGeom prst="rect">
            <a:avLst/>
          </a:prstGeom>
        </p:spPr>
        <p:txBody>
          <a:bodyPr spcFirstLastPara="1" vert="horz" wrap="square" lIns="121900" tIns="121900" rIns="121900" bIns="121900" rtlCol="0" anchor="ctr" anchorCtr="0">
            <a:noAutofit/>
          </a:bodyPr>
          <a:lstStyle/>
          <a:p>
            <a:pPr marL="0" indent="0">
              <a:buNone/>
            </a:pPr>
            <a:r>
              <a:rPr lang="en" sz="2667" b="1">
                <a:solidFill>
                  <a:srgbClr val="000000"/>
                </a:solidFill>
              </a:rPr>
              <a:t>NYU MARC Export Plugin</a:t>
            </a:r>
            <a:endParaRPr sz="2667" b="1">
              <a:solidFill>
                <a:srgbClr val="000000"/>
              </a:solidFill>
            </a:endParaRPr>
          </a:p>
          <a:p>
            <a:pPr marL="0" indent="0">
              <a:spcBef>
                <a:spcPts val="2133"/>
              </a:spcBef>
              <a:spcAft>
                <a:spcPts val="2133"/>
              </a:spcAft>
              <a:buNone/>
            </a:pPr>
            <a:r>
              <a:rPr lang="en" sz="2667" b="1">
                <a:solidFill>
                  <a:srgbClr val="000000"/>
                </a:solidFill>
              </a:rPr>
              <a:t>github.com/NYULibraries/nyu_marcxml_export_plugin</a:t>
            </a:r>
            <a:endParaRPr sz="2667" b="1">
              <a:solidFill>
                <a:srgbClr val="000000"/>
              </a:solidFill>
            </a:endParaRPr>
          </a:p>
        </p:txBody>
      </p:sp>
      <p:sp>
        <p:nvSpPr>
          <p:cNvPr id="81" name="Google Shape;81;p15"/>
          <p:cNvSpPr txBox="1">
            <a:spLocks noGrp="1"/>
          </p:cNvSpPr>
          <p:nvPr>
            <p:ph type="body" idx="4294967295"/>
          </p:nvPr>
        </p:nvSpPr>
        <p:spPr>
          <a:xfrm>
            <a:off x="6397267" y="1383433"/>
            <a:ext cx="5600000" cy="2234400"/>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sz="2667" b="1">
                <a:solidFill>
                  <a:srgbClr val="000000"/>
                </a:solidFill>
              </a:rPr>
              <a:t>Digitization Work Order Plugin</a:t>
            </a:r>
            <a:endParaRPr sz="2667" b="1">
              <a:solidFill>
                <a:srgbClr val="000000"/>
              </a:solidFill>
            </a:endParaRPr>
          </a:p>
          <a:p>
            <a:pPr marL="0" indent="0">
              <a:spcBef>
                <a:spcPts val="2133"/>
              </a:spcBef>
              <a:spcAft>
                <a:spcPts val="2133"/>
              </a:spcAft>
              <a:buNone/>
            </a:pPr>
            <a:r>
              <a:rPr lang="en" sz="2667" b="1">
                <a:solidFill>
                  <a:srgbClr val="000000"/>
                </a:solidFill>
              </a:rPr>
              <a:t>github.com/hudmol/</a:t>
            </a:r>
            <a:br>
              <a:rPr lang="en" sz="2667" b="1">
                <a:solidFill>
                  <a:srgbClr val="000000"/>
                </a:solidFill>
              </a:rPr>
            </a:br>
            <a:r>
              <a:rPr lang="en" sz="2667" b="1">
                <a:solidFill>
                  <a:srgbClr val="000000"/>
                </a:solidFill>
              </a:rPr>
              <a:t>digitization_work_order</a:t>
            </a:r>
            <a:endParaRPr sz="2667" b="1">
              <a:solidFill>
                <a:srgbClr val="000000"/>
              </a:solidFill>
            </a:endParaRPr>
          </a:p>
        </p:txBody>
      </p:sp>
      <p:sp>
        <p:nvSpPr>
          <p:cNvPr id="5" name="Rectangle 4">
            <a:extLst>
              <a:ext uri="{FF2B5EF4-FFF2-40B4-BE49-F238E27FC236}">
                <a16:creationId xmlns:a16="http://schemas.microsoft.com/office/drawing/2014/main" id="{DF0AEE87-8F03-C444-9A61-DCD34ADC45CD}"/>
              </a:ext>
            </a:extLst>
          </p:cNvPr>
          <p:cNvSpPr/>
          <p:nvPr/>
        </p:nvSpPr>
        <p:spPr>
          <a:xfrm>
            <a:off x="6576293" y="5763491"/>
            <a:ext cx="847257" cy="48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91525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Autofit/>
          </a:bodyPr>
          <a:lstStyle/>
          <a:p>
            <a:r>
              <a:rPr lang="en"/>
              <a:t>Archival Systems at NYU*</a:t>
            </a:r>
            <a:endParaRPr/>
          </a:p>
        </p:txBody>
      </p:sp>
      <p:sp>
        <p:nvSpPr>
          <p:cNvPr id="87" name="Google Shape;87;p16"/>
          <p:cNvSpPr/>
          <p:nvPr/>
        </p:nvSpPr>
        <p:spPr>
          <a:xfrm>
            <a:off x="517200" y="2353800"/>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 name="Google Shape;88;p16"/>
          <p:cNvSpPr/>
          <p:nvPr/>
        </p:nvSpPr>
        <p:spPr>
          <a:xfrm>
            <a:off x="4044933" y="2353800"/>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 name="Google Shape;89;p16"/>
          <p:cNvSpPr/>
          <p:nvPr/>
        </p:nvSpPr>
        <p:spPr>
          <a:xfrm>
            <a:off x="7590933" y="2353800"/>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 name="Google Shape;90;p16"/>
          <p:cNvSpPr/>
          <p:nvPr/>
        </p:nvSpPr>
        <p:spPr>
          <a:xfrm>
            <a:off x="517200" y="4251867"/>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1" name="Google Shape;91;p16"/>
          <p:cNvSpPr/>
          <p:nvPr/>
        </p:nvSpPr>
        <p:spPr>
          <a:xfrm>
            <a:off x="4029467" y="4251867"/>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2" name="Google Shape;92;p16"/>
          <p:cNvSpPr/>
          <p:nvPr/>
        </p:nvSpPr>
        <p:spPr>
          <a:xfrm>
            <a:off x="7590933" y="4251867"/>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3" name="Google Shape;93;p16"/>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Autofit/>
          </a:bodyPr>
          <a:lstStyle/>
          <a:p>
            <a:pPr marL="0" indent="0" algn="r">
              <a:buNone/>
            </a:pPr>
            <a:endParaRPr/>
          </a:p>
          <a:p>
            <a:pPr marL="0" indent="0" algn="r">
              <a:spcBef>
                <a:spcPts val="2133"/>
              </a:spcBef>
              <a:buNone/>
            </a:pPr>
            <a:endParaRPr/>
          </a:p>
          <a:p>
            <a:pPr marL="0" indent="0" algn="r">
              <a:spcBef>
                <a:spcPts val="2133"/>
              </a:spcBef>
              <a:buNone/>
            </a:pPr>
            <a:endParaRPr/>
          </a:p>
          <a:p>
            <a:pPr marL="0" indent="0" algn="r">
              <a:spcBef>
                <a:spcPts val="2133"/>
              </a:spcBef>
              <a:buNone/>
            </a:pPr>
            <a:endParaRPr/>
          </a:p>
          <a:p>
            <a:pPr marL="0" indent="0" algn="r">
              <a:spcBef>
                <a:spcPts val="2133"/>
              </a:spcBef>
              <a:buNone/>
            </a:pPr>
            <a:endParaRPr/>
          </a:p>
          <a:p>
            <a:pPr marL="0" indent="0" algn="r">
              <a:spcBef>
                <a:spcPts val="2133"/>
              </a:spcBef>
              <a:buNone/>
            </a:pPr>
            <a:endParaRPr/>
          </a:p>
          <a:p>
            <a:pPr marL="0" indent="0" algn="r">
              <a:spcBef>
                <a:spcPts val="2133"/>
              </a:spcBef>
              <a:spcAft>
                <a:spcPts val="2133"/>
              </a:spcAft>
              <a:buNone/>
            </a:pPr>
            <a:r>
              <a:rPr lang="en"/>
              <a:t>*a simplified view</a:t>
            </a:r>
            <a:endParaRPr/>
          </a:p>
        </p:txBody>
      </p:sp>
      <p:pic>
        <p:nvPicPr>
          <p:cNvPr id="94" name="Google Shape;94;p16"/>
          <p:cNvPicPr preferRelativeResize="0"/>
          <p:nvPr/>
        </p:nvPicPr>
        <p:blipFill>
          <a:blip r:embed="rId3">
            <a:alphaModFix/>
          </a:blip>
          <a:stretch>
            <a:fillRect/>
          </a:stretch>
        </p:blipFill>
        <p:spPr>
          <a:xfrm>
            <a:off x="1020568" y="2490700"/>
            <a:ext cx="3764633" cy="1186933"/>
          </a:xfrm>
          <a:prstGeom prst="rect">
            <a:avLst/>
          </a:prstGeom>
          <a:noFill/>
          <a:ln>
            <a:noFill/>
          </a:ln>
        </p:spPr>
      </p:pic>
      <p:pic>
        <p:nvPicPr>
          <p:cNvPr id="95" name="Google Shape;95;p16"/>
          <p:cNvPicPr preferRelativeResize="0"/>
          <p:nvPr/>
        </p:nvPicPr>
        <p:blipFill rotWithShape="1">
          <a:blip r:embed="rId4">
            <a:alphaModFix/>
          </a:blip>
          <a:srcRect l="7689" r="-7690"/>
          <a:stretch/>
        </p:blipFill>
        <p:spPr>
          <a:xfrm>
            <a:off x="944584" y="4452600"/>
            <a:ext cx="4426051" cy="1017333"/>
          </a:xfrm>
          <a:prstGeom prst="rect">
            <a:avLst/>
          </a:prstGeom>
          <a:noFill/>
          <a:ln>
            <a:noFill/>
          </a:ln>
        </p:spPr>
      </p:pic>
      <p:pic>
        <p:nvPicPr>
          <p:cNvPr id="96" name="Google Shape;96;p16"/>
          <p:cNvPicPr preferRelativeResize="0"/>
          <p:nvPr/>
        </p:nvPicPr>
        <p:blipFill>
          <a:blip r:embed="rId5">
            <a:alphaModFix/>
          </a:blip>
          <a:stretch>
            <a:fillRect/>
          </a:stretch>
        </p:blipFill>
        <p:spPr>
          <a:xfrm>
            <a:off x="8372101" y="2611518"/>
            <a:ext cx="2829300" cy="945300"/>
          </a:xfrm>
          <a:prstGeom prst="rect">
            <a:avLst/>
          </a:prstGeom>
          <a:noFill/>
          <a:ln>
            <a:noFill/>
          </a:ln>
        </p:spPr>
      </p:pic>
      <p:pic>
        <p:nvPicPr>
          <p:cNvPr id="97" name="Google Shape;97;p16"/>
          <p:cNvPicPr preferRelativeResize="0"/>
          <p:nvPr/>
        </p:nvPicPr>
        <p:blipFill>
          <a:blip r:embed="rId6">
            <a:alphaModFix/>
          </a:blip>
          <a:stretch>
            <a:fillRect/>
          </a:stretch>
        </p:blipFill>
        <p:spPr>
          <a:xfrm>
            <a:off x="8372103" y="4521863"/>
            <a:ext cx="2829299" cy="831200"/>
          </a:xfrm>
          <a:prstGeom prst="rect">
            <a:avLst/>
          </a:prstGeom>
          <a:noFill/>
          <a:ln>
            <a:noFill/>
          </a:ln>
        </p:spPr>
      </p:pic>
      <p:pic>
        <p:nvPicPr>
          <p:cNvPr id="98" name="Google Shape;98;p16"/>
          <p:cNvPicPr preferRelativeResize="0"/>
          <p:nvPr/>
        </p:nvPicPr>
        <p:blipFill>
          <a:blip r:embed="rId7">
            <a:alphaModFix/>
          </a:blip>
          <a:stretch>
            <a:fillRect/>
          </a:stretch>
        </p:blipFill>
        <p:spPr>
          <a:xfrm>
            <a:off x="4816260" y="2575500"/>
            <a:ext cx="2928525" cy="1017333"/>
          </a:xfrm>
          <a:prstGeom prst="rect">
            <a:avLst/>
          </a:prstGeom>
          <a:noFill/>
          <a:ln>
            <a:noFill/>
          </a:ln>
        </p:spPr>
      </p:pic>
      <p:pic>
        <p:nvPicPr>
          <p:cNvPr id="99" name="Google Shape;99;p16"/>
          <p:cNvPicPr preferRelativeResize="0"/>
          <p:nvPr/>
        </p:nvPicPr>
        <p:blipFill>
          <a:blip r:embed="rId8">
            <a:alphaModFix/>
          </a:blip>
          <a:stretch>
            <a:fillRect/>
          </a:stretch>
        </p:blipFill>
        <p:spPr>
          <a:xfrm>
            <a:off x="4785201" y="4395746"/>
            <a:ext cx="2829300" cy="1083439"/>
          </a:xfrm>
          <a:prstGeom prst="rect">
            <a:avLst/>
          </a:prstGeom>
          <a:noFill/>
          <a:ln>
            <a:noFill/>
          </a:ln>
        </p:spPr>
      </p:pic>
    </p:spTree>
    <p:extLst>
      <p:ext uri="{BB962C8B-B14F-4D97-AF65-F5344CB8AC3E}">
        <p14:creationId xmlns:p14="http://schemas.microsoft.com/office/powerpoint/2010/main" val="11754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wipe(down)">
                                      <p:cBhvr>
                                        <p:cTn id="10" dur="500"/>
                                        <p:tgtEl>
                                          <p:spTgt spid="87"/>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down)">
                                      <p:cBhvr>
                                        <p:cTn id="14" dur="500"/>
                                        <p:tgtEl>
                                          <p:spTgt spid="88"/>
                                        </p:tgtEl>
                                      </p:cBhvr>
                                    </p:animEffect>
                                  </p:childTnLst>
                                </p:cTn>
                              </p:par>
                              <p:par>
                                <p:cTn id="15" presetID="22" presetClass="entr" presetSubtype="4"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wipe(down)">
                                      <p:cBhvr>
                                        <p:cTn id="17" dur="500"/>
                                        <p:tgtEl>
                                          <p:spTgt spid="98"/>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down)">
                                      <p:cBhvr>
                                        <p:cTn id="21" dur="500"/>
                                        <p:tgtEl>
                                          <p:spTgt spid="89"/>
                                        </p:tgtEl>
                                      </p:cBhvr>
                                    </p:animEffect>
                                  </p:childTnLst>
                                </p:cTn>
                              </p:par>
                              <p:par>
                                <p:cTn id="22" presetID="22" presetClass="entr" presetSubtype="4"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wipe(down)">
                                      <p:cBhvr>
                                        <p:cTn id="24" dur="500"/>
                                        <p:tgtEl>
                                          <p:spTgt spid="96"/>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wipe(down)">
                                      <p:cBhvr>
                                        <p:cTn id="28" dur="500"/>
                                        <p:tgtEl>
                                          <p:spTgt spid="90"/>
                                        </p:tgtEl>
                                      </p:cBhvr>
                                    </p:animEffect>
                                  </p:childTnLst>
                                </p:cTn>
                              </p:par>
                              <p:par>
                                <p:cTn id="29" presetID="22" presetClass="entr" presetSubtype="4"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wipe(down)">
                                      <p:cBhvr>
                                        <p:cTn id="31" dur="500"/>
                                        <p:tgtEl>
                                          <p:spTgt spid="95"/>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wipe(down)">
                                      <p:cBhvr>
                                        <p:cTn id="35" dur="500"/>
                                        <p:tgtEl>
                                          <p:spTgt spid="91"/>
                                        </p:tgtEl>
                                      </p:cBhvr>
                                    </p:animEffect>
                                  </p:childTnLst>
                                </p:cTn>
                              </p:par>
                              <p:par>
                                <p:cTn id="36" presetID="22" presetClass="entr" presetSubtype="4" fill="hold" nodeType="withEffect">
                                  <p:stCondLst>
                                    <p:cond delay="0"/>
                                  </p:stCondLst>
                                  <p:childTnLst>
                                    <p:set>
                                      <p:cBhvr>
                                        <p:cTn id="37" dur="1" fill="hold">
                                          <p:stCondLst>
                                            <p:cond delay="0"/>
                                          </p:stCondLst>
                                        </p:cTn>
                                        <p:tgtEl>
                                          <p:spTgt spid="99"/>
                                        </p:tgtEl>
                                        <p:attrNameLst>
                                          <p:attrName>style.visibility</p:attrName>
                                        </p:attrNameLst>
                                      </p:cBhvr>
                                      <p:to>
                                        <p:strVal val="visible"/>
                                      </p:to>
                                    </p:set>
                                    <p:animEffect transition="in" filter="wipe(down)">
                                      <p:cBhvr>
                                        <p:cTn id="38" dur="500"/>
                                        <p:tgtEl>
                                          <p:spTgt spid="99"/>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down)">
                                      <p:cBhvr>
                                        <p:cTn id="42" dur="500"/>
                                        <p:tgtEl>
                                          <p:spTgt spid="92"/>
                                        </p:tgtEl>
                                      </p:cBhvr>
                                    </p:animEffect>
                                  </p:childTnLst>
                                </p:cTn>
                              </p:par>
                              <p:par>
                                <p:cTn id="43" presetID="22" presetClass="entr" presetSubtype="4" fill="hold" nodeType="with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wipe(down)">
                                      <p:cBhvr>
                                        <p:cTn id="4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9" grpId="0" animBg="1"/>
      <p:bldP spid="90" grpId="0" animBg="1"/>
      <p:bldP spid="91" grpId="0" animBg="1"/>
      <p:bldP spid="9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407167" y="2311784"/>
            <a:ext cx="5393600" cy="2234400"/>
          </a:xfrm>
          <a:prstGeom prst="rect">
            <a:avLst/>
          </a:prstGeom>
        </p:spPr>
        <p:txBody>
          <a:bodyPr spcFirstLastPara="1" vert="horz" wrap="square" lIns="121900" tIns="121900" rIns="121900" bIns="121900" rtlCol="0" anchor="b" anchorCtr="0">
            <a:noAutofit/>
          </a:bodyPr>
          <a:lstStyle/>
          <a:p>
            <a:r>
              <a:rPr lang="en"/>
              <a:t>Offsite Archival Storage</a:t>
            </a:r>
            <a:endParaRPr/>
          </a:p>
        </p:txBody>
      </p:sp>
      <p:pic>
        <p:nvPicPr>
          <p:cNvPr id="105" name="Google Shape;105;p17"/>
          <p:cNvPicPr preferRelativeResize="0"/>
          <p:nvPr/>
        </p:nvPicPr>
        <p:blipFill>
          <a:blip r:embed="rId3">
            <a:alphaModFix/>
          </a:blip>
          <a:stretch>
            <a:fillRect/>
          </a:stretch>
        </p:blipFill>
        <p:spPr>
          <a:xfrm>
            <a:off x="8113634" y="2364452"/>
            <a:ext cx="2353433" cy="2129099"/>
          </a:xfrm>
          <a:prstGeom prst="rect">
            <a:avLst/>
          </a:prstGeom>
          <a:noFill/>
          <a:ln>
            <a:noFill/>
          </a:ln>
        </p:spPr>
      </p:pic>
      <p:pic>
        <p:nvPicPr>
          <p:cNvPr id="106" name="Google Shape;106;p17"/>
          <p:cNvPicPr preferRelativeResize="0"/>
          <p:nvPr/>
        </p:nvPicPr>
        <p:blipFill>
          <a:blip r:embed="rId3">
            <a:alphaModFix/>
          </a:blip>
          <a:stretch>
            <a:fillRect/>
          </a:stretch>
        </p:blipFill>
        <p:spPr>
          <a:xfrm>
            <a:off x="6612468" y="599519"/>
            <a:ext cx="2353433" cy="2129099"/>
          </a:xfrm>
          <a:prstGeom prst="rect">
            <a:avLst/>
          </a:prstGeom>
          <a:noFill/>
          <a:ln>
            <a:noFill/>
          </a:ln>
        </p:spPr>
      </p:pic>
      <p:pic>
        <p:nvPicPr>
          <p:cNvPr id="107" name="Google Shape;107;p17"/>
          <p:cNvPicPr preferRelativeResize="0"/>
          <p:nvPr/>
        </p:nvPicPr>
        <p:blipFill>
          <a:blip r:embed="rId3">
            <a:alphaModFix/>
          </a:blip>
          <a:stretch>
            <a:fillRect/>
          </a:stretch>
        </p:blipFill>
        <p:spPr>
          <a:xfrm>
            <a:off x="9615668" y="599519"/>
            <a:ext cx="2353433" cy="2129099"/>
          </a:xfrm>
          <a:prstGeom prst="rect">
            <a:avLst/>
          </a:prstGeom>
          <a:noFill/>
          <a:ln>
            <a:noFill/>
          </a:ln>
        </p:spPr>
      </p:pic>
      <p:pic>
        <p:nvPicPr>
          <p:cNvPr id="109" name="Google Shape;109;p17"/>
          <p:cNvPicPr preferRelativeResize="0"/>
          <p:nvPr/>
        </p:nvPicPr>
        <p:blipFill>
          <a:blip r:embed="rId3">
            <a:alphaModFix/>
          </a:blip>
          <a:stretch>
            <a:fillRect/>
          </a:stretch>
        </p:blipFill>
        <p:spPr>
          <a:xfrm>
            <a:off x="9615668" y="4069852"/>
            <a:ext cx="2353433" cy="2129099"/>
          </a:xfrm>
          <a:prstGeom prst="rect">
            <a:avLst/>
          </a:prstGeom>
          <a:noFill/>
          <a:ln>
            <a:noFill/>
          </a:ln>
        </p:spPr>
      </p:pic>
      <p:sp>
        <p:nvSpPr>
          <p:cNvPr id="110" name="Google Shape;110;p17"/>
          <p:cNvSpPr txBox="1"/>
          <p:nvPr/>
        </p:nvSpPr>
        <p:spPr>
          <a:xfrm>
            <a:off x="6472500" y="6290033"/>
            <a:ext cx="5496400" cy="507200"/>
          </a:xfrm>
          <a:prstGeom prst="rect">
            <a:avLst/>
          </a:prstGeom>
          <a:noFill/>
          <a:ln>
            <a:noFill/>
          </a:ln>
        </p:spPr>
        <p:txBody>
          <a:bodyPr spcFirstLastPara="1" wrap="square" lIns="121900" tIns="121900" rIns="121900" bIns="121900" anchor="t" anchorCtr="0">
            <a:noAutofit/>
          </a:bodyPr>
          <a:lstStyle/>
          <a:p>
            <a:r>
              <a:rPr lang="en" sz="2400">
                <a:latin typeface="Open Sans"/>
                <a:ea typeface="Open Sans"/>
                <a:cs typeface="Open Sans"/>
                <a:sym typeface="Open Sans"/>
              </a:rPr>
              <a:t>box by Rockicon from the Noun Project</a:t>
            </a:r>
            <a:endParaRPr sz="2400">
              <a:latin typeface="Open Sans"/>
              <a:ea typeface="Open Sans"/>
              <a:cs typeface="Open Sans"/>
              <a:sym typeface="Open Sans"/>
            </a:endParaRPr>
          </a:p>
        </p:txBody>
      </p:sp>
      <p:sp>
        <p:nvSpPr>
          <p:cNvPr id="9" name="Rectangle 8">
            <a:extLst>
              <a:ext uri="{FF2B5EF4-FFF2-40B4-BE49-F238E27FC236}">
                <a16:creationId xmlns:a16="http://schemas.microsoft.com/office/drawing/2014/main" id="{3F0D2EA5-8C08-6442-8542-06D5EC2A256F}"/>
              </a:ext>
            </a:extLst>
          </p:cNvPr>
          <p:cNvSpPr/>
          <p:nvPr/>
        </p:nvSpPr>
        <p:spPr>
          <a:xfrm>
            <a:off x="6520873" y="5763491"/>
            <a:ext cx="847257" cy="48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8" name="Google Shape;108;p17"/>
          <p:cNvPicPr preferRelativeResize="0"/>
          <p:nvPr/>
        </p:nvPicPr>
        <p:blipFill>
          <a:blip r:embed="rId3">
            <a:alphaModFix/>
          </a:blip>
          <a:stretch>
            <a:fillRect/>
          </a:stretch>
        </p:blipFill>
        <p:spPr>
          <a:xfrm>
            <a:off x="6472501" y="4069852"/>
            <a:ext cx="2353433" cy="2129099"/>
          </a:xfrm>
          <a:prstGeom prst="rect">
            <a:avLst/>
          </a:prstGeom>
          <a:noFill/>
          <a:ln>
            <a:noFill/>
          </a:ln>
        </p:spPr>
      </p:pic>
    </p:spTree>
    <p:extLst>
      <p:ext uri="{BB962C8B-B14F-4D97-AF65-F5344CB8AC3E}">
        <p14:creationId xmlns:p14="http://schemas.microsoft.com/office/powerpoint/2010/main" val="379846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down)">
                                      <p:cBhvr>
                                        <p:cTn id="7" dur="500"/>
                                        <p:tgtEl>
                                          <p:spTgt spid="10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down)">
                                      <p:cBhvr>
                                        <p:cTn id="11" dur="500"/>
                                        <p:tgtEl>
                                          <p:spTgt spid="10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wipe(down)">
                                      <p:cBhvr>
                                        <p:cTn id="15" dur="500"/>
                                        <p:tgtEl>
                                          <p:spTgt spid="10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wipe(down)">
                                      <p:cBhvr>
                                        <p:cTn id="19" dur="500"/>
                                        <p:tgtEl>
                                          <p:spTgt spid="10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wipe(down)">
                                      <p:cBhvr>
                                        <p:cTn id="2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314000" y="288567"/>
            <a:ext cx="11360800" cy="943200"/>
          </a:xfrm>
          <a:prstGeom prst="rect">
            <a:avLst/>
          </a:prstGeom>
        </p:spPr>
        <p:txBody>
          <a:bodyPr spcFirstLastPara="1" vert="horz" wrap="square" lIns="121900" tIns="121900" rIns="121900" bIns="121900" rtlCol="0" anchor="t" anchorCtr="0">
            <a:noAutofit/>
          </a:bodyPr>
          <a:lstStyle/>
          <a:p>
            <a:r>
              <a:rPr lang="en"/>
              <a:t>MARC Plugin Development</a:t>
            </a:r>
            <a:endParaRPr/>
          </a:p>
        </p:txBody>
      </p:sp>
      <p:sp>
        <p:nvSpPr>
          <p:cNvPr id="116" name="Google Shape;116;p18"/>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17" name="Google Shape;117;p18"/>
          <p:cNvPicPr preferRelativeResize="0"/>
          <p:nvPr/>
        </p:nvPicPr>
        <p:blipFill rotWithShape="1">
          <a:blip r:embed="rId3">
            <a:alphaModFix/>
          </a:blip>
          <a:srcRect/>
          <a:stretch/>
        </p:blipFill>
        <p:spPr>
          <a:xfrm>
            <a:off x="415600" y="1495017"/>
            <a:ext cx="11360800" cy="4790448"/>
          </a:xfrm>
          <a:prstGeom prst="rect">
            <a:avLst/>
          </a:prstGeom>
          <a:noFill/>
          <a:ln>
            <a:noFill/>
          </a:ln>
        </p:spPr>
      </p:pic>
    </p:spTree>
    <p:extLst>
      <p:ext uri="{BB962C8B-B14F-4D97-AF65-F5344CB8AC3E}">
        <p14:creationId xmlns:p14="http://schemas.microsoft.com/office/powerpoint/2010/main" val="600881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314000" y="288567"/>
            <a:ext cx="11360800" cy="943200"/>
          </a:xfrm>
          <a:prstGeom prst="rect">
            <a:avLst/>
          </a:prstGeom>
        </p:spPr>
        <p:txBody>
          <a:bodyPr spcFirstLastPara="1" vert="horz" wrap="square" lIns="121900" tIns="121900" rIns="121900" bIns="121900" rtlCol="0" anchor="t" anchorCtr="0">
            <a:noAutofit/>
          </a:bodyPr>
          <a:lstStyle/>
          <a:p>
            <a:r>
              <a:rPr lang="en"/>
              <a:t>MARC Plugin Development</a:t>
            </a:r>
            <a:endParaRPr/>
          </a:p>
        </p:txBody>
      </p:sp>
      <p:sp>
        <p:nvSpPr>
          <p:cNvPr id="123" name="Google Shape;123;p19"/>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24" name="Google Shape;124;p19"/>
          <p:cNvPicPr preferRelativeResize="0"/>
          <p:nvPr/>
        </p:nvPicPr>
        <p:blipFill>
          <a:blip r:embed="rId3">
            <a:alphaModFix/>
          </a:blip>
          <a:stretch>
            <a:fillRect/>
          </a:stretch>
        </p:blipFill>
        <p:spPr>
          <a:xfrm>
            <a:off x="1583034" y="1624131"/>
            <a:ext cx="8822732" cy="5026932"/>
          </a:xfrm>
          <a:prstGeom prst="rect">
            <a:avLst/>
          </a:prstGeom>
          <a:noFill/>
          <a:ln>
            <a:noFill/>
          </a:ln>
        </p:spPr>
      </p:pic>
      <p:sp>
        <p:nvSpPr>
          <p:cNvPr id="125" name="Google Shape;125;p19"/>
          <p:cNvSpPr/>
          <p:nvPr/>
        </p:nvSpPr>
        <p:spPr>
          <a:xfrm>
            <a:off x="2408829" y="1867035"/>
            <a:ext cx="5692000" cy="15776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 name="Oval 1">
            <a:extLst>
              <a:ext uri="{FF2B5EF4-FFF2-40B4-BE49-F238E27FC236}">
                <a16:creationId xmlns:a16="http://schemas.microsoft.com/office/drawing/2014/main" id="{0A275C00-D457-1F45-AAB1-A7380B5BDE8C}"/>
              </a:ext>
            </a:extLst>
          </p:cNvPr>
          <p:cNvSpPr/>
          <p:nvPr/>
        </p:nvSpPr>
        <p:spPr>
          <a:xfrm>
            <a:off x="2241817" y="4359058"/>
            <a:ext cx="6476300" cy="123590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660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down)">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212400" y="236733"/>
            <a:ext cx="11360800" cy="943200"/>
          </a:xfrm>
          <a:prstGeom prst="rect">
            <a:avLst/>
          </a:prstGeom>
        </p:spPr>
        <p:txBody>
          <a:bodyPr spcFirstLastPara="1" vert="horz" wrap="square" lIns="121900" tIns="121900" rIns="121900" bIns="121900" rtlCol="0" anchor="t" anchorCtr="0">
            <a:noAutofit/>
          </a:bodyPr>
          <a:lstStyle/>
          <a:p>
            <a:r>
              <a:rPr lang="en"/>
              <a:t>Handling Multiple Locations</a:t>
            </a:r>
            <a:endParaRPr/>
          </a:p>
        </p:txBody>
      </p:sp>
      <p:sp>
        <p:nvSpPr>
          <p:cNvPr id="131" name="Google Shape;131;p20"/>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3" name="Picture 2">
            <a:extLst>
              <a:ext uri="{FF2B5EF4-FFF2-40B4-BE49-F238E27FC236}">
                <a16:creationId xmlns:a16="http://schemas.microsoft.com/office/drawing/2014/main" id="{364571E8-A093-E84A-A742-08AF03ABC94E}"/>
              </a:ext>
            </a:extLst>
          </p:cNvPr>
          <p:cNvPicPr>
            <a:picLocks noChangeAspect="1"/>
          </p:cNvPicPr>
          <p:nvPr/>
        </p:nvPicPr>
        <p:blipFill>
          <a:blip r:embed="rId3"/>
          <a:stretch>
            <a:fillRect/>
          </a:stretch>
        </p:blipFill>
        <p:spPr>
          <a:xfrm>
            <a:off x="1134534" y="1196359"/>
            <a:ext cx="9516533" cy="5418667"/>
          </a:xfrm>
          <a:prstGeom prst="rect">
            <a:avLst/>
          </a:prstGeom>
        </p:spPr>
      </p:pic>
      <p:sp>
        <p:nvSpPr>
          <p:cNvPr id="7" name="Oval 6">
            <a:extLst>
              <a:ext uri="{FF2B5EF4-FFF2-40B4-BE49-F238E27FC236}">
                <a16:creationId xmlns:a16="http://schemas.microsoft.com/office/drawing/2014/main" id="{CAE1E5D4-6F6E-EC43-923E-93C4C3BAEC53}"/>
              </a:ext>
            </a:extLst>
          </p:cNvPr>
          <p:cNvSpPr/>
          <p:nvPr/>
        </p:nvSpPr>
        <p:spPr>
          <a:xfrm>
            <a:off x="9200705" y="3459126"/>
            <a:ext cx="1290084" cy="89313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F7BF0EA7-3D86-A74D-94AE-588008655FDC}"/>
              </a:ext>
            </a:extLst>
          </p:cNvPr>
          <p:cNvSpPr/>
          <p:nvPr/>
        </p:nvSpPr>
        <p:spPr>
          <a:xfrm>
            <a:off x="9087285" y="4293690"/>
            <a:ext cx="1450363" cy="144789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1E0F3E20-49CD-3F4F-A9A7-54A1385C1B46}"/>
              </a:ext>
            </a:extLst>
          </p:cNvPr>
          <p:cNvSpPr/>
          <p:nvPr/>
        </p:nvSpPr>
        <p:spPr>
          <a:xfrm>
            <a:off x="9200704" y="1196359"/>
            <a:ext cx="1336944" cy="226276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3FAF0F73-7023-F04C-B177-0F970C5F16DA}"/>
              </a:ext>
            </a:extLst>
          </p:cNvPr>
          <p:cNvSpPr/>
          <p:nvPr/>
        </p:nvSpPr>
        <p:spPr>
          <a:xfrm>
            <a:off x="9200705" y="5741582"/>
            <a:ext cx="1290084" cy="87344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5524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212400" y="186967"/>
            <a:ext cx="11360800" cy="943200"/>
          </a:xfrm>
          <a:prstGeom prst="rect">
            <a:avLst/>
          </a:prstGeom>
        </p:spPr>
        <p:txBody>
          <a:bodyPr spcFirstLastPara="1" vert="horz" wrap="square" lIns="121900" tIns="121900" rIns="121900" bIns="121900" rtlCol="0" anchor="t" anchorCtr="0">
            <a:noAutofit/>
          </a:bodyPr>
          <a:lstStyle/>
          <a:p>
            <a:r>
              <a:rPr lang="en"/>
              <a:t>Estimating Pickup Size</a:t>
            </a:r>
            <a:endParaRPr/>
          </a:p>
        </p:txBody>
      </p:sp>
      <p:pic>
        <p:nvPicPr>
          <p:cNvPr id="3" name="Picture 2">
            <a:extLst>
              <a:ext uri="{FF2B5EF4-FFF2-40B4-BE49-F238E27FC236}">
                <a16:creationId xmlns:a16="http://schemas.microsoft.com/office/drawing/2014/main" id="{C4AE487F-BE58-B846-BDC8-E461B4571DB5}"/>
              </a:ext>
            </a:extLst>
          </p:cNvPr>
          <p:cNvPicPr>
            <a:picLocks noChangeAspect="1"/>
          </p:cNvPicPr>
          <p:nvPr/>
        </p:nvPicPr>
        <p:blipFill>
          <a:blip r:embed="rId3"/>
          <a:stretch>
            <a:fillRect/>
          </a:stretch>
        </p:blipFill>
        <p:spPr>
          <a:xfrm>
            <a:off x="922039" y="1130167"/>
            <a:ext cx="10281116" cy="5476196"/>
          </a:xfrm>
          <a:prstGeom prst="rect">
            <a:avLst/>
          </a:prstGeom>
        </p:spPr>
      </p:pic>
      <p:sp>
        <p:nvSpPr>
          <p:cNvPr id="4" name="Oval 3">
            <a:extLst>
              <a:ext uri="{FF2B5EF4-FFF2-40B4-BE49-F238E27FC236}">
                <a16:creationId xmlns:a16="http://schemas.microsoft.com/office/drawing/2014/main" id="{74606D39-94D3-1842-B55D-6F21C020A475}"/>
              </a:ext>
            </a:extLst>
          </p:cNvPr>
          <p:cNvSpPr/>
          <p:nvPr/>
        </p:nvSpPr>
        <p:spPr>
          <a:xfrm>
            <a:off x="4242149" y="1130168"/>
            <a:ext cx="3223364" cy="21266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148D701B-0A4B-4E40-9C19-0D9F69BA39DE}"/>
              </a:ext>
            </a:extLst>
          </p:cNvPr>
          <p:cNvSpPr/>
          <p:nvPr/>
        </p:nvSpPr>
        <p:spPr>
          <a:xfrm>
            <a:off x="4759891" y="4325655"/>
            <a:ext cx="2605413" cy="125260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val 5">
            <a:extLst>
              <a:ext uri="{FF2B5EF4-FFF2-40B4-BE49-F238E27FC236}">
                <a16:creationId xmlns:a16="http://schemas.microsoft.com/office/drawing/2014/main" id="{9C4040DE-F116-4F43-8533-D6C083EB683D}"/>
              </a:ext>
            </a:extLst>
          </p:cNvPr>
          <p:cNvSpPr/>
          <p:nvPr/>
        </p:nvSpPr>
        <p:spPr>
          <a:xfrm>
            <a:off x="4492669" y="3223365"/>
            <a:ext cx="2972843" cy="1219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85126428-9819-1048-A65E-DB91DFDB565F}"/>
              </a:ext>
            </a:extLst>
          </p:cNvPr>
          <p:cNvSpPr/>
          <p:nvPr/>
        </p:nvSpPr>
        <p:spPr>
          <a:xfrm>
            <a:off x="4626281" y="5511453"/>
            <a:ext cx="3006247" cy="102810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86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354000" y="2859200"/>
            <a:ext cx="5393600" cy="1139600"/>
          </a:xfrm>
          <a:prstGeom prst="rect">
            <a:avLst/>
          </a:prstGeom>
        </p:spPr>
        <p:txBody>
          <a:bodyPr spcFirstLastPara="1" vert="horz" wrap="square" lIns="121900" tIns="121900" rIns="121900" bIns="121900" rtlCol="0" anchor="b" anchorCtr="0">
            <a:noAutofit/>
          </a:bodyPr>
          <a:lstStyle/>
          <a:p>
            <a:r>
              <a:rPr lang="en"/>
              <a:t>Offsite Art Storage</a:t>
            </a:r>
            <a:endParaRPr/>
          </a:p>
        </p:txBody>
      </p:sp>
      <p:pic>
        <p:nvPicPr>
          <p:cNvPr id="147" name="Google Shape;147;p22"/>
          <p:cNvPicPr preferRelativeResize="0"/>
          <p:nvPr/>
        </p:nvPicPr>
        <p:blipFill>
          <a:blip r:embed="rId3">
            <a:alphaModFix/>
          </a:blip>
          <a:stretch>
            <a:fillRect/>
          </a:stretch>
        </p:blipFill>
        <p:spPr>
          <a:xfrm>
            <a:off x="8469374" y="2311800"/>
            <a:ext cx="1549429" cy="2234400"/>
          </a:xfrm>
          <a:prstGeom prst="rect">
            <a:avLst/>
          </a:prstGeom>
          <a:noFill/>
          <a:ln>
            <a:noFill/>
          </a:ln>
        </p:spPr>
      </p:pic>
      <p:pic>
        <p:nvPicPr>
          <p:cNvPr id="148" name="Google Shape;148;p22"/>
          <p:cNvPicPr preferRelativeResize="0"/>
          <p:nvPr/>
        </p:nvPicPr>
        <p:blipFill>
          <a:blip r:embed="rId3">
            <a:alphaModFix/>
          </a:blip>
          <a:stretch>
            <a:fillRect/>
          </a:stretch>
        </p:blipFill>
        <p:spPr>
          <a:xfrm>
            <a:off x="6684174" y="668633"/>
            <a:ext cx="1549429" cy="2234400"/>
          </a:xfrm>
          <a:prstGeom prst="rect">
            <a:avLst/>
          </a:prstGeom>
          <a:noFill/>
          <a:ln>
            <a:noFill/>
          </a:ln>
        </p:spPr>
      </p:pic>
      <p:pic>
        <p:nvPicPr>
          <p:cNvPr id="149" name="Google Shape;149;p22"/>
          <p:cNvPicPr preferRelativeResize="0"/>
          <p:nvPr/>
        </p:nvPicPr>
        <p:blipFill>
          <a:blip r:embed="rId3">
            <a:alphaModFix/>
          </a:blip>
          <a:stretch>
            <a:fillRect/>
          </a:stretch>
        </p:blipFill>
        <p:spPr>
          <a:xfrm>
            <a:off x="10356940" y="668633"/>
            <a:ext cx="1549429" cy="2234400"/>
          </a:xfrm>
          <a:prstGeom prst="rect">
            <a:avLst/>
          </a:prstGeom>
          <a:noFill/>
          <a:ln>
            <a:noFill/>
          </a:ln>
        </p:spPr>
      </p:pic>
      <p:pic>
        <p:nvPicPr>
          <p:cNvPr id="150" name="Google Shape;150;p22"/>
          <p:cNvPicPr preferRelativeResize="0"/>
          <p:nvPr/>
        </p:nvPicPr>
        <p:blipFill>
          <a:blip r:embed="rId3">
            <a:alphaModFix/>
          </a:blip>
          <a:stretch>
            <a:fillRect/>
          </a:stretch>
        </p:blipFill>
        <p:spPr>
          <a:xfrm>
            <a:off x="10356940" y="3996767"/>
            <a:ext cx="1549429" cy="2234400"/>
          </a:xfrm>
          <a:prstGeom prst="rect">
            <a:avLst/>
          </a:prstGeom>
          <a:noFill/>
          <a:ln>
            <a:noFill/>
          </a:ln>
        </p:spPr>
      </p:pic>
      <p:sp>
        <p:nvSpPr>
          <p:cNvPr id="152" name="Google Shape;152;p22"/>
          <p:cNvSpPr txBox="1"/>
          <p:nvPr/>
        </p:nvSpPr>
        <p:spPr>
          <a:xfrm>
            <a:off x="6533367" y="6332767"/>
            <a:ext cx="5393600" cy="403600"/>
          </a:xfrm>
          <a:prstGeom prst="rect">
            <a:avLst/>
          </a:prstGeom>
          <a:noFill/>
          <a:ln>
            <a:noFill/>
          </a:ln>
        </p:spPr>
        <p:txBody>
          <a:bodyPr spcFirstLastPara="1" wrap="square" lIns="121900" tIns="121900" rIns="121900" bIns="121900" anchor="t" anchorCtr="0">
            <a:noAutofit/>
          </a:bodyPr>
          <a:lstStyle/>
          <a:p>
            <a:r>
              <a:rPr lang="en" sz="1600">
                <a:latin typeface="Open Sans"/>
                <a:ea typeface="Open Sans"/>
                <a:cs typeface="Open Sans"/>
                <a:sym typeface="Open Sans"/>
              </a:rPr>
              <a:t>bust by Dairy Free Design from the Noun Project</a:t>
            </a:r>
            <a:endParaRPr sz="1600">
              <a:latin typeface="Open Sans"/>
              <a:ea typeface="Open Sans"/>
              <a:cs typeface="Open Sans"/>
              <a:sym typeface="Open Sans"/>
            </a:endParaRPr>
          </a:p>
        </p:txBody>
      </p:sp>
      <p:sp>
        <p:nvSpPr>
          <p:cNvPr id="9" name="Rectangle 8">
            <a:extLst>
              <a:ext uri="{FF2B5EF4-FFF2-40B4-BE49-F238E27FC236}">
                <a16:creationId xmlns:a16="http://schemas.microsoft.com/office/drawing/2014/main" id="{BCB4DEED-CBB7-C04B-8BC7-654A3D04BF42}"/>
              </a:ext>
            </a:extLst>
          </p:cNvPr>
          <p:cNvSpPr/>
          <p:nvPr/>
        </p:nvSpPr>
        <p:spPr>
          <a:xfrm>
            <a:off x="6576293" y="5763491"/>
            <a:ext cx="847257" cy="48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1" name="Google Shape;151;p22"/>
          <p:cNvPicPr preferRelativeResize="0"/>
          <p:nvPr/>
        </p:nvPicPr>
        <p:blipFill>
          <a:blip r:embed="rId3">
            <a:alphaModFix/>
          </a:blip>
          <a:stretch>
            <a:fillRect/>
          </a:stretch>
        </p:blipFill>
        <p:spPr>
          <a:xfrm>
            <a:off x="6765340" y="3996767"/>
            <a:ext cx="1549429" cy="2234400"/>
          </a:xfrm>
          <a:prstGeom prst="rect">
            <a:avLst/>
          </a:prstGeom>
          <a:noFill/>
          <a:ln>
            <a:noFill/>
          </a:ln>
        </p:spPr>
      </p:pic>
    </p:spTree>
    <p:extLst>
      <p:ext uri="{BB962C8B-B14F-4D97-AF65-F5344CB8AC3E}">
        <p14:creationId xmlns:p14="http://schemas.microsoft.com/office/powerpoint/2010/main" val="251878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down)">
                                      <p:cBhvr>
                                        <p:cTn id="7" dur="500"/>
                                        <p:tgtEl>
                                          <p:spTgt spid="14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1"/>
                                        </p:tgtEl>
                                        <p:attrNameLst>
                                          <p:attrName>style.visibility</p:attrName>
                                        </p:attrNameLst>
                                      </p:cBhvr>
                                      <p:to>
                                        <p:strVal val="visible"/>
                                      </p:to>
                                    </p:set>
                                    <p:animEffect transition="in" filter="wipe(down)">
                                      <p:cBhvr>
                                        <p:cTn id="11" dur="500"/>
                                        <p:tgtEl>
                                          <p:spTgt spid="15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9"/>
                                        </p:tgtEl>
                                        <p:attrNameLst>
                                          <p:attrName>style.visibility</p:attrName>
                                        </p:attrNameLst>
                                      </p:cBhvr>
                                      <p:to>
                                        <p:strVal val="visible"/>
                                      </p:to>
                                    </p:set>
                                    <p:animEffect transition="in" filter="wipe(down)">
                                      <p:cBhvr>
                                        <p:cTn id="15" dur="500"/>
                                        <p:tgtEl>
                                          <p:spTgt spid="14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wipe(down)">
                                      <p:cBhvr>
                                        <p:cTn id="19" dur="500"/>
                                        <p:tgtEl>
                                          <p:spTgt spid="14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50"/>
                                        </p:tgtEl>
                                        <p:attrNameLst>
                                          <p:attrName>style.visibility</p:attrName>
                                        </p:attrNameLst>
                                      </p:cBhvr>
                                      <p:to>
                                        <p:strVal val="visible"/>
                                      </p:to>
                                    </p:set>
                                    <p:animEffect transition="in" filter="wipe(down)">
                                      <p:cBhvr>
                                        <p:cTn id="23"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310200" y="2870400"/>
            <a:ext cx="5393600" cy="1117200"/>
          </a:xfrm>
          <a:prstGeom prst="rect">
            <a:avLst/>
          </a:prstGeom>
        </p:spPr>
        <p:txBody>
          <a:bodyPr spcFirstLastPara="1" vert="horz" wrap="square" lIns="121900" tIns="121900" rIns="121900" bIns="121900" rtlCol="0" anchor="b" anchorCtr="0">
            <a:noAutofit/>
          </a:bodyPr>
          <a:lstStyle/>
          <a:p>
            <a:r>
              <a:rPr lang="en" dirty="0"/>
              <a:t>Object Identification</a:t>
            </a:r>
            <a:endParaRPr dirty="0"/>
          </a:p>
        </p:txBody>
      </p:sp>
      <p:sp>
        <p:nvSpPr>
          <p:cNvPr id="158" name="Google Shape;158;p23"/>
          <p:cNvSpPr txBox="1">
            <a:spLocks noGrp="1"/>
          </p:cNvSpPr>
          <p:nvPr>
            <p:ph type="body" idx="2"/>
          </p:nvPr>
        </p:nvSpPr>
        <p:spPr>
          <a:xfrm>
            <a:off x="6586000" y="965600"/>
            <a:ext cx="5116000" cy="4926800"/>
          </a:xfrm>
          <a:prstGeom prst="rect">
            <a:avLst/>
          </a:prstGeom>
        </p:spPr>
        <p:txBody>
          <a:bodyPr spcFirstLastPara="1" vert="horz" wrap="square" lIns="121900" tIns="121900" rIns="121900" bIns="121900" rtlCol="0" anchor="ctr" anchorCtr="0">
            <a:noAutofit/>
          </a:bodyPr>
          <a:lstStyle/>
          <a:p>
            <a:pPr marL="0" indent="0">
              <a:spcAft>
                <a:spcPts val="2133"/>
              </a:spcAft>
              <a:buNone/>
            </a:pPr>
            <a:endParaRPr/>
          </a:p>
        </p:txBody>
      </p:sp>
      <p:pic>
        <p:nvPicPr>
          <p:cNvPr id="159" name="Google Shape;159;p23"/>
          <p:cNvPicPr preferRelativeResize="0"/>
          <p:nvPr/>
        </p:nvPicPr>
        <p:blipFill>
          <a:blip r:embed="rId3">
            <a:alphaModFix/>
          </a:blip>
          <a:stretch>
            <a:fillRect/>
          </a:stretch>
        </p:blipFill>
        <p:spPr>
          <a:xfrm>
            <a:off x="7059567" y="1"/>
            <a:ext cx="4168867" cy="6857999"/>
          </a:xfrm>
          <a:prstGeom prst="rect">
            <a:avLst/>
          </a:prstGeom>
          <a:noFill/>
          <a:ln>
            <a:noFill/>
          </a:ln>
        </p:spPr>
      </p:pic>
      <p:sp>
        <p:nvSpPr>
          <p:cNvPr id="5" name="Rectangle 4">
            <a:extLst>
              <a:ext uri="{FF2B5EF4-FFF2-40B4-BE49-F238E27FC236}">
                <a16:creationId xmlns:a16="http://schemas.microsoft.com/office/drawing/2014/main" id="{46355E3C-174A-C842-9071-73289C8F4BE0}"/>
              </a:ext>
            </a:extLst>
          </p:cNvPr>
          <p:cNvSpPr/>
          <p:nvPr/>
        </p:nvSpPr>
        <p:spPr>
          <a:xfrm>
            <a:off x="6206829" y="5763491"/>
            <a:ext cx="847257" cy="48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14033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212400" y="186967"/>
            <a:ext cx="11360800" cy="943200"/>
          </a:xfrm>
          <a:prstGeom prst="rect">
            <a:avLst/>
          </a:prstGeom>
        </p:spPr>
        <p:txBody>
          <a:bodyPr spcFirstLastPara="1" vert="horz" wrap="square" lIns="121900" tIns="121900" rIns="121900" bIns="121900" rtlCol="0" anchor="t" anchorCtr="0">
            <a:noAutofit/>
          </a:bodyPr>
          <a:lstStyle/>
          <a:p>
            <a:r>
              <a:rPr lang="en"/>
              <a:t>File Level Description</a:t>
            </a:r>
            <a:endParaRPr/>
          </a:p>
        </p:txBody>
      </p:sp>
      <p:pic>
        <p:nvPicPr>
          <p:cNvPr id="165" name="Google Shape;165;p24"/>
          <p:cNvPicPr preferRelativeResize="0"/>
          <p:nvPr/>
        </p:nvPicPr>
        <p:blipFill rotWithShape="1">
          <a:blip r:embed="rId3">
            <a:alphaModFix/>
          </a:blip>
          <a:srcRect t="4866" r="10929" b="-11125"/>
          <a:stretch/>
        </p:blipFill>
        <p:spPr>
          <a:xfrm>
            <a:off x="1126570" y="1130168"/>
            <a:ext cx="10039069" cy="6193201"/>
          </a:xfrm>
          <a:prstGeom prst="rect">
            <a:avLst/>
          </a:prstGeom>
          <a:noFill/>
          <a:ln>
            <a:solidFill>
              <a:schemeClr val="accent1"/>
            </a:solidFill>
          </a:ln>
        </p:spPr>
      </p:pic>
      <p:sp>
        <p:nvSpPr>
          <p:cNvPr id="2" name="Oval 1">
            <a:extLst>
              <a:ext uri="{FF2B5EF4-FFF2-40B4-BE49-F238E27FC236}">
                <a16:creationId xmlns:a16="http://schemas.microsoft.com/office/drawing/2014/main" id="{46079FF8-390B-024A-B732-0E578C3C35F0}"/>
              </a:ext>
            </a:extLst>
          </p:cNvPr>
          <p:cNvSpPr/>
          <p:nvPr/>
        </p:nvSpPr>
        <p:spPr>
          <a:xfrm>
            <a:off x="4359058" y="4759890"/>
            <a:ext cx="3574093" cy="66805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2464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A395-893D-0F4D-8698-D64C6D991A8B}"/>
              </a:ext>
            </a:extLst>
          </p:cNvPr>
          <p:cNvSpPr>
            <a:spLocks noGrp="1"/>
          </p:cNvSpPr>
          <p:nvPr>
            <p:ph type="title"/>
          </p:nvPr>
        </p:nvSpPr>
        <p:spPr>
          <a:xfrm>
            <a:off x="838200" y="136356"/>
            <a:ext cx="10515600" cy="1325563"/>
          </a:xfrm>
        </p:spPr>
        <p:txBody>
          <a:bodyPr/>
          <a:lstStyle/>
          <a:p>
            <a:pPr algn="ctr"/>
            <a:r>
              <a:rPr lang="en-US" dirty="0"/>
              <a:t>Lightning Round Presentations</a:t>
            </a:r>
          </a:p>
        </p:txBody>
      </p:sp>
      <p:pic>
        <p:nvPicPr>
          <p:cNvPr id="5" name="Content Placeholder 4">
            <a:extLst>
              <a:ext uri="{FF2B5EF4-FFF2-40B4-BE49-F238E27FC236}">
                <a16:creationId xmlns:a16="http://schemas.microsoft.com/office/drawing/2014/main" id="{35660A2C-14B1-A946-BDF6-D9B8A05BAA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91820"/>
            <a:ext cx="10515600" cy="3614737"/>
          </a:xfrm>
        </p:spPr>
      </p:pic>
      <p:sp>
        <p:nvSpPr>
          <p:cNvPr id="6" name="Rectangle 5">
            <a:extLst>
              <a:ext uri="{FF2B5EF4-FFF2-40B4-BE49-F238E27FC236}">
                <a16:creationId xmlns:a16="http://schemas.microsoft.com/office/drawing/2014/main" id="{FAA8FE9E-1109-154F-88B2-F1FB1EE728D5}"/>
              </a:ext>
            </a:extLst>
          </p:cNvPr>
          <p:cNvSpPr/>
          <p:nvPr/>
        </p:nvSpPr>
        <p:spPr>
          <a:xfrm>
            <a:off x="3048000" y="5362982"/>
            <a:ext cx="6096000" cy="1200329"/>
          </a:xfrm>
          <a:prstGeom prst="rect">
            <a:avLst/>
          </a:prstGeom>
        </p:spPr>
        <p:txBody>
          <a:bodyPr>
            <a:spAutoFit/>
          </a:bodyPr>
          <a:lstStyle/>
          <a:p>
            <a:pPr algn="ctr"/>
            <a:r>
              <a:rPr lang="en-US" dirty="0"/>
              <a:t>ArchivesSpace 5th Annual Member Forum</a:t>
            </a:r>
            <a:br>
              <a:rPr lang="en-US" dirty="0"/>
            </a:br>
            <a:r>
              <a:rPr lang="en-US" dirty="0"/>
              <a:t>Thompson Conference Center</a:t>
            </a:r>
            <a:br>
              <a:rPr lang="en-US" dirty="0"/>
            </a:br>
            <a:r>
              <a:rPr lang="en-US" dirty="0"/>
              <a:t>University of Texas at Austin</a:t>
            </a:r>
            <a:br>
              <a:rPr lang="en-US" dirty="0"/>
            </a:br>
            <a:r>
              <a:rPr lang="en-US" dirty="0"/>
              <a:t>August 2, 2019</a:t>
            </a:r>
          </a:p>
        </p:txBody>
      </p:sp>
    </p:spTree>
    <p:extLst>
      <p:ext uri="{BB962C8B-B14F-4D97-AF65-F5344CB8AC3E}">
        <p14:creationId xmlns:p14="http://schemas.microsoft.com/office/powerpoint/2010/main" val="2450063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332100" y="2769000"/>
            <a:ext cx="5393600" cy="1320000"/>
          </a:xfrm>
          <a:prstGeom prst="rect">
            <a:avLst/>
          </a:prstGeom>
        </p:spPr>
        <p:txBody>
          <a:bodyPr spcFirstLastPara="1" vert="horz" wrap="square" lIns="121900" tIns="121900" rIns="121900" bIns="121900" rtlCol="0" anchor="b" anchorCtr="0">
            <a:noAutofit/>
          </a:bodyPr>
          <a:lstStyle/>
          <a:p>
            <a:r>
              <a:rPr lang="en"/>
              <a:t>File Description + Instance</a:t>
            </a:r>
            <a:endParaRPr/>
          </a:p>
        </p:txBody>
      </p:sp>
      <p:sp>
        <p:nvSpPr>
          <p:cNvPr id="171" name="Google Shape;171;p25"/>
          <p:cNvSpPr txBox="1">
            <a:spLocks noGrp="1"/>
          </p:cNvSpPr>
          <p:nvPr>
            <p:ph type="body" idx="2"/>
          </p:nvPr>
        </p:nvSpPr>
        <p:spPr>
          <a:xfrm>
            <a:off x="6586000" y="965600"/>
            <a:ext cx="5116000" cy="4926800"/>
          </a:xfrm>
          <a:prstGeom prst="rect">
            <a:avLst/>
          </a:prstGeom>
        </p:spPr>
        <p:txBody>
          <a:bodyPr spcFirstLastPara="1" vert="horz" wrap="square" lIns="121900" tIns="121900" rIns="121900" bIns="121900" rtlCol="0" anchor="ctr" anchorCtr="0">
            <a:noAutofit/>
          </a:bodyPr>
          <a:lstStyle/>
          <a:p>
            <a:pPr marL="0" indent="0">
              <a:spcAft>
                <a:spcPts val="2133"/>
              </a:spcAft>
              <a:buNone/>
            </a:pPr>
            <a:endParaRPr/>
          </a:p>
        </p:txBody>
      </p:sp>
      <p:pic>
        <p:nvPicPr>
          <p:cNvPr id="172" name="Google Shape;172;p25"/>
          <p:cNvPicPr preferRelativeResize="0"/>
          <p:nvPr/>
        </p:nvPicPr>
        <p:blipFill rotWithShape="1">
          <a:blip r:embed="rId3">
            <a:alphaModFix/>
          </a:blip>
          <a:srcRect r="37015"/>
          <a:stretch/>
        </p:blipFill>
        <p:spPr>
          <a:xfrm>
            <a:off x="6524730" y="1"/>
            <a:ext cx="5393601" cy="6857999"/>
          </a:xfrm>
          <a:prstGeom prst="rect">
            <a:avLst/>
          </a:prstGeom>
          <a:noFill/>
          <a:ln>
            <a:noFill/>
          </a:ln>
        </p:spPr>
      </p:pic>
      <p:sp>
        <p:nvSpPr>
          <p:cNvPr id="2" name="Oval 1">
            <a:extLst>
              <a:ext uri="{FF2B5EF4-FFF2-40B4-BE49-F238E27FC236}">
                <a16:creationId xmlns:a16="http://schemas.microsoft.com/office/drawing/2014/main" id="{6742F96A-D3F2-714D-A607-C100A7AA6426}"/>
              </a:ext>
            </a:extLst>
          </p:cNvPr>
          <p:cNvSpPr/>
          <p:nvPr/>
        </p:nvSpPr>
        <p:spPr>
          <a:xfrm>
            <a:off x="6586001" y="1837151"/>
            <a:ext cx="3535031" cy="63465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Oval 2">
            <a:extLst>
              <a:ext uri="{FF2B5EF4-FFF2-40B4-BE49-F238E27FC236}">
                <a16:creationId xmlns:a16="http://schemas.microsoft.com/office/drawing/2014/main" id="{30E9F2D7-40FA-044C-81AA-050C0BC96EF2}"/>
              </a:ext>
            </a:extLst>
          </p:cNvPr>
          <p:cNvSpPr/>
          <p:nvPr/>
        </p:nvSpPr>
        <p:spPr>
          <a:xfrm>
            <a:off x="9920614" y="6212909"/>
            <a:ext cx="1997717" cy="64509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904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212400" y="186967"/>
            <a:ext cx="11360800" cy="943200"/>
          </a:xfrm>
          <a:prstGeom prst="rect">
            <a:avLst/>
          </a:prstGeom>
        </p:spPr>
        <p:txBody>
          <a:bodyPr spcFirstLastPara="1" vert="horz" wrap="square" lIns="121900" tIns="121900" rIns="121900" bIns="121900" rtlCol="0" anchor="t" anchorCtr="0">
            <a:noAutofit/>
          </a:bodyPr>
          <a:lstStyle/>
          <a:p>
            <a:r>
              <a:rPr lang="en"/>
              <a:t>Collection Top Containers</a:t>
            </a:r>
            <a:endParaRPr/>
          </a:p>
        </p:txBody>
      </p:sp>
      <p:sp>
        <p:nvSpPr>
          <p:cNvPr id="179" name="Google Shape;179;p26"/>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dirty="0"/>
          </a:p>
        </p:txBody>
      </p:sp>
      <p:pic>
        <p:nvPicPr>
          <p:cNvPr id="3" name="Picture 2">
            <a:extLst>
              <a:ext uri="{FF2B5EF4-FFF2-40B4-BE49-F238E27FC236}">
                <a16:creationId xmlns:a16="http://schemas.microsoft.com/office/drawing/2014/main" id="{571173C3-CECF-9146-9A75-D0AE5DFE0E22}"/>
              </a:ext>
            </a:extLst>
          </p:cNvPr>
          <p:cNvPicPr>
            <a:picLocks noChangeAspect="1"/>
          </p:cNvPicPr>
          <p:nvPr/>
        </p:nvPicPr>
        <p:blipFill rotWithShape="1">
          <a:blip r:embed="rId3"/>
          <a:srcRect l="308" t="16630" r="1" b="-1"/>
          <a:stretch/>
        </p:blipFill>
        <p:spPr>
          <a:xfrm>
            <a:off x="415601" y="1521610"/>
            <a:ext cx="11595825" cy="4737247"/>
          </a:xfrm>
          <a:prstGeom prst="rect">
            <a:avLst/>
          </a:prstGeom>
        </p:spPr>
      </p:pic>
    </p:spTree>
    <p:extLst>
      <p:ext uri="{BB962C8B-B14F-4D97-AF65-F5344CB8AC3E}">
        <p14:creationId xmlns:p14="http://schemas.microsoft.com/office/powerpoint/2010/main" val="3883837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332100" y="2856600"/>
            <a:ext cx="5393600" cy="1144800"/>
          </a:xfrm>
          <a:prstGeom prst="rect">
            <a:avLst/>
          </a:prstGeom>
        </p:spPr>
        <p:txBody>
          <a:bodyPr spcFirstLastPara="1" vert="horz" wrap="square" lIns="121900" tIns="121900" rIns="121900" bIns="121900" rtlCol="0" anchor="b" anchorCtr="0">
            <a:noAutofit/>
          </a:bodyPr>
          <a:lstStyle/>
          <a:p>
            <a:r>
              <a:rPr lang="en"/>
              <a:t>Tracking in Airtable</a:t>
            </a:r>
            <a:endParaRPr/>
          </a:p>
        </p:txBody>
      </p:sp>
      <p:sp>
        <p:nvSpPr>
          <p:cNvPr id="185" name="Google Shape;185;p27"/>
          <p:cNvSpPr txBox="1">
            <a:spLocks noGrp="1"/>
          </p:cNvSpPr>
          <p:nvPr>
            <p:ph type="body" idx="2"/>
          </p:nvPr>
        </p:nvSpPr>
        <p:spPr>
          <a:xfrm>
            <a:off x="6586000" y="965600"/>
            <a:ext cx="5116000" cy="4926800"/>
          </a:xfrm>
          <a:prstGeom prst="rect">
            <a:avLst/>
          </a:prstGeom>
        </p:spPr>
        <p:txBody>
          <a:bodyPr spcFirstLastPara="1" vert="horz" wrap="square" lIns="121900" tIns="121900" rIns="121900" bIns="121900" rtlCol="0" anchor="ctr" anchorCtr="0">
            <a:noAutofit/>
          </a:bodyPr>
          <a:lstStyle/>
          <a:p>
            <a:pPr marL="0" indent="0">
              <a:spcAft>
                <a:spcPts val="2133"/>
              </a:spcAft>
              <a:buNone/>
            </a:pPr>
            <a:endParaRPr/>
          </a:p>
        </p:txBody>
      </p:sp>
      <p:pic>
        <p:nvPicPr>
          <p:cNvPr id="186" name="Google Shape;186;p27"/>
          <p:cNvPicPr preferRelativeResize="0"/>
          <p:nvPr/>
        </p:nvPicPr>
        <p:blipFill>
          <a:blip r:embed="rId3">
            <a:alphaModFix/>
          </a:blip>
          <a:stretch>
            <a:fillRect/>
          </a:stretch>
        </p:blipFill>
        <p:spPr>
          <a:xfrm>
            <a:off x="6331684" y="798034"/>
            <a:ext cx="5624635" cy="5261932"/>
          </a:xfrm>
          <a:prstGeom prst="rect">
            <a:avLst/>
          </a:prstGeom>
          <a:noFill/>
          <a:ln>
            <a:noFill/>
          </a:ln>
        </p:spPr>
      </p:pic>
      <p:sp>
        <p:nvSpPr>
          <p:cNvPr id="2" name="Oval 1">
            <a:extLst>
              <a:ext uri="{FF2B5EF4-FFF2-40B4-BE49-F238E27FC236}">
                <a16:creationId xmlns:a16="http://schemas.microsoft.com/office/drawing/2014/main" id="{F66B14F1-3249-2640-A704-8E844A455B36}"/>
              </a:ext>
            </a:extLst>
          </p:cNvPr>
          <p:cNvSpPr/>
          <p:nvPr/>
        </p:nvSpPr>
        <p:spPr>
          <a:xfrm>
            <a:off x="6331685" y="4843397"/>
            <a:ext cx="3421916" cy="121656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6218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353967" y="2777400"/>
            <a:ext cx="5393600" cy="1303200"/>
          </a:xfrm>
          <a:prstGeom prst="rect">
            <a:avLst/>
          </a:prstGeom>
        </p:spPr>
        <p:txBody>
          <a:bodyPr spcFirstLastPara="1" vert="horz" wrap="square" lIns="121900" tIns="121900" rIns="121900" bIns="121900" rtlCol="0" anchor="t" anchorCtr="0">
            <a:noAutofit/>
          </a:bodyPr>
          <a:lstStyle/>
          <a:p>
            <a:r>
              <a:rPr lang="en"/>
              <a:t>Offsite Analysis</a:t>
            </a:r>
            <a:endParaRPr/>
          </a:p>
        </p:txBody>
      </p:sp>
      <p:pic>
        <p:nvPicPr>
          <p:cNvPr id="192" name="Google Shape;192;p28"/>
          <p:cNvPicPr preferRelativeResize="0"/>
          <p:nvPr/>
        </p:nvPicPr>
        <p:blipFill>
          <a:blip r:embed="rId3">
            <a:alphaModFix/>
          </a:blip>
          <a:stretch>
            <a:fillRect/>
          </a:stretch>
        </p:blipFill>
        <p:spPr>
          <a:xfrm>
            <a:off x="7954901" y="2313049"/>
            <a:ext cx="2678268" cy="2231900"/>
          </a:xfrm>
          <a:prstGeom prst="rect">
            <a:avLst/>
          </a:prstGeom>
          <a:noFill/>
          <a:ln>
            <a:noFill/>
          </a:ln>
        </p:spPr>
      </p:pic>
      <p:pic>
        <p:nvPicPr>
          <p:cNvPr id="193" name="Google Shape;193;p28"/>
          <p:cNvPicPr preferRelativeResize="0"/>
          <p:nvPr/>
        </p:nvPicPr>
        <p:blipFill>
          <a:blip r:embed="rId3">
            <a:alphaModFix/>
          </a:blip>
          <a:stretch>
            <a:fillRect/>
          </a:stretch>
        </p:blipFill>
        <p:spPr>
          <a:xfrm>
            <a:off x="6555201" y="545515"/>
            <a:ext cx="2678268" cy="2231900"/>
          </a:xfrm>
          <a:prstGeom prst="rect">
            <a:avLst/>
          </a:prstGeom>
          <a:noFill/>
          <a:ln>
            <a:noFill/>
          </a:ln>
        </p:spPr>
      </p:pic>
      <p:pic>
        <p:nvPicPr>
          <p:cNvPr id="194" name="Google Shape;194;p28"/>
          <p:cNvPicPr preferRelativeResize="0"/>
          <p:nvPr/>
        </p:nvPicPr>
        <p:blipFill>
          <a:blip r:embed="rId3">
            <a:alphaModFix/>
          </a:blip>
          <a:stretch>
            <a:fillRect/>
          </a:stretch>
        </p:blipFill>
        <p:spPr>
          <a:xfrm>
            <a:off x="9375801" y="545515"/>
            <a:ext cx="2678268" cy="2231900"/>
          </a:xfrm>
          <a:prstGeom prst="rect">
            <a:avLst/>
          </a:prstGeom>
          <a:noFill/>
          <a:ln>
            <a:noFill/>
          </a:ln>
        </p:spPr>
      </p:pic>
      <p:pic>
        <p:nvPicPr>
          <p:cNvPr id="195" name="Google Shape;195;p28"/>
          <p:cNvPicPr preferRelativeResize="0"/>
          <p:nvPr/>
        </p:nvPicPr>
        <p:blipFill>
          <a:blip r:embed="rId3">
            <a:alphaModFix/>
          </a:blip>
          <a:stretch>
            <a:fillRect/>
          </a:stretch>
        </p:blipFill>
        <p:spPr>
          <a:xfrm>
            <a:off x="9375801" y="4080615"/>
            <a:ext cx="2678268" cy="2231900"/>
          </a:xfrm>
          <a:prstGeom prst="rect">
            <a:avLst/>
          </a:prstGeom>
          <a:noFill/>
          <a:ln>
            <a:noFill/>
          </a:ln>
        </p:spPr>
      </p:pic>
      <p:sp>
        <p:nvSpPr>
          <p:cNvPr id="197" name="Google Shape;197;p28"/>
          <p:cNvSpPr txBox="1"/>
          <p:nvPr/>
        </p:nvSpPr>
        <p:spPr>
          <a:xfrm>
            <a:off x="6371033" y="6188433"/>
            <a:ext cx="5600000" cy="507200"/>
          </a:xfrm>
          <a:prstGeom prst="rect">
            <a:avLst/>
          </a:prstGeom>
          <a:noFill/>
          <a:ln>
            <a:noFill/>
          </a:ln>
        </p:spPr>
        <p:txBody>
          <a:bodyPr spcFirstLastPara="1" wrap="square" lIns="121900" tIns="121900" rIns="121900" bIns="121900" anchor="t" anchorCtr="0">
            <a:noAutofit/>
          </a:bodyPr>
          <a:lstStyle/>
          <a:p>
            <a:r>
              <a:rPr lang="en" sz="2400">
                <a:latin typeface="Open Sans"/>
                <a:ea typeface="Open Sans"/>
                <a:cs typeface="Open Sans"/>
                <a:sym typeface="Open Sans"/>
              </a:rPr>
              <a:t>join by Danielle Torres from the Noun Project</a:t>
            </a:r>
            <a:endParaRPr sz="2400">
              <a:latin typeface="Open Sans"/>
              <a:ea typeface="Open Sans"/>
              <a:cs typeface="Open Sans"/>
              <a:sym typeface="Open Sans"/>
            </a:endParaRPr>
          </a:p>
        </p:txBody>
      </p:sp>
      <p:sp>
        <p:nvSpPr>
          <p:cNvPr id="9" name="Rectangle 8">
            <a:extLst>
              <a:ext uri="{FF2B5EF4-FFF2-40B4-BE49-F238E27FC236}">
                <a16:creationId xmlns:a16="http://schemas.microsoft.com/office/drawing/2014/main" id="{18083CEB-A430-1547-8282-7674780ADF7E}"/>
              </a:ext>
            </a:extLst>
          </p:cNvPr>
          <p:cNvSpPr/>
          <p:nvPr/>
        </p:nvSpPr>
        <p:spPr>
          <a:xfrm>
            <a:off x="6602532" y="5810193"/>
            <a:ext cx="847257" cy="48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96" name="Google Shape;196;p28"/>
          <p:cNvPicPr preferRelativeResize="0"/>
          <p:nvPr/>
        </p:nvPicPr>
        <p:blipFill>
          <a:blip r:embed="rId3">
            <a:alphaModFix/>
          </a:blip>
          <a:stretch>
            <a:fillRect/>
          </a:stretch>
        </p:blipFill>
        <p:spPr>
          <a:xfrm>
            <a:off x="6371034" y="3956534"/>
            <a:ext cx="2678268" cy="2231900"/>
          </a:xfrm>
          <a:prstGeom prst="rect">
            <a:avLst/>
          </a:prstGeom>
          <a:noFill/>
          <a:ln>
            <a:noFill/>
          </a:ln>
        </p:spPr>
      </p:pic>
    </p:spTree>
    <p:extLst>
      <p:ext uri="{BB962C8B-B14F-4D97-AF65-F5344CB8AC3E}">
        <p14:creationId xmlns:p14="http://schemas.microsoft.com/office/powerpoint/2010/main" val="302225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down)">
                                      <p:cBhvr>
                                        <p:cTn id="7" dur="500"/>
                                        <p:tgtEl>
                                          <p:spTgt spid="19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wipe(down)">
                                      <p:cBhvr>
                                        <p:cTn id="11" dur="500"/>
                                        <p:tgtEl>
                                          <p:spTgt spid="19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4"/>
                                        </p:tgtEl>
                                        <p:attrNameLst>
                                          <p:attrName>style.visibility</p:attrName>
                                        </p:attrNameLst>
                                      </p:cBhvr>
                                      <p:to>
                                        <p:strVal val="visible"/>
                                      </p:to>
                                    </p:set>
                                    <p:animEffect transition="in" filter="wipe(down)">
                                      <p:cBhvr>
                                        <p:cTn id="15" dur="500"/>
                                        <p:tgtEl>
                                          <p:spTgt spid="19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wipe(down)">
                                      <p:cBhvr>
                                        <p:cTn id="19" dur="500"/>
                                        <p:tgtEl>
                                          <p:spTgt spid="19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95"/>
                                        </p:tgtEl>
                                        <p:attrNameLst>
                                          <p:attrName>style.visibility</p:attrName>
                                        </p:attrNameLst>
                                      </p:cBhvr>
                                      <p:to>
                                        <p:strVal val="visible"/>
                                      </p:to>
                                    </p:set>
                                    <p:animEffect transition="in" filter="wipe(down)">
                                      <p:cBhvr>
                                        <p:cTn id="23"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Autofit/>
          </a:bodyPr>
          <a:lstStyle/>
          <a:p>
            <a:r>
              <a:rPr lang="en"/>
              <a:t>Data Integration in the Library Data Warehouse</a:t>
            </a:r>
            <a:endParaRPr/>
          </a:p>
        </p:txBody>
      </p:sp>
      <p:sp>
        <p:nvSpPr>
          <p:cNvPr id="203" name="Google Shape;203;p29"/>
          <p:cNvSpPr/>
          <p:nvPr/>
        </p:nvSpPr>
        <p:spPr>
          <a:xfrm>
            <a:off x="108817" y="2388900"/>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4" name="Google Shape;204;p29"/>
          <p:cNvSpPr/>
          <p:nvPr/>
        </p:nvSpPr>
        <p:spPr>
          <a:xfrm>
            <a:off x="3677167" y="2388900"/>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r>
              <a:rPr lang="en-US" sz="2400" dirty="0"/>
              <a:t>  </a:t>
            </a:r>
            <a:endParaRPr sz="2400" dirty="0"/>
          </a:p>
        </p:txBody>
      </p:sp>
      <p:sp>
        <p:nvSpPr>
          <p:cNvPr id="205" name="Google Shape;205;p29"/>
          <p:cNvSpPr/>
          <p:nvPr/>
        </p:nvSpPr>
        <p:spPr>
          <a:xfrm>
            <a:off x="108833" y="3807700"/>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6" name="Google Shape;206;p29"/>
          <p:cNvSpPr/>
          <p:nvPr/>
        </p:nvSpPr>
        <p:spPr>
          <a:xfrm>
            <a:off x="3677167" y="3807700"/>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 name="Google Shape;207;p29"/>
          <p:cNvSpPr/>
          <p:nvPr/>
        </p:nvSpPr>
        <p:spPr>
          <a:xfrm>
            <a:off x="7945167" y="3100497"/>
            <a:ext cx="4268000" cy="1418800"/>
          </a:xfrm>
          <a:prstGeom prst="chevron">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08" name="Google Shape;208;p29"/>
          <p:cNvPicPr preferRelativeResize="0"/>
          <p:nvPr/>
        </p:nvPicPr>
        <p:blipFill>
          <a:blip r:embed="rId3">
            <a:alphaModFix/>
          </a:blip>
          <a:stretch>
            <a:fillRect/>
          </a:stretch>
        </p:blipFill>
        <p:spPr>
          <a:xfrm>
            <a:off x="612218" y="2504834"/>
            <a:ext cx="3764633" cy="1186933"/>
          </a:xfrm>
          <a:prstGeom prst="rect">
            <a:avLst/>
          </a:prstGeom>
          <a:noFill/>
          <a:ln>
            <a:noFill/>
          </a:ln>
        </p:spPr>
      </p:pic>
      <p:pic>
        <p:nvPicPr>
          <p:cNvPr id="209" name="Google Shape;209;p29"/>
          <p:cNvPicPr preferRelativeResize="0"/>
          <p:nvPr/>
        </p:nvPicPr>
        <p:blipFill rotWithShape="1">
          <a:blip r:embed="rId4">
            <a:alphaModFix/>
          </a:blip>
          <a:srcRect l="7689" r="-7690"/>
          <a:stretch/>
        </p:blipFill>
        <p:spPr>
          <a:xfrm>
            <a:off x="3882967" y="2589634"/>
            <a:ext cx="4426051" cy="1017333"/>
          </a:xfrm>
          <a:prstGeom prst="rect">
            <a:avLst/>
          </a:prstGeom>
          <a:noFill/>
          <a:ln>
            <a:noFill/>
          </a:ln>
        </p:spPr>
      </p:pic>
      <p:pic>
        <p:nvPicPr>
          <p:cNvPr id="210" name="Google Shape;210;p29"/>
          <p:cNvPicPr preferRelativeResize="0"/>
          <p:nvPr/>
        </p:nvPicPr>
        <p:blipFill>
          <a:blip r:embed="rId5">
            <a:alphaModFix/>
          </a:blip>
          <a:stretch>
            <a:fillRect/>
          </a:stretch>
        </p:blipFill>
        <p:spPr>
          <a:xfrm>
            <a:off x="828169" y="4101512"/>
            <a:ext cx="2829299" cy="831200"/>
          </a:xfrm>
          <a:prstGeom prst="rect">
            <a:avLst/>
          </a:prstGeom>
          <a:noFill/>
          <a:ln>
            <a:noFill/>
          </a:ln>
        </p:spPr>
      </p:pic>
      <p:pic>
        <p:nvPicPr>
          <p:cNvPr id="211" name="Google Shape;211;p29"/>
          <p:cNvPicPr preferRelativeResize="0"/>
          <p:nvPr/>
        </p:nvPicPr>
        <p:blipFill>
          <a:blip r:embed="rId6">
            <a:alphaModFix/>
          </a:blip>
          <a:stretch>
            <a:fillRect/>
          </a:stretch>
        </p:blipFill>
        <p:spPr>
          <a:xfrm>
            <a:off x="4396534" y="3975379"/>
            <a:ext cx="2829300" cy="1083439"/>
          </a:xfrm>
          <a:prstGeom prst="rect">
            <a:avLst/>
          </a:prstGeom>
          <a:noFill/>
          <a:ln>
            <a:noFill/>
          </a:ln>
        </p:spPr>
      </p:pic>
      <p:pic>
        <p:nvPicPr>
          <p:cNvPr id="212" name="Google Shape;212;p29"/>
          <p:cNvPicPr preferRelativeResize="0"/>
          <p:nvPr/>
        </p:nvPicPr>
        <p:blipFill>
          <a:blip r:embed="rId7">
            <a:alphaModFix/>
          </a:blip>
          <a:stretch>
            <a:fillRect/>
          </a:stretch>
        </p:blipFill>
        <p:spPr>
          <a:xfrm>
            <a:off x="8716219" y="3394297"/>
            <a:ext cx="2995917" cy="831200"/>
          </a:xfrm>
          <a:prstGeom prst="rect">
            <a:avLst/>
          </a:prstGeom>
          <a:noFill/>
          <a:ln>
            <a:noFill/>
          </a:ln>
        </p:spPr>
      </p:pic>
    </p:spTree>
    <p:extLst>
      <p:ext uri="{BB962C8B-B14F-4D97-AF65-F5344CB8AC3E}">
        <p14:creationId xmlns:p14="http://schemas.microsoft.com/office/powerpoint/2010/main" val="240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wipe(down)">
                                      <p:cBhvr>
                                        <p:cTn id="7" dur="500"/>
                                        <p:tgtEl>
                                          <p:spTgt spid="203"/>
                                        </p:tgtEl>
                                      </p:cBhvr>
                                    </p:animEffect>
                                  </p:childTnLst>
                                </p:cTn>
                              </p:par>
                              <p:par>
                                <p:cTn id="8" presetID="22" presetClass="entr" presetSubtype="4" fill="hold" nodeType="withEffect">
                                  <p:stCondLst>
                                    <p:cond delay="0"/>
                                  </p:stCondLst>
                                  <p:childTnLst>
                                    <p:set>
                                      <p:cBhvr>
                                        <p:cTn id="9" dur="1" fill="hold">
                                          <p:stCondLst>
                                            <p:cond delay="0"/>
                                          </p:stCondLst>
                                        </p:cTn>
                                        <p:tgtEl>
                                          <p:spTgt spid="208"/>
                                        </p:tgtEl>
                                        <p:attrNameLst>
                                          <p:attrName>style.visibility</p:attrName>
                                        </p:attrNameLst>
                                      </p:cBhvr>
                                      <p:to>
                                        <p:strVal val="visible"/>
                                      </p:to>
                                    </p:set>
                                    <p:animEffect transition="in" filter="wipe(down)">
                                      <p:cBhvr>
                                        <p:cTn id="10" dur="500"/>
                                        <p:tgtEl>
                                          <p:spTgt spid="20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09"/>
                                        </p:tgtEl>
                                        <p:attrNameLst>
                                          <p:attrName>style.visibility</p:attrName>
                                        </p:attrNameLst>
                                      </p:cBhvr>
                                      <p:to>
                                        <p:strVal val="visible"/>
                                      </p:to>
                                    </p:set>
                                    <p:animEffect transition="in" filter="wipe(down)">
                                      <p:cBhvr>
                                        <p:cTn id="14" dur="500"/>
                                        <p:tgtEl>
                                          <p:spTgt spid="20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04"/>
                                        </p:tgtEl>
                                        <p:attrNameLst>
                                          <p:attrName>style.visibility</p:attrName>
                                        </p:attrNameLst>
                                      </p:cBhvr>
                                      <p:to>
                                        <p:strVal val="visible"/>
                                      </p:to>
                                    </p:set>
                                    <p:animEffect transition="in" filter="wipe(down)">
                                      <p:cBhvr>
                                        <p:cTn id="17" dur="500"/>
                                        <p:tgtEl>
                                          <p:spTgt spid="204"/>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205"/>
                                        </p:tgtEl>
                                        <p:attrNameLst>
                                          <p:attrName>style.visibility</p:attrName>
                                        </p:attrNameLst>
                                      </p:cBhvr>
                                      <p:to>
                                        <p:strVal val="visible"/>
                                      </p:to>
                                    </p:set>
                                    <p:animEffect transition="in" filter="wipe(down)">
                                      <p:cBhvr>
                                        <p:cTn id="21" dur="500"/>
                                        <p:tgtEl>
                                          <p:spTgt spid="205"/>
                                        </p:tgtEl>
                                      </p:cBhvr>
                                    </p:animEffect>
                                  </p:childTnLst>
                                </p:cTn>
                              </p:par>
                              <p:par>
                                <p:cTn id="22" presetID="22" presetClass="entr" presetSubtype="4" fill="hold" nodeType="withEffect">
                                  <p:stCondLst>
                                    <p:cond delay="0"/>
                                  </p:stCondLst>
                                  <p:childTnLst>
                                    <p:set>
                                      <p:cBhvr>
                                        <p:cTn id="23" dur="1" fill="hold">
                                          <p:stCondLst>
                                            <p:cond delay="0"/>
                                          </p:stCondLst>
                                        </p:cTn>
                                        <p:tgtEl>
                                          <p:spTgt spid="210"/>
                                        </p:tgtEl>
                                        <p:attrNameLst>
                                          <p:attrName>style.visibility</p:attrName>
                                        </p:attrNameLst>
                                      </p:cBhvr>
                                      <p:to>
                                        <p:strVal val="visible"/>
                                      </p:to>
                                    </p:set>
                                    <p:animEffect transition="in" filter="wipe(down)">
                                      <p:cBhvr>
                                        <p:cTn id="24" dur="500"/>
                                        <p:tgtEl>
                                          <p:spTgt spid="210"/>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211"/>
                                        </p:tgtEl>
                                        <p:attrNameLst>
                                          <p:attrName>style.visibility</p:attrName>
                                        </p:attrNameLst>
                                      </p:cBhvr>
                                      <p:to>
                                        <p:strVal val="visible"/>
                                      </p:to>
                                    </p:set>
                                    <p:animEffect transition="in" filter="wipe(down)">
                                      <p:cBhvr>
                                        <p:cTn id="28" dur="500"/>
                                        <p:tgtEl>
                                          <p:spTgt spid="2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6"/>
                                        </p:tgtEl>
                                        <p:attrNameLst>
                                          <p:attrName>style.visibility</p:attrName>
                                        </p:attrNameLst>
                                      </p:cBhvr>
                                      <p:to>
                                        <p:strVal val="visible"/>
                                      </p:to>
                                    </p:set>
                                    <p:animEffect transition="in" filter="wipe(down)">
                                      <p:cBhvr>
                                        <p:cTn id="31" dur="500"/>
                                        <p:tgtEl>
                                          <p:spTgt spid="206"/>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07"/>
                                        </p:tgtEl>
                                        <p:attrNameLst>
                                          <p:attrName>style.visibility</p:attrName>
                                        </p:attrNameLst>
                                      </p:cBhvr>
                                      <p:to>
                                        <p:strVal val="visible"/>
                                      </p:to>
                                    </p:set>
                                    <p:anim calcmode="lin" valueType="num">
                                      <p:cBhvr additive="base">
                                        <p:cTn id="35" dur="500" fill="hold"/>
                                        <p:tgtEl>
                                          <p:spTgt spid="207"/>
                                        </p:tgtEl>
                                        <p:attrNameLst>
                                          <p:attrName>ppt_x</p:attrName>
                                        </p:attrNameLst>
                                      </p:cBhvr>
                                      <p:tavLst>
                                        <p:tav tm="0">
                                          <p:val>
                                            <p:strVal val="#ppt_x"/>
                                          </p:val>
                                        </p:tav>
                                        <p:tav tm="100000">
                                          <p:val>
                                            <p:strVal val="#ppt_x"/>
                                          </p:val>
                                        </p:tav>
                                      </p:tavLst>
                                    </p:anim>
                                    <p:anim calcmode="lin" valueType="num">
                                      <p:cBhvr additive="base">
                                        <p:cTn id="36" dur="500" fill="hold"/>
                                        <p:tgtEl>
                                          <p:spTgt spid="20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2"/>
                                        </p:tgtEl>
                                        <p:attrNameLst>
                                          <p:attrName>style.visibility</p:attrName>
                                        </p:attrNameLst>
                                      </p:cBhvr>
                                      <p:to>
                                        <p:strVal val="visible"/>
                                      </p:to>
                                    </p:set>
                                    <p:anim calcmode="lin" valueType="num">
                                      <p:cBhvr additive="base">
                                        <p:cTn id="39" dur="500" fill="hold"/>
                                        <p:tgtEl>
                                          <p:spTgt spid="212"/>
                                        </p:tgtEl>
                                        <p:attrNameLst>
                                          <p:attrName>ppt_x</p:attrName>
                                        </p:attrNameLst>
                                      </p:cBhvr>
                                      <p:tavLst>
                                        <p:tav tm="0">
                                          <p:val>
                                            <p:strVal val="#ppt_x"/>
                                          </p:val>
                                        </p:tav>
                                        <p:tav tm="100000">
                                          <p:val>
                                            <p:strVal val="#ppt_x"/>
                                          </p:val>
                                        </p:tav>
                                      </p:tavLst>
                                    </p:anim>
                                    <p:anim calcmode="lin" valueType="num">
                                      <p:cBhvr additive="base">
                                        <p:cTn id="40"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P spid="204" grpId="0" animBg="1"/>
      <p:bldP spid="205" grpId="0" animBg="1"/>
      <p:bldP spid="206" grpId="0" animBg="1"/>
      <p:bldP spid="20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387403" y="2311799"/>
            <a:ext cx="5393600" cy="2234400"/>
          </a:xfrm>
          <a:prstGeom prst="rect">
            <a:avLst/>
          </a:prstGeom>
        </p:spPr>
        <p:txBody>
          <a:bodyPr spcFirstLastPara="1" vert="horz" wrap="square" lIns="121900" tIns="121900" rIns="121900" bIns="121900" rtlCol="0" anchor="b" anchorCtr="0">
            <a:noAutofit/>
          </a:bodyPr>
          <a:lstStyle/>
          <a:p>
            <a:r>
              <a:rPr lang="en-US" dirty="0"/>
              <a:t>Archival Data Integration</a:t>
            </a:r>
            <a:endParaRPr dirty="0"/>
          </a:p>
        </p:txBody>
      </p:sp>
      <p:sp>
        <p:nvSpPr>
          <p:cNvPr id="5" name="Rectangle 4">
            <a:extLst>
              <a:ext uri="{FF2B5EF4-FFF2-40B4-BE49-F238E27FC236}">
                <a16:creationId xmlns:a16="http://schemas.microsoft.com/office/drawing/2014/main" id="{C5EFB62A-736A-0E42-A6B0-2A9D13002C24}"/>
              </a:ext>
            </a:extLst>
          </p:cNvPr>
          <p:cNvSpPr/>
          <p:nvPr/>
        </p:nvSpPr>
        <p:spPr>
          <a:xfrm>
            <a:off x="6465453" y="5763491"/>
            <a:ext cx="847257" cy="480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9" name="Google Shape;219;p30"/>
          <p:cNvPicPr preferRelativeResize="0"/>
          <p:nvPr/>
        </p:nvPicPr>
        <p:blipFill>
          <a:blip r:embed="rId3">
            <a:alphaModFix/>
          </a:blip>
          <a:stretch>
            <a:fillRect/>
          </a:stretch>
        </p:blipFill>
        <p:spPr>
          <a:xfrm>
            <a:off x="7257294" y="2"/>
            <a:ext cx="3958140" cy="6857999"/>
          </a:xfrm>
          <a:prstGeom prst="rect">
            <a:avLst/>
          </a:prstGeom>
          <a:noFill/>
          <a:ln>
            <a:noFill/>
          </a:ln>
        </p:spPr>
      </p:pic>
    </p:spTree>
    <p:extLst>
      <p:ext uri="{BB962C8B-B14F-4D97-AF65-F5344CB8AC3E}">
        <p14:creationId xmlns:p14="http://schemas.microsoft.com/office/powerpoint/2010/main" val="3210800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rgbClr val="D6F5EE"/>
            </a:gs>
            <a:gs pos="100000">
              <a:srgbClr val="73D6C0"/>
            </a:gs>
          </a:gsLst>
          <a:lin ang="5400012" scaled="0"/>
        </a:gradFill>
        <a:effectLst/>
      </p:bgPr>
    </p:bg>
    <p:spTree>
      <p:nvGrpSpPr>
        <p:cNvPr id="1" name="Shape 223"/>
        <p:cNvGrpSpPr/>
        <p:nvPr/>
      </p:nvGrpSpPr>
      <p:grpSpPr>
        <a:xfrm>
          <a:off x="0" y="0"/>
          <a:ext cx="0" cy="0"/>
          <a:chOff x="0" y="0"/>
          <a:chExt cx="0" cy="0"/>
        </a:xfrm>
      </p:grpSpPr>
      <p:pic>
        <p:nvPicPr>
          <p:cNvPr id="225" name="Google Shape;225;p31"/>
          <p:cNvPicPr preferRelativeResize="0"/>
          <p:nvPr/>
        </p:nvPicPr>
        <p:blipFill rotWithShape="1">
          <a:blip r:embed="rId3">
            <a:alphaModFix/>
          </a:blip>
          <a:srcRect l="1233" t="29595" r="2055" b="31952"/>
          <a:stretch/>
        </p:blipFill>
        <p:spPr>
          <a:xfrm>
            <a:off x="0" y="868473"/>
            <a:ext cx="12192000" cy="501041"/>
          </a:xfrm>
          <a:prstGeom prst="rect">
            <a:avLst/>
          </a:prstGeom>
          <a:noFill/>
          <a:ln>
            <a:noFill/>
          </a:ln>
        </p:spPr>
      </p:pic>
      <p:pic>
        <p:nvPicPr>
          <p:cNvPr id="3" name="Picture 2">
            <a:extLst>
              <a:ext uri="{FF2B5EF4-FFF2-40B4-BE49-F238E27FC236}">
                <a16:creationId xmlns:a16="http://schemas.microsoft.com/office/drawing/2014/main" id="{BDF63E0B-B825-E24B-B08D-E56104868FE0}"/>
              </a:ext>
            </a:extLst>
          </p:cNvPr>
          <p:cNvPicPr>
            <a:picLocks noChangeAspect="1"/>
          </p:cNvPicPr>
          <p:nvPr/>
        </p:nvPicPr>
        <p:blipFill>
          <a:blip r:embed="rId4"/>
          <a:stretch>
            <a:fillRect/>
          </a:stretch>
        </p:blipFill>
        <p:spPr>
          <a:xfrm>
            <a:off x="2761274" y="1369514"/>
            <a:ext cx="6669452" cy="5362831"/>
          </a:xfrm>
          <a:prstGeom prst="rect">
            <a:avLst/>
          </a:prstGeom>
        </p:spPr>
      </p:pic>
      <p:sp>
        <p:nvSpPr>
          <p:cNvPr id="5" name="Title 4">
            <a:extLst>
              <a:ext uri="{FF2B5EF4-FFF2-40B4-BE49-F238E27FC236}">
                <a16:creationId xmlns:a16="http://schemas.microsoft.com/office/drawing/2014/main" id="{A349E330-113A-F04E-B162-E4B9C7EA3C3C}"/>
              </a:ext>
            </a:extLst>
          </p:cNvPr>
          <p:cNvSpPr>
            <a:spLocks noGrp="1"/>
          </p:cNvSpPr>
          <p:nvPr>
            <p:ph type="title"/>
          </p:nvPr>
        </p:nvSpPr>
        <p:spPr>
          <a:xfrm>
            <a:off x="181781" y="25521"/>
            <a:ext cx="11360800" cy="943200"/>
          </a:xfrm>
        </p:spPr>
        <p:txBody>
          <a:bodyPr/>
          <a:lstStyle/>
          <a:p>
            <a:r>
              <a:rPr lang="en-US" dirty="0"/>
              <a:t>Data for Further Prioritization</a:t>
            </a:r>
          </a:p>
        </p:txBody>
      </p:sp>
    </p:spTree>
    <p:extLst>
      <p:ext uri="{BB962C8B-B14F-4D97-AF65-F5344CB8AC3E}">
        <p14:creationId xmlns:p14="http://schemas.microsoft.com/office/powerpoint/2010/main" val="22441113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Autofit/>
          </a:bodyPr>
          <a:lstStyle/>
          <a:p>
            <a:r>
              <a:rPr lang="en"/>
              <a:t>Impact of New Workflows via ArchivesSpace</a:t>
            </a:r>
            <a:endParaRPr/>
          </a:p>
        </p:txBody>
      </p:sp>
      <p:sp>
        <p:nvSpPr>
          <p:cNvPr id="231" name="Google Shape;231;p32"/>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graphicFrame>
        <p:nvGraphicFramePr>
          <p:cNvPr id="232" name="Google Shape;232;p32"/>
          <p:cNvGraphicFramePr/>
          <p:nvPr/>
        </p:nvGraphicFramePr>
        <p:xfrm>
          <a:off x="777434" y="2413000"/>
          <a:ext cx="10703535" cy="4267040"/>
        </p:xfrm>
        <a:graphic>
          <a:graphicData uri="http://schemas.openxmlformats.org/drawingml/2006/table">
            <a:tbl>
              <a:tblPr>
                <a:noFill/>
              </a:tblPr>
              <a:tblGrid>
                <a:gridCol w="2556467">
                  <a:extLst>
                    <a:ext uri="{9D8B030D-6E8A-4147-A177-3AD203B41FA5}">
                      <a16:colId xmlns:a16="http://schemas.microsoft.com/office/drawing/2014/main" val="20000"/>
                    </a:ext>
                  </a:extLst>
                </a:gridCol>
                <a:gridCol w="2036767">
                  <a:extLst>
                    <a:ext uri="{9D8B030D-6E8A-4147-A177-3AD203B41FA5}">
                      <a16:colId xmlns:a16="http://schemas.microsoft.com/office/drawing/2014/main" val="20001"/>
                    </a:ext>
                  </a:extLst>
                </a:gridCol>
                <a:gridCol w="2036767">
                  <a:extLst>
                    <a:ext uri="{9D8B030D-6E8A-4147-A177-3AD203B41FA5}">
                      <a16:colId xmlns:a16="http://schemas.microsoft.com/office/drawing/2014/main" val="20002"/>
                    </a:ext>
                  </a:extLst>
                </a:gridCol>
                <a:gridCol w="2036767">
                  <a:extLst>
                    <a:ext uri="{9D8B030D-6E8A-4147-A177-3AD203B41FA5}">
                      <a16:colId xmlns:a16="http://schemas.microsoft.com/office/drawing/2014/main" val="20003"/>
                    </a:ext>
                  </a:extLst>
                </a:gridCol>
                <a:gridCol w="2036767">
                  <a:extLst>
                    <a:ext uri="{9D8B030D-6E8A-4147-A177-3AD203B41FA5}">
                      <a16:colId xmlns:a16="http://schemas.microsoft.com/office/drawing/2014/main" val="20004"/>
                    </a:ext>
                  </a:extLst>
                </a:gridCol>
              </a:tblGrid>
              <a:tr h="1341080">
                <a:tc>
                  <a:txBody>
                    <a:bodyPr/>
                    <a:lstStyle/>
                    <a:p>
                      <a:pPr marL="0" lvl="0" indent="0" algn="l" rtl="0">
                        <a:spcBef>
                          <a:spcPts val="0"/>
                        </a:spcBef>
                        <a:spcAft>
                          <a:spcPts val="0"/>
                        </a:spcAft>
                        <a:buNone/>
                      </a:pPr>
                      <a:r>
                        <a:rPr lang="en" sz="2400">
                          <a:latin typeface="Open Sans"/>
                          <a:ea typeface="Open Sans"/>
                          <a:cs typeface="Open Sans"/>
                          <a:sym typeface="Open Sans"/>
                        </a:rPr>
                        <a:t>Collection Management Statistics</a:t>
                      </a:r>
                      <a:endParaRPr sz="2400">
                        <a:latin typeface="Open Sans"/>
                        <a:ea typeface="Open Sans"/>
                        <a:cs typeface="Open Sans"/>
                        <a:sym typeface="Open Sans"/>
                      </a:endParaRPr>
                    </a:p>
                  </a:txBody>
                  <a:tcPr marL="121900" marR="121900" marT="121900" marB="121900">
                    <a:solidFill>
                      <a:schemeClr val="accent3"/>
                    </a:solidFill>
                  </a:tcPr>
                </a:tc>
                <a:tc>
                  <a:txBody>
                    <a:bodyPr/>
                    <a:lstStyle/>
                    <a:p>
                      <a:pPr marL="0" lvl="0" indent="0" algn="ctr" rtl="0">
                        <a:spcBef>
                          <a:spcPts val="0"/>
                        </a:spcBef>
                        <a:spcAft>
                          <a:spcPts val="0"/>
                        </a:spcAft>
                        <a:buNone/>
                      </a:pPr>
                      <a:r>
                        <a:rPr lang="en" sz="2400">
                          <a:latin typeface="Open Sans"/>
                          <a:ea typeface="Open Sans"/>
                          <a:cs typeface="Open Sans"/>
                          <a:sym typeface="Open Sans"/>
                        </a:rPr>
                        <a:t>2015-2016</a:t>
                      </a:r>
                      <a:endParaRPr sz="2400">
                        <a:latin typeface="Open Sans"/>
                        <a:ea typeface="Open Sans"/>
                        <a:cs typeface="Open Sans"/>
                        <a:sym typeface="Open Sans"/>
                      </a:endParaRPr>
                    </a:p>
                  </a:txBody>
                  <a:tcPr marL="121900" marR="121900" marT="121900" marB="121900" anchor="ctr">
                    <a:solidFill>
                      <a:schemeClr val="accent3"/>
                    </a:solidFill>
                  </a:tcPr>
                </a:tc>
                <a:tc>
                  <a:txBody>
                    <a:bodyPr/>
                    <a:lstStyle/>
                    <a:p>
                      <a:pPr marL="0" lvl="0" indent="0" algn="ctr" rtl="0">
                        <a:spcBef>
                          <a:spcPts val="0"/>
                        </a:spcBef>
                        <a:spcAft>
                          <a:spcPts val="0"/>
                        </a:spcAft>
                        <a:buNone/>
                      </a:pPr>
                      <a:r>
                        <a:rPr lang="en" sz="2400">
                          <a:latin typeface="Open Sans"/>
                          <a:ea typeface="Open Sans"/>
                          <a:cs typeface="Open Sans"/>
                          <a:sym typeface="Open Sans"/>
                        </a:rPr>
                        <a:t>2016-2017</a:t>
                      </a:r>
                      <a:endParaRPr sz="2400">
                        <a:latin typeface="Open Sans"/>
                        <a:ea typeface="Open Sans"/>
                        <a:cs typeface="Open Sans"/>
                        <a:sym typeface="Open Sans"/>
                      </a:endParaRPr>
                    </a:p>
                  </a:txBody>
                  <a:tcPr marL="121900" marR="121900" marT="121900" marB="121900" anchor="ctr">
                    <a:solidFill>
                      <a:schemeClr val="accent3"/>
                    </a:solidFill>
                  </a:tcPr>
                </a:tc>
                <a:tc>
                  <a:txBody>
                    <a:bodyPr/>
                    <a:lstStyle/>
                    <a:p>
                      <a:pPr marL="0" lvl="0" indent="0" algn="ctr" rtl="0">
                        <a:spcBef>
                          <a:spcPts val="0"/>
                        </a:spcBef>
                        <a:spcAft>
                          <a:spcPts val="0"/>
                        </a:spcAft>
                        <a:buNone/>
                      </a:pPr>
                      <a:r>
                        <a:rPr lang="en" sz="2400">
                          <a:latin typeface="Open Sans"/>
                          <a:ea typeface="Open Sans"/>
                          <a:cs typeface="Open Sans"/>
                          <a:sym typeface="Open Sans"/>
                        </a:rPr>
                        <a:t>2017-2018</a:t>
                      </a:r>
                      <a:endParaRPr sz="2400">
                        <a:latin typeface="Open Sans"/>
                        <a:ea typeface="Open Sans"/>
                        <a:cs typeface="Open Sans"/>
                        <a:sym typeface="Open Sans"/>
                      </a:endParaRPr>
                    </a:p>
                  </a:txBody>
                  <a:tcPr marL="121900" marR="121900" marT="121900" marB="121900" anchor="ctr">
                    <a:solidFill>
                      <a:schemeClr val="accent3"/>
                    </a:solidFill>
                  </a:tcPr>
                </a:tc>
                <a:tc>
                  <a:txBody>
                    <a:bodyPr/>
                    <a:lstStyle/>
                    <a:p>
                      <a:pPr marL="0" lvl="0" indent="0" algn="ctr" rtl="0">
                        <a:spcBef>
                          <a:spcPts val="0"/>
                        </a:spcBef>
                        <a:spcAft>
                          <a:spcPts val="0"/>
                        </a:spcAft>
                        <a:buNone/>
                      </a:pPr>
                      <a:r>
                        <a:rPr lang="en" sz="2400">
                          <a:latin typeface="Open Sans"/>
                          <a:ea typeface="Open Sans"/>
                          <a:cs typeface="Open Sans"/>
                          <a:sym typeface="Open Sans"/>
                        </a:rPr>
                        <a:t>2018-2019</a:t>
                      </a:r>
                      <a:endParaRPr sz="2400">
                        <a:latin typeface="Open Sans"/>
                        <a:ea typeface="Open Sans"/>
                        <a:cs typeface="Open Sans"/>
                        <a:sym typeface="Open Sans"/>
                      </a:endParaRPr>
                    </a:p>
                  </a:txBody>
                  <a:tcPr marL="121900" marR="121900" marT="121900" marB="121900" anchor="ctr">
                    <a:solidFill>
                      <a:schemeClr val="accent3"/>
                    </a:solidFill>
                  </a:tcPr>
                </a:tc>
                <a:extLst>
                  <a:ext uri="{0D108BD9-81ED-4DB2-BD59-A6C34878D82A}">
                    <a16:rowId xmlns:a16="http://schemas.microsoft.com/office/drawing/2014/main" val="10000"/>
                  </a:ext>
                </a:extLst>
              </a:tr>
              <a:tr h="975320">
                <a:tc>
                  <a:txBody>
                    <a:bodyPr/>
                    <a:lstStyle/>
                    <a:p>
                      <a:pPr marL="0" lvl="0" indent="0" algn="l" rtl="0">
                        <a:spcBef>
                          <a:spcPts val="0"/>
                        </a:spcBef>
                        <a:spcAft>
                          <a:spcPts val="0"/>
                        </a:spcAft>
                        <a:buNone/>
                      </a:pPr>
                      <a:r>
                        <a:rPr lang="en" sz="2400">
                          <a:latin typeface="Open Sans"/>
                          <a:ea typeface="Open Sans"/>
                          <a:cs typeface="Open Sans"/>
                          <a:sym typeface="Open Sans"/>
                        </a:rPr>
                        <a:t>Linear footage </a:t>
                      </a:r>
                      <a:endParaRPr sz="2400">
                        <a:latin typeface="Open Sans"/>
                        <a:ea typeface="Open Sans"/>
                        <a:cs typeface="Open Sans"/>
                        <a:sym typeface="Open Sans"/>
                      </a:endParaRPr>
                    </a:p>
                    <a:p>
                      <a:pPr marL="0" lvl="0" indent="0" algn="l" rtl="0">
                        <a:spcBef>
                          <a:spcPts val="0"/>
                        </a:spcBef>
                        <a:spcAft>
                          <a:spcPts val="0"/>
                        </a:spcAft>
                        <a:buNone/>
                      </a:pPr>
                      <a:r>
                        <a:rPr lang="en" sz="2400">
                          <a:latin typeface="Open Sans"/>
                          <a:ea typeface="Open Sans"/>
                          <a:cs typeface="Open Sans"/>
                          <a:sym typeface="Open Sans"/>
                        </a:rPr>
                        <a:t>sent offsite</a:t>
                      </a:r>
                      <a:endParaRPr sz="2400">
                        <a:latin typeface="Open Sans"/>
                        <a:ea typeface="Open Sans"/>
                        <a:cs typeface="Open Sans"/>
                        <a:sym typeface="Open Sans"/>
                      </a:endParaRPr>
                    </a:p>
                  </a:txBody>
                  <a:tcPr marL="121900" marR="121900" marT="121900" marB="121900"/>
                </a:tc>
                <a:tc>
                  <a:txBody>
                    <a:bodyPr/>
                    <a:lstStyle/>
                    <a:p>
                      <a:pPr marL="0" lvl="0" indent="0" algn="ctr" rtl="0">
                        <a:spcBef>
                          <a:spcPts val="0"/>
                        </a:spcBef>
                        <a:spcAft>
                          <a:spcPts val="0"/>
                        </a:spcAft>
                        <a:buNone/>
                      </a:pPr>
                      <a:r>
                        <a:rPr lang="en" sz="2400">
                          <a:latin typeface="Open Sans"/>
                          <a:ea typeface="Open Sans"/>
                          <a:cs typeface="Open Sans"/>
                          <a:sym typeface="Open Sans"/>
                        </a:rPr>
                        <a:t>834</a:t>
                      </a:r>
                      <a:endParaRPr sz="2400">
                        <a:latin typeface="Open Sans"/>
                        <a:ea typeface="Open Sans"/>
                        <a:cs typeface="Open Sans"/>
                        <a:sym typeface="Open Sans"/>
                      </a:endParaRPr>
                    </a:p>
                  </a:txBody>
                  <a:tcPr marL="121900" marR="121900" marT="121900" marB="121900" anchor="ctr"/>
                </a:tc>
                <a:tc>
                  <a:txBody>
                    <a:bodyPr/>
                    <a:lstStyle/>
                    <a:p>
                      <a:pPr marL="0" lvl="0" indent="0" algn="ctr" rtl="0">
                        <a:spcBef>
                          <a:spcPts val="0"/>
                        </a:spcBef>
                        <a:spcAft>
                          <a:spcPts val="0"/>
                        </a:spcAft>
                        <a:buNone/>
                      </a:pPr>
                      <a:r>
                        <a:rPr lang="en" sz="2400">
                          <a:latin typeface="Open Sans"/>
                          <a:ea typeface="Open Sans"/>
                          <a:cs typeface="Open Sans"/>
                          <a:sym typeface="Open Sans"/>
                        </a:rPr>
                        <a:t>1900.17</a:t>
                      </a:r>
                      <a:endParaRPr sz="2400">
                        <a:latin typeface="Open Sans"/>
                        <a:ea typeface="Open Sans"/>
                        <a:cs typeface="Open Sans"/>
                        <a:sym typeface="Open Sans"/>
                      </a:endParaRPr>
                    </a:p>
                  </a:txBody>
                  <a:tcPr marL="121900" marR="121900" marT="121900" marB="121900" anchor="ctr"/>
                </a:tc>
                <a:tc>
                  <a:txBody>
                    <a:bodyPr/>
                    <a:lstStyle/>
                    <a:p>
                      <a:pPr marL="0" lvl="0" indent="0" algn="ctr" rtl="0">
                        <a:spcBef>
                          <a:spcPts val="0"/>
                        </a:spcBef>
                        <a:spcAft>
                          <a:spcPts val="0"/>
                        </a:spcAft>
                        <a:buNone/>
                      </a:pPr>
                      <a:r>
                        <a:rPr lang="en" sz="2400">
                          <a:latin typeface="Open Sans"/>
                          <a:ea typeface="Open Sans"/>
                          <a:cs typeface="Open Sans"/>
                          <a:sym typeface="Open Sans"/>
                        </a:rPr>
                        <a:t>2171.85</a:t>
                      </a:r>
                      <a:endParaRPr sz="2400">
                        <a:latin typeface="Open Sans"/>
                        <a:ea typeface="Open Sans"/>
                        <a:cs typeface="Open Sans"/>
                        <a:sym typeface="Open Sans"/>
                      </a:endParaRPr>
                    </a:p>
                  </a:txBody>
                  <a:tcPr marL="121900" marR="121900" marT="121900" marB="121900" anchor="ctr"/>
                </a:tc>
                <a:tc>
                  <a:txBody>
                    <a:bodyPr/>
                    <a:lstStyle/>
                    <a:p>
                      <a:pPr marL="0" lvl="0" indent="0" algn="ctr" rtl="0">
                        <a:spcBef>
                          <a:spcPts val="0"/>
                        </a:spcBef>
                        <a:spcAft>
                          <a:spcPts val="0"/>
                        </a:spcAft>
                        <a:buNone/>
                      </a:pPr>
                      <a:r>
                        <a:rPr lang="en" sz="2400">
                          <a:latin typeface="Open Sans"/>
                          <a:ea typeface="Open Sans"/>
                          <a:cs typeface="Open Sans"/>
                          <a:sym typeface="Open Sans"/>
                        </a:rPr>
                        <a:t>2911.10</a:t>
                      </a:r>
                      <a:endParaRPr sz="2400">
                        <a:latin typeface="Open Sans"/>
                        <a:ea typeface="Open Sans"/>
                        <a:cs typeface="Open Sans"/>
                        <a:sym typeface="Open Sans"/>
                      </a:endParaRPr>
                    </a:p>
                  </a:txBody>
                  <a:tcPr marL="121900" marR="121900" marT="121900" marB="121900" anchor="ctr"/>
                </a:tc>
                <a:extLst>
                  <a:ext uri="{0D108BD9-81ED-4DB2-BD59-A6C34878D82A}">
                    <a16:rowId xmlns:a16="http://schemas.microsoft.com/office/drawing/2014/main" val="10001"/>
                  </a:ext>
                </a:extLst>
              </a:tr>
              <a:tr h="975320">
                <a:tc>
                  <a:txBody>
                    <a:bodyPr/>
                    <a:lstStyle/>
                    <a:p>
                      <a:pPr marL="0" lvl="0" indent="0" algn="l" rtl="0">
                        <a:spcBef>
                          <a:spcPts val="0"/>
                        </a:spcBef>
                        <a:spcAft>
                          <a:spcPts val="0"/>
                        </a:spcAft>
                        <a:buNone/>
                      </a:pPr>
                      <a:r>
                        <a:rPr lang="en" sz="2400">
                          <a:latin typeface="Open Sans"/>
                          <a:ea typeface="Open Sans"/>
                          <a:cs typeface="Open Sans"/>
                          <a:sym typeface="Open Sans"/>
                        </a:rPr>
                        <a:t>Collection count sent offsite</a:t>
                      </a:r>
                      <a:endParaRPr sz="2400">
                        <a:latin typeface="Open Sans"/>
                        <a:ea typeface="Open Sans"/>
                        <a:cs typeface="Open Sans"/>
                        <a:sym typeface="Open Sans"/>
                      </a:endParaRPr>
                    </a:p>
                  </a:txBody>
                  <a:tcPr marL="121900" marR="121900" marT="121900" marB="121900"/>
                </a:tc>
                <a:tc>
                  <a:txBody>
                    <a:bodyPr/>
                    <a:lstStyle/>
                    <a:p>
                      <a:pPr marL="0" lvl="0" indent="0" algn="ctr" rtl="0">
                        <a:spcBef>
                          <a:spcPts val="0"/>
                        </a:spcBef>
                        <a:spcAft>
                          <a:spcPts val="0"/>
                        </a:spcAft>
                        <a:buNone/>
                      </a:pPr>
                      <a:r>
                        <a:rPr lang="en" sz="2400">
                          <a:latin typeface="Open Sans"/>
                          <a:ea typeface="Open Sans"/>
                          <a:cs typeface="Open Sans"/>
                          <a:sym typeface="Open Sans"/>
                        </a:rPr>
                        <a:t>54</a:t>
                      </a:r>
                      <a:endParaRPr sz="2400">
                        <a:latin typeface="Open Sans"/>
                        <a:ea typeface="Open Sans"/>
                        <a:cs typeface="Open Sans"/>
                        <a:sym typeface="Open Sans"/>
                      </a:endParaRPr>
                    </a:p>
                  </a:txBody>
                  <a:tcPr marL="121900" marR="121900" marT="121900" marB="121900" anchor="ctr"/>
                </a:tc>
                <a:tc>
                  <a:txBody>
                    <a:bodyPr/>
                    <a:lstStyle/>
                    <a:p>
                      <a:pPr marL="0" lvl="0" indent="0" algn="ctr" rtl="0">
                        <a:spcBef>
                          <a:spcPts val="0"/>
                        </a:spcBef>
                        <a:spcAft>
                          <a:spcPts val="0"/>
                        </a:spcAft>
                        <a:buNone/>
                      </a:pPr>
                      <a:r>
                        <a:rPr lang="en" sz="2400">
                          <a:latin typeface="Open Sans"/>
                          <a:ea typeface="Open Sans"/>
                          <a:cs typeface="Open Sans"/>
                          <a:sym typeface="Open Sans"/>
                        </a:rPr>
                        <a:t>99</a:t>
                      </a:r>
                      <a:endParaRPr sz="2400">
                        <a:latin typeface="Open Sans"/>
                        <a:ea typeface="Open Sans"/>
                        <a:cs typeface="Open Sans"/>
                        <a:sym typeface="Open Sans"/>
                      </a:endParaRPr>
                    </a:p>
                  </a:txBody>
                  <a:tcPr marL="121900" marR="121900" marT="121900" marB="121900" anchor="ctr"/>
                </a:tc>
                <a:tc>
                  <a:txBody>
                    <a:bodyPr/>
                    <a:lstStyle/>
                    <a:p>
                      <a:pPr marL="0" lvl="0" indent="0" algn="ctr" rtl="0">
                        <a:spcBef>
                          <a:spcPts val="0"/>
                        </a:spcBef>
                        <a:spcAft>
                          <a:spcPts val="0"/>
                        </a:spcAft>
                        <a:buNone/>
                      </a:pPr>
                      <a:r>
                        <a:rPr lang="en" sz="2400">
                          <a:latin typeface="Open Sans"/>
                          <a:ea typeface="Open Sans"/>
                          <a:cs typeface="Open Sans"/>
                          <a:sym typeface="Open Sans"/>
                        </a:rPr>
                        <a:t>185</a:t>
                      </a:r>
                      <a:endParaRPr sz="2400">
                        <a:latin typeface="Open Sans"/>
                        <a:ea typeface="Open Sans"/>
                        <a:cs typeface="Open Sans"/>
                        <a:sym typeface="Open Sans"/>
                      </a:endParaRPr>
                    </a:p>
                  </a:txBody>
                  <a:tcPr marL="121900" marR="121900" marT="121900" marB="121900" anchor="ctr"/>
                </a:tc>
                <a:tc>
                  <a:txBody>
                    <a:bodyPr/>
                    <a:lstStyle/>
                    <a:p>
                      <a:pPr marL="0" lvl="0" indent="0" algn="ctr" rtl="0">
                        <a:spcBef>
                          <a:spcPts val="0"/>
                        </a:spcBef>
                        <a:spcAft>
                          <a:spcPts val="0"/>
                        </a:spcAft>
                        <a:buNone/>
                      </a:pPr>
                      <a:r>
                        <a:rPr lang="en" sz="2400">
                          <a:latin typeface="Open Sans"/>
                          <a:ea typeface="Open Sans"/>
                          <a:cs typeface="Open Sans"/>
                          <a:sym typeface="Open Sans"/>
                        </a:rPr>
                        <a:t>439</a:t>
                      </a:r>
                      <a:endParaRPr sz="2400">
                        <a:latin typeface="Open Sans"/>
                        <a:ea typeface="Open Sans"/>
                        <a:cs typeface="Open Sans"/>
                        <a:sym typeface="Open Sans"/>
                      </a:endParaRPr>
                    </a:p>
                  </a:txBody>
                  <a:tcPr marL="121900" marR="121900" marT="121900" marB="121900" anchor="ctr"/>
                </a:tc>
                <a:extLst>
                  <a:ext uri="{0D108BD9-81ED-4DB2-BD59-A6C34878D82A}">
                    <a16:rowId xmlns:a16="http://schemas.microsoft.com/office/drawing/2014/main" val="10002"/>
                  </a:ext>
                </a:extLst>
              </a:tr>
              <a:tr h="975320">
                <a:tc>
                  <a:txBody>
                    <a:bodyPr/>
                    <a:lstStyle/>
                    <a:p>
                      <a:pPr marL="0" lvl="0" indent="0" algn="l" rtl="0">
                        <a:spcBef>
                          <a:spcPts val="0"/>
                        </a:spcBef>
                        <a:spcAft>
                          <a:spcPts val="0"/>
                        </a:spcAft>
                        <a:buNone/>
                      </a:pPr>
                      <a:r>
                        <a:rPr lang="en" sz="2400">
                          <a:latin typeface="Open Sans"/>
                          <a:ea typeface="Open Sans"/>
                          <a:cs typeface="Open Sans"/>
                          <a:sym typeface="Open Sans"/>
                        </a:rPr>
                        <a:t>Art objects </a:t>
                      </a:r>
                      <a:endParaRPr sz="2400">
                        <a:latin typeface="Open Sans"/>
                        <a:ea typeface="Open Sans"/>
                        <a:cs typeface="Open Sans"/>
                        <a:sym typeface="Open Sans"/>
                      </a:endParaRPr>
                    </a:p>
                    <a:p>
                      <a:pPr marL="0" lvl="0" indent="0" algn="l" rtl="0">
                        <a:spcBef>
                          <a:spcPts val="0"/>
                        </a:spcBef>
                        <a:spcAft>
                          <a:spcPts val="0"/>
                        </a:spcAft>
                        <a:buNone/>
                      </a:pPr>
                      <a:r>
                        <a:rPr lang="en" sz="2400">
                          <a:latin typeface="Open Sans"/>
                          <a:ea typeface="Open Sans"/>
                          <a:cs typeface="Open Sans"/>
                          <a:sym typeface="Open Sans"/>
                        </a:rPr>
                        <a:t>sent offsite</a:t>
                      </a:r>
                      <a:endParaRPr sz="2400">
                        <a:latin typeface="Open Sans"/>
                        <a:ea typeface="Open Sans"/>
                        <a:cs typeface="Open Sans"/>
                        <a:sym typeface="Open Sans"/>
                      </a:endParaRPr>
                    </a:p>
                  </a:txBody>
                  <a:tcPr marL="121900" marR="121900" marT="121900" marB="121900"/>
                </a:tc>
                <a:tc>
                  <a:txBody>
                    <a:bodyPr/>
                    <a:lstStyle/>
                    <a:p>
                      <a:pPr marL="0" lvl="0" indent="0" algn="ctr" rtl="0">
                        <a:spcBef>
                          <a:spcPts val="0"/>
                        </a:spcBef>
                        <a:spcAft>
                          <a:spcPts val="0"/>
                        </a:spcAft>
                        <a:buNone/>
                      </a:pPr>
                      <a:r>
                        <a:rPr lang="en" sz="2400">
                          <a:latin typeface="Open Sans"/>
                          <a:ea typeface="Open Sans"/>
                          <a:cs typeface="Open Sans"/>
                          <a:sym typeface="Open Sans"/>
                        </a:rPr>
                        <a:t>n/a</a:t>
                      </a:r>
                      <a:endParaRPr sz="2400">
                        <a:latin typeface="Open Sans"/>
                        <a:ea typeface="Open Sans"/>
                        <a:cs typeface="Open Sans"/>
                        <a:sym typeface="Open Sans"/>
                      </a:endParaRPr>
                    </a:p>
                  </a:txBody>
                  <a:tcPr marL="121900" marR="121900" marT="121900" marB="121900" anchor="ctr"/>
                </a:tc>
                <a:tc>
                  <a:txBody>
                    <a:bodyPr/>
                    <a:lstStyle/>
                    <a:p>
                      <a:pPr marL="0" lvl="0" indent="0" algn="ctr" rtl="0">
                        <a:spcBef>
                          <a:spcPts val="0"/>
                        </a:spcBef>
                        <a:spcAft>
                          <a:spcPts val="0"/>
                        </a:spcAft>
                        <a:buNone/>
                      </a:pPr>
                      <a:r>
                        <a:rPr lang="en" sz="2400">
                          <a:latin typeface="Open Sans"/>
                          <a:ea typeface="Open Sans"/>
                          <a:cs typeface="Open Sans"/>
                          <a:sym typeface="Open Sans"/>
                        </a:rPr>
                        <a:t>187</a:t>
                      </a:r>
                      <a:endParaRPr sz="2400">
                        <a:latin typeface="Open Sans"/>
                        <a:ea typeface="Open Sans"/>
                        <a:cs typeface="Open Sans"/>
                        <a:sym typeface="Open Sans"/>
                      </a:endParaRPr>
                    </a:p>
                  </a:txBody>
                  <a:tcPr marL="121900" marR="121900" marT="121900" marB="121900" anchor="ctr"/>
                </a:tc>
                <a:tc>
                  <a:txBody>
                    <a:bodyPr/>
                    <a:lstStyle/>
                    <a:p>
                      <a:pPr marL="0" lvl="0" indent="0" algn="ctr" rtl="0">
                        <a:spcBef>
                          <a:spcPts val="0"/>
                        </a:spcBef>
                        <a:spcAft>
                          <a:spcPts val="0"/>
                        </a:spcAft>
                        <a:buNone/>
                      </a:pPr>
                      <a:r>
                        <a:rPr lang="en" sz="2400">
                          <a:latin typeface="Open Sans"/>
                          <a:ea typeface="Open Sans"/>
                          <a:cs typeface="Open Sans"/>
                          <a:sym typeface="Open Sans"/>
                        </a:rPr>
                        <a:t>43</a:t>
                      </a:r>
                      <a:endParaRPr sz="2400">
                        <a:latin typeface="Open Sans"/>
                        <a:ea typeface="Open Sans"/>
                        <a:cs typeface="Open Sans"/>
                        <a:sym typeface="Open Sans"/>
                      </a:endParaRPr>
                    </a:p>
                  </a:txBody>
                  <a:tcPr marL="121900" marR="121900" marT="121900" marB="121900" anchor="ctr"/>
                </a:tc>
                <a:tc>
                  <a:txBody>
                    <a:bodyPr/>
                    <a:lstStyle/>
                    <a:p>
                      <a:pPr marL="0" lvl="0" indent="0" algn="ctr" rtl="0">
                        <a:spcBef>
                          <a:spcPts val="0"/>
                        </a:spcBef>
                        <a:spcAft>
                          <a:spcPts val="0"/>
                        </a:spcAft>
                        <a:buNone/>
                      </a:pPr>
                      <a:r>
                        <a:rPr lang="en" sz="2400">
                          <a:latin typeface="Open Sans"/>
                          <a:ea typeface="Open Sans"/>
                          <a:cs typeface="Open Sans"/>
                          <a:sym typeface="Open Sans"/>
                        </a:rPr>
                        <a:t>191</a:t>
                      </a:r>
                      <a:endParaRPr sz="2400">
                        <a:latin typeface="Open Sans"/>
                        <a:ea typeface="Open Sans"/>
                        <a:cs typeface="Open Sans"/>
                        <a:sym typeface="Open Sans"/>
                      </a:endParaRPr>
                    </a:p>
                  </a:txBody>
                  <a:tcPr marL="121900" marR="121900" marT="121900" marB="12190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117042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ctrTitle"/>
          </p:nvPr>
        </p:nvSpPr>
        <p:spPr>
          <a:xfrm>
            <a:off x="1338867" y="2132485"/>
            <a:ext cx="9515600" cy="1363200"/>
          </a:xfrm>
          <a:prstGeom prst="rect">
            <a:avLst/>
          </a:prstGeom>
        </p:spPr>
        <p:txBody>
          <a:bodyPr spcFirstLastPara="1" vert="horz" wrap="square" lIns="121900" tIns="121900" rIns="121900" bIns="121900" rtlCol="0" anchor="b" anchorCtr="0">
            <a:noAutofit/>
          </a:bodyPr>
          <a:lstStyle/>
          <a:p>
            <a:pPr>
              <a:spcBef>
                <a:spcPts val="0"/>
              </a:spcBef>
            </a:pPr>
            <a:r>
              <a:rPr lang="en"/>
              <a:t>Thank you!</a:t>
            </a:r>
            <a:endParaRPr/>
          </a:p>
        </p:txBody>
      </p:sp>
      <p:sp>
        <p:nvSpPr>
          <p:cNvPr id="238" name="Google Shape;238;p33"/>
          <p:cNvSpPr txBox="1">
            <a:spLocks noGrp="1"/>
          </p:cNvSpPr>
          <p:nvPr>
            <p:ph type="subTitle" idx="1"/>
          </p:nvPr>
        </p:nvSpPr>
        <p:spPr>
          <a:xfrm>
            <a:off x="1338867" y="3393667"/>
            <a:ext cx="9515600" cy="1056800"/>
          </a:xfrm>
          <a:prstGeom prst="rect">
            <a:avLst/>
          </a:prstGeom>
        </p:spPr>
        <p:txBody>
          <a:bodyPr spcFirstLastPara="1" vert="horz" wrap="square" lIns="121900" tIns="121900" rIns="121900" bIns="121900" rtlCol="0" anchor="t" anchorCtr="0">
            <a:noAutofit/>
          </a:bodyPr>
          <a:lstStyle/>
          <a:p>
            <a:pPr>
              <a:spcBef>
                <a:spcPts val="0"/>
              </a:spcBef>
            </a:pPr>
            <a:r>
              <a:rPr lang="en" sz="2933" b="1"/>
              <a:t>was227@nyu.edu</a:t>
            </a:r>
            <a:endParaRPr sz="2933" b="1"/>
          </a:p>
          <a:p>
            <a:pPr>
              <a:spcBef>
                <a:spcPts val="0"/>
              </a:spcBef>
            </a:pPr>
            <a:r>
              <a:rPr lang="en" sz="2933" b="1"/>
              <a:t>guides.nyu.edu/ArchivesSpace</a:t>
            </a:r>
            <a:endParaRPr sz="2933" b="1"/>
          </a:p>
          <a:p>
            <a:pPr>
              <a:spcBef>
                <a:spcPts val="0"/>
              </a:spcBef>
            </a:pPr>
            <a:r>
              <a:rPr lang="en" sz="2933" b="1"/>
              <a:t>guides.nyu.edu/ArchivalCollectionsManagement</a:t>
            </a:r>
            <a:endParaRPr sz="2933" b="1"/>
          </a:p>
        </p:txBody>
      </p:sp>
    </p:spTree>
    <p:extLst>
      <p:ext uri="{BB962C8B-B14F-4D97-AF65-F5344CB8AC3E}">
        <p14:creationId xmlns:p14="http://schemas.microsoft.com/office/powerpoint/2010/main" val="11534576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C33D848-B216-414A-B108-5D8A85AD3652}"/>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524001" y="1"/>
            <a:ext cx="9144000" cy="7439353"/>
          </a:xfrm>
          <a:prstGeom prst="rect">
            <a:avLst/>
          </a:prstGeom>
        </p:spPr>
      </p:pic>
      <p:sp>
        <p:nvSpPr>
          <p:cNvPr id="2" name="Title 1">
            <a:extLst>
              <a:ext uri="{FF2B5EF4-FFF2-40B4-BE49-F238E27FC236}">
                <a16:creationId xmlns:a16="http://schemas.microsoft.com/office/drawing/2014/main" id="{2EC676BA-091A-4AAA-9954-12647ADFCBB0}"/>
              </a:ext>
            </a:extLst>
          </p:cNvPr>
          <p:cNvSpPr>
            <a:spLocks noGrp="1"/>
          </p:cNvSpPr>
          <p:nvPr>
            <p:ph type="ctrTitle"/>
          </p:nvPr>
        </p:nvSpPr>
        <p:spPr>
          <a:solidFill>
            <a:schemeClr val="bg1"/>
          </a:solidFill>
        </p:spPr>
        <p:txBody>
          <a:bodyPr/>
          <a:lstStyle/>
          <a:p>
            <a:r>
              <a:rPr lang="en-US" b="1" dirty="0">
                <a:solidFill>
                  <a:srgbClr val="1963A0"/>
                </a:solidFill>
              </a:rPr>
              <a:t>Resources</a:t>
            </a:r>
            <a:r>
              <a:rPr lang="en-US" dirty="0">
                <a:solidFill>
                  <a:srgbClr val="1963A0"/>
                </a:solidFill>
              </a:rPr>
              <a:t>: They’re Not Just for Finding Aids Anymore </a:t>
            </a:r>
          </a:p>
        </p:txBody>
      </p:sp>
      <p:sp>
        <p:nvSpPr>
          <p:cNvPr id="3" name="Subtitle 2">
            <a:extLst>
              <a:ext uri="{FF2B5EF4-FFF2-40B4-BE49-F238E27FC236}">
                <a16:creationId xmlns:a16="http://schemas.microsoft.com/office/drawing/2014/main" id="{E4606CEE-26FE-4059-AE5A-B10BF1C61D3C}"/>
              </a:ext>
            </a:extLst>
          </p:cNvPr>
          <p:cNvSpPr>
            <a:spLocks noGrp="1"/>
          </p:cNvSpPr>
          <p:nvPr>
            <p:ph type="subTitle" idx="1"/>
          </p:nvPr>
        </p:nvSpPr>
        <p:spPr>
          <a:xfrm>
            <a:off x="2895600" y="3886200"/>
            <a:ext cx="5867400" cy="685800"/>
          </a:xfrm>
          <a:solidFill>
            <a:schemeClr val="bg1"/>
          </a:solidFill>
        </p:spPr>
        <p:txBody>
          <a:bodyPr>
            <a:normAutofit fontScale="85000" lnSpcReduction="20000"/>
          </a:bodyPr>
          <a:lstStyle/>
          <a:p>
            <a:r>
              <a:rPr lang="en-US" dirty="0">
                <a:solidFill>
                  <a:srgbClr val="B13543"/>
                </a:solidFill>
              </a:rPr>
              <a:t>Anna M. Reznik, Archivist</a:t>
            </a:r>
          </a:p>
          <a:p>
            <a:r>
              <a:rPr lang="en-US" dirty="0">
                <a:solidFill>
                  <a:srgbClr val="B13543"/>
                </a:solidFill>
              </a:rPr>
              <a:t>areznik@tsl.texas.gov</a:t>
            </a:r>
          </a:p>
          <a:p>
            <a:endParaRPr lang="en-US" dirty="0"/>
          </a:p>
        </p:txBody>
      </p:sp>
    </p:spTree>
    <p:extLst>
      <p:ext uri="{BB962C8B-B14F-4D97-AF65-F5344CB8AC3E}">
        <p14:creationId xmlns:p14="http://schemas.microsoft.com/office/powerpoint/2010/main" val="362139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490155-136C-4994-85D0-B8758A79D9BF}"/>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EAD Export Cleanup: Meeting Best Practices for Texas Archival Resources Online</a:t>
            </a:r>
            <a:endParaRPr lang="en-US" dirty="0">
              <a:solidFill>
                <a:schemeClr val="tx1"/>
              </a:solidFill>
            </a:endParaRPr>
          </a:p>
          <a:p>
            <a:pPr algn="ctr"/>
            <a:r>
              <a:rPr lang="en-US" dirty="0">
                <a:solidFill>
                  <a:schemeClr val="tx1"/>
                </a:solidFill>
              </a:rPr>
              <a:t>Rebecca Romanchuk, Texas State Library and Archives Commission</a:t>
            </a:r>
          </a:p>
          <a:p>
            <a:pPr algn="ctr"/>
            <a:endParaRPr lang="en-US" dirty="0">
              <a:solidFill>
                <a:schemeClr val="tx1"/>
              </a:solidFill>
            </a:endParaRPr>
          </a:p>
          <a:p>
            <a:pPr algn="ctr"/>
            <a:r>
              <a:rPr lang="en-US" b="1" dirty="0">
                <a:solidFill>
                  <a:schemeClr val="tx1"/>
                </a:solidFill>
              </a:rPr>
              <a:t>Supporting Internal Workflows with Plugins at the Bentley Historical Library</a:t>
            </a:r>
            <a:endParaRPr lang="en-US" dirty="0">
              <a:solidFill>
                <a:schemeClr val="tx1"/>
              </a:solidFill>
            </a:endParaRPr>
          </a:p>
          <a:p>
            <a:pPr algn="ctr"/>
            <a:r>
              <a:rPr lang="en-US" dirty="0">
                <a:solidFill>
                  <a:schemeClr val="tx1"/>
                </a:solidFill>
              </a:rPr>
              <a:t>Dallas </a:t>
            </a:r>
            <a:r>
              <a:rPr lang="en-US" dirty="0" err="1">
                <a:solidFill>
                  <a:schemeClr val="tx1"/>
                </a:solidFill>
              </a:rPr>
              <a:t>Pillen</a:t>
            </a:r>
            <a:r>
              <a:rPr lang="en-US" dirty="0">
                <a:solidFill>
                  <a:schemeClr val="tx1"/>
                </a:solidFill>
              </a:rPr>
              <a:t>, University of Michigan</a:t>
            </a:r>
          </a:p>
          <a:p>
            <a:pPr algn="ctr"/>
            <a:endParaRPr lang="en-US" dirty="0">
              <a:solidFill>
                <a:schemeClr val="tx1"/>
              </a:solidFill>
            </a:endParaRPr>
          </a:p>
          <a:p>
            <a:pPr algn="ctr"/>
            <a:r>
              <a:rPr lang="en-US" b="1" dirty="0">
                <a:solidFill>
                  <a:schemeClr val="tx1"/>
                </a:solidFill>
              </a:rPr>
              <a:t>Implementing ArchivesSpace at the Bodleian Libraries</a:t>
            </a:r>
            <a:endParaRPr lang="en-US" dirty="0">
              <a:solidFill>
                <a:schemeClr val="tx1"/>
              </a:solidFill>
            </a:endParaRPr>
          </a:p>
          <a:p>
            <a:pPr algn="ctr"/>
            <a:r>
              <a:rPr lang="en-US" dirty="0">
                <a:solidFill>
                  <a:schemeClr val="tx1"/>
                </a:solidFill>
              </a:rPr>
              <a:t>Matthew Neely, University of Oxford</a:t>
            </a:r>
          </a:p>
          <a:p>
            <a:pPr algn="ctr"/>
            <a:endParaRPr lang="en-US" dirty="0">
              <a:solidFill>
                <a:schemeClr val="tx1"/>
              </a:solidFill>
            </a:endParaRPr>
          </a:p>
          <a:p>
            <a:pPr algn="ctr"/>
            <a:r>
              <a:rPr lang="en-US" b="1" dirty="0">
                <a:solidFill>
                  <a:schemeClr val="tx1"/>
                </a:solidFill>
              </a:rPr>
              <a:t>Beyond Top Containers: Leveraging ArchivesSpace for Offsite Storage</a:t>
            </a:r>
            <a:endParaRPr lang="en-US" dirty="0">
              <a:solidFill>
                <a:schemeClr val="tx1"/>
              </a:solidFill>
            </a:endParaRPr>
          </a:p>
          <a:p>
            <a:pPr algn="ctr"/>
            <a:r>
              <a:rPr lang="en-US" dirty="0">
                <a:solidFill>
                  <a:schemeClr val="tx1"/>
                </a:solidFill>
              </a:rPr>
              <a:t>Weatherly Stephan, New York University Libraries</a:t>
            </a:r>
          </a:p>
          <a:p>
            <a:pPr algn="ctr"/>
            <a:endParaRPr lang="en-US" dirty="0">
              <a:solidFill>
                <a:schemeClr val="tx1"/>
              </a:solidFill>
            </a:endParaRPr>
          </a:p>
          <a:p>
            <a:pPr algn="ctr"/>
            <a:r>
              <a:rPr lang="en-US" b="1" dirty="0">
                <a:solidFill>
                  <a:schemeClr val="tx1"/>
                </a:solidFill>
              </a:rPr>
              <a:t>Resources: They’re Not Just for Finding Aids Anymore</a:t>
            </a:r>
            <a:endParaRPr lang="en-US" dirty="0">
              <a:solidFill>
                <a:schemeClr val="tx1"/>
              </a:solidFill>
            </a:endParaRPr>
          </a:p>
          <a:p>
            <a:pPr algn="ctr"/>
            <a:r>
              <a:rPr lang="en-US" dirty="0">
                <a:solidFill>
                  <a:schemeClr val="tx1"/>
                </a:solidFill>
              </a:rPr>
              <a:t>Anna M. Reznik, Texas State Library and Archives Commission</a:t>
            </a:r>
          </a:p>
          <a:p>
            <a:pPr algn="ctr"/>
            <a:r>
              <a:rPr lang="en-US" dirty="0"/>
              <a:t>’ Queue</a:t>
            </a:r>
          </a:p>
          <a:p>
            <a:pPr algn="ctr"/>
            <a:r>
              <a:rPr lang="en-US" b="1" i="1" dirty="0">
                <a:solidFill>
                  <a:schemeClr val="tx1"/>
                </a:solidFill>
              </a:rPr>
              <a:t>We can do it! </a:t>
            </a:r>
            <a:r>
              <a:rPr lang="en-US" b="1" dirty="0">
                <a:solidFill>
                  <a:schemeClr val="tx1"/>
                </a:solidFill>
              </a:rPr>
              <a:t>Introducing the Community Developers’ Queue</a:t>
            </a:r>
            <a:br>
              <a:rPr lang="en-US" dirty="0">
                <a:solidFill>
                  <a:schemeClr val="tx1"/>
                </a:solidFill>
              </a:rPr>
            </a:br>
            <a:r>
              <a:rPr lang="en-US" dirty="0">
                <a:solidFill>
                  <a:schemeClr val="tx1"/>
                </a:solidFill>
              </a:rPr>
              <a:t>Maggie Hughes, Huntington Library, and Lydia Tang, Michigan State University</a:t>
            </a:r>
          </a:p>
        </p:txBody>
      </p:sp>
      <p:pic>
        <p:nvPicPr>
          <p:cNvPr id="4" name="Picture 7" descr="ramp.png">
            <a:extLst>
              <a:ext uri="{FF2B5EF4-FFF2-40B4-BE49-F238E27FC236}">
                <a16:creationId xmlns:a16="http://schemas.microsoft.com/office/drawing/2014/main" id="{9F24CC6C-0433-46E4-A012-D07214F9B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793227"/>
            <a:ext cx="480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0346104-346F-456D-8FF5-04C42B7E3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6098027"/>
            <a:ext cx="2657330" cy="617616"/>
          </a:xfrm>
          <a:prstGeom prst="rect">
            <a:avLst/>
          </a:prstGeom>
        </p:spPr>
      </p:pic>
      <p:pic>
        <p:nvPicPr>
          <p:cNvPr id="13" name="Picture 1" descr="A.png">
            <a:extLst>
              <a:ext uri="{FF2B5EF4-FFF2-40B4-BE49-F238E27FC236}">
                <a16:creationId xmlns:a16="http://schemas.microsoft.com/office/drawing/2014/main" id="{128B9315-8218-46FD-84FE-6D6AF4A8C5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
            <a:ext cx="457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6210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6878131"/>
          </a:xfrm>
          <a:prstGeom prst="rect">
            <a:avLst/>
          </a:prstGeom>
        </p:spPr>
      </p:pic>
      <p:sp>
        <p:nvSpPr>
          <p:cNvPr id="5" name="Subtitle 4"/>
          <p:cNvSpPr txBox="1">
            <a:spLocks/>
          </p:cNvSpPr>
          <p:nvPr/>
        </p:nvSpPr>
        <p:spPr>
          <a:xfrm>
            <a:off x="1676400" y="1219200"/>
            <a:ext cx="4343400" cy="1143000"/>
          </a:xfrm>
          <a:prstGeom prst="rect">
            <a:avLst/>
          </a:prstGeom>
        </p:spPr>
        <p:txBody>
          <a:bodyPr vert="horz" lIns="91440" tIns="45720" rIns="91440" bIns="45720" rtlCol="0">
            <a:normAutofit/>
          </a:bodyPr>
          <a:lstStyle/>
          <a:p>
            <a:pPr algn="ctr"/>
            <a:r>
              <a:rPr lang="en-US" sz="1400" b="1" u="sng" dirty="0"/>
              <a:t>Hours of Operation</a:t>
            </a:r>
            <a:r>
              <a:rPr lang="en-US" sz="1400" b="1" dirty="0"/>
              <a:t>: Monday – Friday, 8 am to 5 pm </a:t>
            </a:r>
          </a:p>
          <a:p>
            <a:pPr algn="ctr"/>
            <a:r>
              <a:rPr lang="en-US" sz="1400" b="1" dirty="0"/>
              <a:t>and Second Saturdays 9 am to 4 pm</a:t>
            </a:r>
          </a:p>
          <a:p>
            <a:pPr algn="ctr"/>
            <a:r>
              <a:rPr lang="en-US" sz="1400" b="1" u="sng" dirty="0"/>
              <a:t>Reading Room Hours</a:t>
            </a:r>
            <a:r>
              <a:rPr lang="en-US" sz="1400" b="1" dirty="0"/>
              <a:t>: Monday – Friday, 8 am to 4:45 pm</a:t>
            </a:r>
          </a:p>
          <a:p>
            <a:pPr algn="ctr"/>
            <a:r>
              <a:rPr lang="en-US" sz="1400" b="1" dirty="0"/>
              <a:t>and Second Saturdays 9 am to 3:45 pm</a:t>
            </a:r>
          </a:p>
        </p:txBody>
      </p:sp>
      <p:sp>
        <p:nvSpPr>
          <p:cNvPr id="9" name="Title 3"/>
          <p:cNvSpPr>
            <a:spLocks noGrp="1"/>
          </p:cNvSpPr>
          <p:nvPr>
            <p:ph type="ctrTitle"/>
          </p:nvPr>
        </p:nvSpPr>
        <p:spPr>
          <a:xfrm>
            <a:off x="2362200" y="-76200"/>
            <a:ext cx="7772400" cy="685799"/>
          </a:xfrm>
        </p:spPr>
        <p:txBody>
          <a:bodyPr>
            <a:normAutofit/>
          </a:bodyPr>
          <a:lstStyle/>
          <a:p>
            <a:pPr algn="l"/>
            <a:r>
              <a:rPr lang="en-US" sz="3000" b="1" dirty="0"/>
              <a:t>Texas State Library and Archives Commission</a:t>
            </a:r>
          </a:p>
        </p:txBody>
      </p:sp>
      <p:sp>
        <p:nvSpPr>
          <p:cNvPr id="10" name="Title 3"/>
          <p:cNvSpPr txBox="1">
            <a:spLocks/>
          </p:cNvSpPr>
          <p:nvPr/>
        </p:nvSpPr>
        <p:spPr>
          <a:xfrm>
            <a:off x="1905000" y="381002"/>
            <a:ext cx="7772400" cy="685799"/>
          </a:xfrm>
          <a:prstGeom prst="rect">
            <a:avLst/>
          </a:prstGeom>
        </p:spPr>
        <p:txBody>
          <a:bodyPr vert="horz" lIns="91440" tIns="45720" rIns="91440" bIns="45720" rtlCol="0" anchor="ctr">
            <a:normAutofit/>
          </a:bodyPr>
          <a:lstStyle/>
          <a:p>
            <a:pPr algn="ctr">
              <a:spcBef>
                <a:spcPct val="0"/>
              </a:spcBef>
              <a:defRPr/>
            </a:pPr>
            <a:r>
              <a:rPr lang="en-US" sz="2000" b="1" dirty="0">
                <a:latin typeface="+mj-lt"/>
                <a:ea typeface="+mj-ea"/>
                <a:cs typeface="+mj-cs"/>
              </a:rPr>
              <a:t>1201 Brazos Street, Austin, Texas 78701</a:t>
            </a:r>
          </a:p>
        </p:txBody>
      </p:sp>
    </p:spTree>
    <p:extLst>
      <p:ext uri="{BB962C8B-B14F-4D97-AF65-F5344CB8AC3E}">
        <p14:creationId xmlns:p14="http://schemas.microsoft.com/office/powerpoint/2010/main" val="31872854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E4651D7-2F23-4EBA-B3C3-5122B54CBBE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62200" y="152401"/>
            <a:ext cx="7467601" cy="4959825"/>
          </a:xfrm>
        </p:spPr>
      </p:pic>
    </p:spTree>
    <p:extLst>
      <p:ext uri="{BB962C8B-B14F-4D97-AF65-F5344CB8AC3E}">
        <p14:creationId xmlns:p14="http://schemas.microsoft.com/office/powerpoint/2010/main" val="52459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0A6A1B2E-4E6B-4B21-9C62-B43A24BF5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62551"/>
            <a:ext cx="8153400" cy="4984896"/>
          </a:xfrm>
          <a:prstGeom prst="rect">
            <a:avLst/>
          </a:prstGeom>
        </p:spPr>
      </p:pic>
    </p:spTree>
    <p:extLst>
      <p:ext uri="{BB962C8B-B14F-4D97-AF65-F5344CB8AC3E}">
        <p14:creationId xmlns:p14="http://schemas.microsoft.com/office/powerpoint/2010/main" val="19397636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3787A0-2D3A-4705-963D-A8F7E8B045FD}"/>
              </a:ext>
            </a:extLst>
          </p:cNvPr>
          <p:cNvSpPr>
            <a:spLocks noGrp="1"/>
          </p:cNvSpPr>
          <p:nvPr>
            <p:ph type="title"/>
          </p:nvPr>
        </p:nvSpPr>
        <p:spPr>
          <a:xfrm>
            <a:off x="1981200" y="274638"/>
            <a:ext cx="8229600" cy="1143000"/>
          </a:xfrm>
        </p:spPr>
        <p:txBody>
          <a:bodyPr/>
          <a:lstStyle/>
          <a:p>
            <a:r>
              <a:rPr lang="en-US" dirty="0">
                <a:solidFill>
                  <a:srgbClr val="1963A0"/>
                </a:solidFill>
              </a:rPr>
              <a:t>Appraisal in </a:t>
            </a:r>
            <a:r>
              <a:rPr lang="en-US" b="1" dirty="0">
                <a:solidFill>
                  <a:srgbClr val="00B0F0"/>
                </a:solidFill>
              </a:rPr>
              <a:t>Archives</a:t>
            </a:r>
            <a:r>
              <a:rPr lang="en-US" dirty="0">
                <a:solidFill>
                  <a:srgbClr val="0070C0"/>
                </a:solidFill>
              </a:rPr>
              <a:t>Space</a:t>
            </a:r>
            <a:endParaRPr lang="en-US" dirty="0"/>
          </a:p>
        </p:txBody>
      </p:sp>
      <p:pic>
        <p:nvPicPr>
          <p:cNvPr id="8" name="Picture 7">
            <a:extLst>
              <a:ext uri="{FF2B5EF4-FFF2-40B4-BE49-F238E27FC236}">
                <a16:creationId xmlns:a16="http://schemas.microsoft.com/office/drawing/2014/main" id="{F62E1AD1-41B4-4F92-8113-58F241970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143000"/>
            <a:ext cx="5791200" cy="4343400"/>
          </a:xfrm>
          <a:prstGeom prst="rect">
            <a:avLst/>
          </a:prstGeom>
        </p:spPr>
      </p:pic>
      <p:pic>
        <p:nvPicPr>
          <p:cNvPr id="5" name="Content Placeholder 4">
            <a:extLst>
              <a:ext uri="{FF2B5EF4-FFF2-40B4-BE49-F238E27FC236}">
                <a16:creationId xmlns:a16="http://schemas.microsoft.com/office/drawing/2014/main" id="{0158737A-D72A-4FEE-AD28-B54311D90BE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011882" y="1390651"/>
            <a:ext cx="3351319" cy="2759457"/>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57E274C4-C39B-49A2-B180-44450A9201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4912" y="2667000"/>
            <a:ext cx="3132120" cy="3392472"/>
          </a:xfrm>
          <a:prstGeom prst="rect">
            <a:avLst/>
          </a:prstGeom>
        </p:spPr>
      </p:pic>
    </p:spTree>
    <p:extLst>
      <p:ext uri="{BB962C8B-B14F-4D97-AF65-F5344CB8AC3E}">
        <p14:creationId xmlns:p14="http://schemas.microsoft.com/office/powerpoint/2010/main" val="21837428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AE11-25DA-4C28-8186-F5F825DD535A}"/>
              </a:ext>
            </a:extLst>
          </p:cNvPr>
          <p:cNvSpPr>
            <a:spLocks noGrp="1"/>
          </p:cNvSpPr>
          <p:nvPr>
            <p:ph type="title"/>
          </p:nvPr>
        </p:nvSpPr>
        <p:spPr/>
        <p:txBody>
          <a:bodyPr/>
          <a:lstStyle/>
          <a:p>
            <a:r>
              <a:rPr lang="en-US" dirty="0">
                <a:solidFill>
                  <a:srgbClr val="1963A0"/>
                </a:solidFill>
              </a:rPr>
              <a:t>Appraisal in </a:t>
            </a:r>
            <a:r>
              <a:rPr lang="en-US" b="1" dirty="0" err="1">
                <a:solidFill>
                  <a:srgbClr val="00B0F0"/>
                </a:solidFill>
              </a:rPr>
              <a:t>Archives</a:t>
            </a:r>
            <a:r>
              <a:rPr lang="en-US" dirty="0" err="1">
                <a:solidFill>
                  <a:srgbClr val="0070C0"/>
                </a:solidFill>
              </a:rPr>
              <a:t>Space</a:t>
            </a:r>
            <a:endParaRPr lang="en-US" dirty="0"/>
          </a:p>
        </p:txBody>
      </p:sp>
      <p:sp>
        <p:nvSpPr>
          <p:cNvPr id="3" name="Text Placeholder 2">
            <a:extLst>
              <a:ext uri="{FF2B5EF4-FFF2-40B4-BE49-F238E27FC236}">
                <a16:creationId xmlns:a16="http://schemas.microsoft.com/office/drawing/2014/main" id="{110E9400-742E-41CE-B1EB-7ECDCC5E1827}"/>
              </a:ext>
            </a:extLst>
          </p:cNvPr>
          <p:cNvSpPr>
            <a:spLocks noGrp="1"/>
          </p:cNvSpPr>
          <p:nvPr>
            <p:ph type="body" idx="1"/>
          </p:nvPr>
        </p:nvSpPr>
        <p:spPr/>
        <p:txBody>
          <a:bodyPr/>
          <a:lstStyle/>
          <a:p>
            <a:r>
              <a:rPr lang="en-US" dirty="0">
                <a:solidFill>
                  <a:srgbClr val="B13543"/>
                </a:solidFill>
              </a:rPr>
              <a:t>Must-haves</a:t>
            </a:r>
          </a:p>
        </p:txBody>
      </p:sp>
      <p:sp>
        <p:nvSpPr>
          <p:cNvPr id="4" name="Content Placeholder 3">
            <a:extLst>
              <a:ext uri="{FF2B5EF4-FFF2-40B4-BE49-F238E27FC236}">
                <a16:creationId xmlns:a16="http://schemas.microsoft.com/office/drawing/2014/main" id="{4C94738A-6F27-4B2E-B448-5692239AC694}"/>
              </a:ext>
            </a:extLst>
          </p:cNvPr>
          <p:cNvSpPr>
            <a:spLocks noGrp="1"/>
          </p:cNvSpPr>
          <p:nvPr>
            <p:ph sz="half" idx="2"/>
          </p:nvPr>
        </p:nvSpPr>
        <p:spPr>
          <a:xfrm>
            <a:off x="1981200" y="2590800"/>
            <a:ext cx="4040188" cy="3951288"/>
          </a:xfrm>
        </p:spPr>
        <p:txBody>
          <a:bodyPr/>
          <a:lstStyle/>
          <a:p>
            <a:r>
              <a:rPr lang="en-US" dirty="0">
                <a:solidFill>
                  <a:srgbClr val="1963A0"/>
                </a:solidFill>
              </a:rPr>
              <a:t>Way to circulate export report for comment.</a:t>
            </a:r>
          </a:p>
          <a:p>
            <a:r>
              <a:rPr lang="en-US" dirty="0">
                <a:solidFill>
                  <a:srgbClr val="1963A0"/>
                </a:solidFill>
              </a:rPr>
              <a:t>Need to be able to have specific fields available.</a:t>
            </a:r>
          </a:p>
          <a:p>
            <a:r>
              <a:rPr lang="en-US" dirty="0">
                <a:solidFill>
                  <a:srgbClr val="1963A0"/>
                </a:solidFill>
              </a:rPr>
              <a:t>Little technical expertise needed. </a:t>
            </a:r>
          </a:p>
          <a:p>
            <a:pPr marL="0" indent="0">
              <a:buNone/>
            </a:pPr>
            <a:endParaRPr lang="en-US" dirty="0"/>
          </a:p>
        </p:txBody>
      </p:sp>
      <p:sp>
        <p:nvSpPr>
          <p:cNvPr id="5" name="Text Placeholder 4">
            <a:extLst>
              <a:ext uri="{FF2B5EF4-FFF2-40B4-BE49-F238E27FC236}">
                <a16:creationId xmlns:a16="http://schemas.microsoft.com/office/drawing/2014/main" id="{CA90E1C7-DE8A-461F-AB5A-582A75E388D1}"/>
              </a:ext>
            </a:extLst>
          </p:cNvPr>
          <p:cNvSpPr>
            <a:spLocks noGrp="1"/>
          </p:cNvSpPr>
          <p:nvPr>
            <p:ph type="body" sz="quarter" idx="3"/>
          </p:nvPr>
        </p:nvSpPr>
        <p:spPr/>
        <p:txBody>
          <a:bodyPr/>
          <a:lstStyle/>
          <a:p>
            <a:r>
              <a:rPr lang="en-US" dirty="0">
                <a:solidFill>
                  <a:srgbClr val="B13543"/>
                </a:solidFill>
              </a:rPr>
              <a:t>Like-to-haves</a:t>
            </a:r>
          </a:p>
        </p:txBody>
      </p:sp>
      <p:sp>
        <p:nvSpPr>
          <p:cNvPr id="6" name="Content Placeholder 5">
            <a:extLst>
              <a:ext uri="{FF2B5EF4-FFF2-40B4-BE49-F238E27FC236}">
                <a16:creationId xmlns:a16="http://schemas.microsoft.com/office/drawing/2014/main" id="{1B96326A-364C-4A8E-8517-01344F2FEEC2}"/>
              </a:ext>
            </a:extLst>
          </p:cNvPr>
          <p:cNvSpPr>
            <a:spLocks noGrp="1"/>
          </p:cNvSpPr>
          <p:nvPr>
            <p:ph sz="quarter" idx="4"/>
          </p:nvPr>
        </p:nvSpPr>
        <p:spPr>
          <a:xfrm>
            <a:off x="6169026" y="2601912"/>
            <a:ext cx="4041775" cy="3951288"/>
          </a:xfrm>
        </p:spPr>
        <p:txBody>
          <a:bodyPr/>
          <a:lstStyle/>
          <a:p>
            <a:r>
              <a:rPr lang="en-US" dirty="0">
                <a:solidFill>
                  <a:srgbClr val="1963A0"/>
                </a:solidFill>
              </a:rPr>
              <a:t>Templates to standardize format.</a:t>
            </a:r>
          </a:p>
          <a:p>
            <a:r>
              <a:rPr lang="en-US" dirty="0">
                <a:solidFill>
                  <a:srgbClr val="1963A0"/>
                </a:solidFill>
              </a:rPr>
              <a:t>Way to allow for collaboration.</a:t>
            </a:r>
          </a:p>
          <a:p>
            <a:r>
              <a:rPr lang="en-US" dirty="0">
                <a:solidFill>
                  <a:srgbClr val="1963A0"/>
                </a:solidFill>
              </a:rPr>
              <a:t>Streamline process for incoming reviews.</a:t>
            </a:r>
          </a:p>
        </p:txBody>
      </p:sp>
    </p:spTree>
    <p:extLst>
      <p:ext uri="{BB962C8B-B14F-4D97-AF65-F5344CB8AC3E}">
        <p14:creationId xmlns:p14="http://schemas.microsoft.com/office/powerpoint/2010/main" val="28714483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3B18-EBAF-4B7F-83B9-57E300558BB5}"/>
              </a:ext>
            </a:extLst>
          </p:cNvPr>
          <p:cNvSpPr>
            <a:spLocks noGrp="1"/>
          </p:cNvSpPr>
          <p:nvPr>
            <p:ph type="title"/>
          </p:nvPr>
        </p:nvSpPr>
        <p:spPr/>
        <p:txBody>
          <a:bodyPr/>
          <a:lstStyle/>
          <a:p>
            <a:r>
              <a:rPr lang="en-US" dirty="0">
                <a:solidFill>
                  <a:srgbClr val="1963A0"/>
                </a:solidFill>
              </a:rPr>
              <a:t>Events?</a:t>
            </a:r>
            <a:endParaRPr lang="en-US" dirty="0"/>
          </a:p>
        </p:txBody>
      </p:sp>
      <p:pic>
        <p:nvPicPr>
          <p:cNvPr id="5" name="Content Placeholder 4">
            <a:extLst>
              <a:ext uri="{FF2B5EF4-FFF2-40B4-BE49-F238E27FC236}">
                <a16:creationId xmlns:a16="http://schemas.microsoft.com/office/drawing/2014/main" id="{A7B7ABC9-E4BC-4C9D-96B4-C50DFE321B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1219200"/>
            <a:ext cx="6400800" cy="4205940"/>
          </a:xfrm>
        </p:spPr>
      </p:pic>
    </p:spTree>
    <p:extLst>
      <p:ext uri="{BB962C8B-B14F-4D97-AF65-F5344CB8AC3E}">
        <p14:creationId xmlns:p14="http://schemas.microsoft.com/office/powerpoint/2010/main" val="41859767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16BD3-4E2A-443B-9ED5-1D729DE24C56}"/>
              </a:ext>
            </a:extLst>
          </p:cNvPr>
          <p:cNvSpPr>
            <a:spLocks noGrp="1"/>
          </p:cNvSpPr>
          <p:nvPr>
            <p:ph type="title"/>
          </p:nvPr>
        </p:nvSpPr>
        <p:spPr/>
        <p:txBody>
          <a:bodyPr/>
          <a:lstStyle/>
          <a:p>
            <a:r>
              <a:rPr lang="en-US" dirty="0">
                <a:solidFill>
                  <a:srgbClr val="1963A0"/>
                </a:solidFill>
              </a:rPr>
              <a:t>Assessment Module?</a:t>
            </a:r>
          </a:p>
        </p:txBody>
      </p:sp>
      <p:sp>
        <p:nvSpPr>
          <p:cNvPr id="3" name="Content Placeholder 2">
            <a:extLst>
              <a:ext uri="{FF2B5EF4-FFF2-40B4-BE49-F238E27FC236}">
                <a16:creationId xmlns:a16="http://schemas.microsoft.com/office/drawing/2014/main" id="{74DD6A67-F803-4686-87DD-1F72B7FED29D}"/>
              </a:ext>
            </a:extLst>
          </p:cNvPr>
          <p:cNvSpPr>
            <a:spLocks noGrp="1"/>
          </p:cNvSpPr>
          <p:nvPr>
            <p:ph idx="1"/>
          </p:nvPr>
        </p:nvSpPr>
        <p:spPr/>
        <p:txBody>
          <a:bodyPr/>
          <a:lstStyle/>
          <a:p>
            <a:endParaRPr lang="en-US" dirty="0">
              <a:solidFill>
                <a:srgbClr val="FF0000"/>
              </a:solidFill>
            </a:endParaRPr>
          </a:p>
          <a:p>
            <a:endParaRPr lang="en-US" dirty="0">
              <a:solidFill>
                <a:srgbClr val="FF0000"/>
              </a:solidFill>
            </a:endParaRPr>
          </a:p>
        </p:txBody>
      </p:sp>
      <p:pic>
        <p:nvPicPr>
          <p:cNvPr id="7" name="Picture 6">
            <a:extLst>
              <a:ext uri="{FF2B5EF4-FFF2-40B4-BE49-F238E27FC236}">
                <a16:creationId xmlns:a16="http://schemas.microsoft.com/office/drawing/2014/main" id="{E1C7B21D-744B-4DFE-807B-C419B2735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556" y="1229117"/>
            <a:ext cx="6375044" cy="4982730"/>
          </a:xfrm>
          <a:prstGeom prst="rect">
            <a:avLst/>
          </a:prstGeom>
        </p:spPr>
      </p:pic>
    </p:spTree>
    <p:extLst>
      <p:ext uri="{BB962C8B-B14F-4D97-AF65-F5344CB8AC3E}">
        <p14:creationId xmlns:p14="http://schemas.microsoft.com/office/powerpoint/2010/main" val="24042974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1F6-3814-4802-BCE5-FD4E5A6AC957}"/>
              </a:ext>
            </a:extLst>
          </p:cNvPr>
          <p:cNvSpPr>
            <a:spLocks noGrp="1"/>
          </p:cNvSpPr>
          <p:nvPr>
            <p:ph type="title"/>
          </p:nvPr>
        </p:nvSpPr>
        <p:spPr/>
        <p:txBody>
          <a:bodyPr/>
          <a:lstStyle/>
          <a:p>
            <a:r>
              <a:rPr lang="en-US" dirty="0">
                <a:solidFill>
                  <a:srgbClr val="1963A0"/>
                </a:solidFill>
              </a:rPr>
              <a:t>Accessions Module?</a:t>
            </a:r>
          </a:p>
        </p:txBody>
      </p:sp>
      <p:pic>
        <p:nvPicPr>
          <p:cNvPr id="5" name="Content Placeholder 4">
            <a:extLst>
              <a:ext uri="{FF2B5EF4-FFF2-40B4-BE49-F238E27FC236}">
                <a16:creationId xmlns:a16="http://schemas.microsoft.com/office/drawing/2014/main" id="{81AB3FC1-CC73-4C61-92F4-F28AD757CF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6582" y="1480932"/>
            <a:ext cx="7315200" cy="4870533"/>
          </a:xfrm>
        </p:spPr>
      </p:pic>
    </p:spTree>
    <p:extLst>
      <p:ext uri="{BB962C8B-B14F-4D97-AF65-F5344CB8AC3E}">
        <p14:creationId xmlns:p14="http://schemas.microsoft.com/office/powerpoint/2010/main" val="2580382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52F356-5EC8-4E70-AA5A-00327855C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431707"/>
            <a:ext cx="5943600" cy="4642157"/>
          </a:xfrm>
          <a:prstGeom prst="rect">
            <a:avLst/>
          </a:prstGeom>
        </p:spPr>
      </p:pic>
      <p:sp>
        <p:nvSpPr>
          <p:cNvPr id="2" name="Title 1">
            <a:extLst>
              <a:ext uri="{FF2B5EF4-FFF2-40B4-BE49-F238E27FC236}">
                <a16:creationId xmlns:a16="http://schemas.microsoft.com/office/drawing/2014/main" id="{075BDC2D-65FF-42F7-B3CA-A469E8ECEDC3}"/>
              </a:ext>
            </a:extLst>
          </p:cNvPr>
          <p:cNvSpPr>
            <a:spLocks noGrp="1"/>
          </p:cNvSpPr>
          <p:nvPr>
            <p:ph type="title"/>
          </p:nvPr>
        </p:nvSpPr>
        <p:spPr/>
        <p:txBody>
          <a:bodyPr/>
          <a:lstStyle/>
          <a:p>
            <a:r>
              <a:rPr lang="en-US" dirty="0">
                <a:solidFill>
                  <a:srgbClr val="1963A0"/>
                </a:solidFill>
              </a:rPr>
              <a:t>Resource Module?</a:t>
            </a:r>
          </a:p>
        </p:txBody>
      </p:sp>
    </p:spTree>
    <p:extLst>
      <p:ext uri="{BB962C8B-B14F-4D97-AF65-F5344CB8AC3E}">
        <p14:creationId xmlns:p14="http://schemas.microsoft.com/office/powerpoint/2010/main" val="10601033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0F2C1CD-7493-42FB-8DDA-46BA9BE1BA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356518"/>
            <a:ext cx="3767275" cy="4525963"/>
          </a:xfrm>
        </p:spPr>
      </p:pic>
      <p:pic>
        <p:nvPicPr>
          <p:cNvPr id="5" name="Picture 4">
            <a:extLst>
              <a:ext uri="{FF2B5EF4-FFF2-40B4-BE49-F238E27FC236}">
                <a16:creationId xmlns:a16="http://schemas.microsoft.com/office/drawing/2014/main" id="{E152F356-5EC8-4E70-AA5A-00327855C7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172" y="1656671"/>
            <a:ext cx="4143228" cy="3236004"/>
          </a:xfrm>
          <a:prstGeom prst="rect">
            <a:avLst/>
          </a:prstGeom>
        </p:spPr>
      </p:pic>
      <p:sp>
        <p:nvSpPr>
          <p:cNvPr id="2" name="Title 1">
            <a:extLst>
              <a:ext uri="{FF2B5EF4-FFF2-40B4-BE49-F238E27FC236}">
                <a16:creationId xmlns:a16="http://schemas.microsoft.com/office/drawing/2014/main" id="{075BDC2D-65FF-42F7-B3CA-A469E8ECEDC3}"/>
              </a:ext>
            </a:extLst>
          </p:cNvPr>
          <p:cNvSpPr>
            <a:spLocks noGrp="1"/>
          </p:cNvSpPr>
          <p:nvPr>
            <p:ph type="title"/>
          </p:nvPr>
        </p:nvSpPr>
        <p:spPr/>
        <p:txBody>
          <a:bodyPr/>
          <a:lstStyle/>
          <a:p>
            <a:r>
              <a:rPr lang="en-US" dirty="0">
                <a:solidFill>
                  <a:srgbClr val="1963A0"/>
                </a:solidFill>
              </a:rPr>
              <a:t>Results</a:t>
            </a:r>
          </a:p>
        </p:txBody>
      </p:sp>
      <p:sp>
        <p:nvSpPr>
          <p:cNvPr id="3" name="Arrow: Right 2">
            <a:extLst>
              <a:ext uri="{FF2B5EF4-FFF2-40B4-BE49-F238E27FC236}">
                <a16:creationId xmlns:a16="http://schemas.microsoft.com/office/drawing/2014/main" id="{EE7CEAED-E0EE-40E3-9CBE-6C75F8291A3D}"/>
              </a:ext>
            </a:extLst>
          </p:cNvPr>
          <p:cNvSpPr/>
          <p:nvPr/>
        </p:nvSpPr>
        <p:spPr>
          <a:xfrm>
            <a:off x="3895872" y="3429000"/>
            <a:ext cx="990600" cy="381000"/>
          </a:xfrm>
          <a:prstGeom prst="rightArrow">
            <a:avLst>
              <a:gd name="adj1" fmla="val 43143"/>
              <a:gd name="adj2" fmla="val 50000"/>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1D89103-7B0B-4362-9F85-7F761CBA0F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8380" y="1993221"/>
            <a:ext cx="4144889" cy="4191000"/>
          </a:xfrm>
          <a:prstGeom prst="rect">
            <a:avLst/>
          </a:prstGeom>
        </p:spPr>
      </p:pic>
      <p:sp>
        <p:nvSpPr>
          <p:cNvPr id="6" name="Arrow: Right 5">
            <a:extLst>
              <a:ext uri="{FF2B5EF4-FFF2-40B4-BE49-F238E27FC236}">
                <a16:creationId xmlns:a16="http://schemas.microsoft.com/office/drawing/2014/main" id="{15227FE0-A023-4F4F-A09D-0A0F20330EE1}"/>
              </a:ext>
            </a:extLst>
          </p:cNvPr>
          <p:cNvSpPr/>
          <p:nvPr/>
        </p:nvSpPr>
        <p:spPr>
          <a:xfrm>
            <a:off x="5903080" y="3429000"/>
            <a:ext cx="990600" cy="381000"/>
          </a:xfrm>
          <a:prstGeom prst="rightArrow">
            <a:avLst>
              <a:gd name="adj1" fmla="val 43143"/>
              <a:gd name="adj2" fmla="val 50000"/>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591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1798</TotalTime>
  <Words>7441</Words>
  <Application>Microsoft Macintosh PowerPoint</Application>
  <PresentationFormat>Widescreen</PresentationFormat>
  <Paragraphs>649</Paragraphs>
  <Slides>115</Slides>
  <Notes>91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115</vt:i4>
      </vt:variant>
    </vt:vector>
  </HeadingPairs>
  <TitlesOfParts>
    <vt:vector size="123" baseType="lpstr">
      <vt:lpstr>Algerian</vt:lpstr>
      <vt:lpstr>Arial</vt:lpstr>
      <vt:lpstr>Average</vt:lpstr>
      <vt:lpstr>Calibri</vt:lpstr>
      <vt:lpstr>Calibri Light</vt:lpstr>
      <vt:lpstr>Open Sans</vt:lpstr>
      <vt:lpstr>Roboto</vt:lpstr>
      <vt:lpstr>Office Theme</vt:lpstr>
      <vt:lpstr>PowerPoint Presentation</vt:lpstr>
      <vt:lpstr>PowerPoint Presentation</vt:lpstr>
      <vt:lpstr>Thank you to our presenters</vt:lpstr>
      <vt:lpstr>Thank you to our presenters</vt:lpstr>
      <vt:lpstr>Code of Conduct</vt:lpstr>
      <vt:lpstr>PowerPoint Presentation</vt:lpstr>
      <vt:lpstr>PowerPoint Presentation</vt:lpstr>
      <vt:lpstr>Lightning Round Presentations</vt:lpstr>
      <vt:lpstr>PowerPoint Presentation</vt:lpstr>
      <vt:lpstr>               Export Cleanup:  Meeting Best Practices for  </vt:lpstr>
      <vt:lpstr>         ArchivesSpace @ </vt:lpstr>
      <vt:lpstr>         ArchivesSpace @ </vt:lpstr>
      <vt:lpstr>        In Texas,                   =                       </vt:lpstr>
      <vt:lpstr>        In Texas,                   =                       </vt:lpstr>
      <vt:lpstr>                     &amp; ArchivesSpace</vt:lpstr>
      <vt:lpstr> ArchivesSpace guidelines  for TARO participation</vt:lpstr>
      <vt:lpstr>        TARO EAD Best Practice Guidelines</vt:lpstr>
      <vt:lpstr>ArchivesSpace guidelines  for TARO participation</vt:lpstr>
      <vt:lpstr>ArchivesSpace guidelines  for TARO participation</vt:lpstr>
      <vt:lpstr>                     Needs @ </vt:lpstr>
      <vt:lpstr>                     Needs @ </vt:lpstr>
      <vt:lpstr>          The solution @ </vt:lpstr>
      <vt:lpstr>          The solution @ </vt:lpstr>
      <vt:lpstr>          The solution @ </vt:lpstr>
      <vt:lpstr>          The solution @ </vt:lpstr>
      <vt:lpstr>Questions? Advice?</vt:lpstr>
      <vt:lpstr>Supporting Internal Workflows with Plugins at the Bentley Historical Library</vt:lpstr>
      <vt:lpstr>Why Focus on Internal Workflows?</vt:lpstr>
      <vt:lpstr>ArchivesSpace Does a Lot!</vt:lpstr>
      <vt:lpstr>The Community Does a Lot!</vt:lpstr>
      <vt:lpstr>And yet...</vt:lpstr>
      <vt:lpstr>Why Plugins?</vt:lpstr>
      <vt:lpstr>Plugins are Powerful</vt:lpstr>
      <vt:lpstr>Important Caveats</vt:lpstr>
      <vt:lpstr>Identifying and Supporting Local Needs</vt:lpstr>
      <vt:lpstr>PowerPoint Presentation</vt:lpstr>
      <vt:lpstr>PowerPoint Presentation</vt:lpstr>
      <vt:lpstr>PowerPoint Presentation</vt:lpstr>
      <vt:lpstr>Donor Details Plugin</vt:lpstr>
      <vt:lpstr>PowerPoint Presentation</vt:lpstr>
      <vt:lpstr>PowerPoint Presentation</vt:lpstr>
      <vt:lpstr>PowerPoint Presentation</vt:lpstr>
      <vt:lpstr>BHL Accession Search Results</vt:lpstr>
      <vt:lpstr>PowerPoint Presentation</vt:lpstr>
      <vt:lpstr>Accession Events</vt:lpstr>
      <vt:lpstr>PowerPoint Presentation</vt:lpstr>
      <vt:lpstr>General Interface Modifications</vt:lpstr>
      <vt:lpstr>General Interface Modifications</vt:lpstr>
      <vt:lpstr>General Interface Modifications</vt:lpstr>
      <vt:lpstr>PowerPoint Presentation</vt:lpstr>
      <vt:lpstr>Reporting</vt:lpstr>
      <vt:lpstr>Select Other Plugins</vt:lpstr>
      <vt:lpstr>Final Thoughts</vt:lpstr>
      <vt:lpstr>PowerPoint Presentation</vt:lpstr>
      <vt:lpstr>Archival Description at the Bodleian: A very brief history</vt:lpstr>
      <vt:lpstr>Online Discovery</vt:lpstr>
      <vt:lpstr>PowerPoint Presentation</vt:lpstr>
      <vt:lpstr>‘Back of the book’ indexes</vt:lpstr>
      <vt:lpstr>Metadata audit and migration</vt:lpstr>
      <vt:lpstr>Implementing ArchivesSpace</vt:lpstr>
      <vt:lpstr>Archives Bodleian</vt:lpstr>
      <vt:lpstr>PowerPoint Presentation</vt:lpstr>
      <vt:lpstr>PowerPoint Presentation</vt:lpstr>
      <vt:lpstr>PowerPoint Presentation</vt:lpstr>
      <vt:lpstr>PowerPoint Presentation</vt:lpstr>
      <vt:lpstr>The road ahead</vt:lpstr>
      <vt:lpstr>PowerPoint Presentation</vt:lpstr>
      <vt:lpstr>Beyond Top Containers</vt:lpstr>
      <vt:lpstr>ArchivesSpace at NYU: The Beginnings</vt:lpstr>
      <vt:lpstr>Plugins for Offsite Workflows</vt:lpstr>
      <vt:lpstr>Archival Systems at NYU*</vt:lpstr>
      <vt:lpstr>Offsite Archival Storage</vt:lpstr>
      <vt:lpstr>MARC Plugin Development</vt:lpstr>
      <vt:lpstr>MARC Plugin Development</vt:lpstr>
      <vt:lpstr>Handling Multiple Locations</vt:lpstr>
      <vt:lpstr>Estimating Pickup Size</vt:lpstr>
      <vt:lpstr>Offsite Art Storage</vt:lpstr>
      <vt:lpstr>Object Identification</vt:lpstr>
      <vt:lpstr>File Level Description</vt:lpstr>
      <vt:lpstr>File Description + Instance</vt:lpstr>
      <vt:lpstr>Collection Top Containers</vt:lpstr>
      <vt:lpstr>Tracking in Airtable</vt:lpstr>
      <vt:lpstr>Offsite Analysis</vt:lpstr>
      <vt:lpstr>Data Integration in the Library Data Warehouse</vt:lpstr>
      <vt:lpstr>Archival Data Integration</vt:lpstr>
      <vt:lpstr>Data for Further Prioritization</vt:lpstr>
      <vt:lpstr>Impact of New Workflows via ArchivesSpace</vt:lpstr>
      <vt:lpstr>Thank you!</vt:lpstr>
      <vt:lpstr>Resources: They’re Not Just for Finding Aids Anymore </vt:lpstr>
      <vt:lpstr>Texas State Library and Archives Commission</vt:lpstr>
      <vt:lpstr>PowerPoint Presentation</vt:lpstr>
      <vt:lpstr>PowerPoint Presentation</vt:lpstr>
      <vt:lpstr>Appraisal in ArchivesSpace</vt:lpstr>
      <vt:lpstr>Appraisal in ArchivesSpace</vt:lpstr>
      <vt:lpstr>Events?</vt:lpstr>
      <vt:lpstr>Assessment Module?</vt:lpstr>
      <vt:lpstr>Accessions Module?</vt:lpstr>
      <vt:lpstr>Resource Module?</vt:lpstr>
      <vt:lpstr>Results</vt:lpstr>
      <vt:lpstr>Instructions and Workflows</vt:lpstr>
      <vt:lpstr>Staff Response</vt:lpstr>
      <vt:lpstr>PowerPoint Presentation</vt:lpstr>
      <vt:lpstr>We can do it!  Introducing the Community Developers’ Queue</vt:lpstr>
      <vt:lpstr>Development Prioritization review process</vt:lpstr>
      <vt:lpstr>PowerPoint Presentation</vt:lpstr>
      <vt:lpstr>Goal:</vt:lpstr>
      <vt:lpstr>PowerPoint Presentation</vt:lpstr>
      <vt:lpstr>PowerPoint Presentation</vt:lpstr>
      <vt:lpstr>Create/log into JIRA account</vt:lpstr>
      <vt:lpstr>New Kanban Board: https://bit.ly/2GvqFB1</vt:lpstr>
      <vt:lpstr>https://bit.ly/2SFIEJR</vt:lpstr>
      <vt:lpstr>PowerPoint Presentation</vt:lpstr>
      <vt:lpstr>GitHub</vt:lpstr>
      <vt:lpstr>Questions?  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Crouch</dc:creator>
  <cp:lastModifiedBy>Jessica Crouch</cp:lastModifiedBy>
  <cp:revision>13</cp:revision>
  <dcterms:created xsi:type="dcterms:W3CDTF">2019-07-24T13:31:36Z</dcterms:created>
  <dcterms:modified xsi:type="dcterms:W3CDTF">2019-08-01T20:44:52Z</dcterms:modified>
</cp:coreProperties>
</file>