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62" r:id="rId6"/>
    <p:sldId id="264" r:id="rId7"/>
    <p:sldId id="258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9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CCF1E-1B56-3044-850A-A4DCBF4D9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CA7224-E4B9-E147-A953-81C8EE6D7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32B34-0B78-9346-998D-83C811440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2EC8-BEE3-284B-AE79-895D89A5E611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A33AC-504F-E14A-B69E-2397B1CBE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79A19-A91A-CC47-AF4D-5F80088F6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A9B3-4F4B-8945-8641-ECC30BFC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1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4589-44E6-364E-89F1-6E3E4F120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F13F77-43F8-9C4E-B941-760C2F138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0851D-D202-3542-8A7F-AB3EBC6C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2EC8-BEE3-284B-AE79-895D89A5E611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CA914-AB1F-8846-A159-AEBC6D8D9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44CF4-5055-0F4A-B2CD-AE63114B3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A9B3-4F4B-8945-8641-ECC30BFC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5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C542EE-87E3-704F-ADE5-2838C0DB80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513E6-6194-4648-A0D3-26FCCB00A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6F14D-1F32-8649-8002-741E7FA69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2EC8-BEE3-284B-AE79-895D89A5E611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4D92C-C2E7-9D45-BC58-910B62E61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5B33C-4798-4544-BB17-DCD9C67A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A9B3-4F4B-8945-8641-ECC30BFC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6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D1497-87B5-674D-9403-819FFF322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81E6A-8DE6-2342-87DF-0CFD81C6E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6E86F-5343-5A46-A6E0-E6E18EAB0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2EC8-BEE3-284B-AE79-895D89A5E611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0AD15-CF52-BB48-8DEC-7DC64CF69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0DE9B-D75C-8143-949E-F68064CDC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A9B3-4F4B-8945-8641-ECC30BFC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9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B7747-6E37-EA4A-B2FD-D0AFD463E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B5C06-3938-D04D-A540-CE763016A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387BC-1FC7-0041-A034-72EC56EF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2EC8-BEE3-284B-AE79-895D89A5E611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D04AD-A0AB-8C4D-A403-530796B14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B8452-A513-7643-A299-25E52B3E0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A9B3-4F4B-8945-8641-ECC30BFC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5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40480-0E38-564B-98AA-BF5FF52D3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7DD77-5964-F34D-A22D-03F9AB686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9735E-E4EF-7C4F-8731-83C55617B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7AE65-C103-6845-94A0-AE43A45D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2EC8-BEE3-284B-AE79-895D89A5E611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FCDC3-C1E5-F445-A5F8-5A631D648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592A8-07A9-9A45-9ECF-062BC180D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A9B3-4F4B-8945-8641-ECC30BFC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5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AE470-8808-E943-B077-7294C6F23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1EDEA2-527D-134B-8C3B-B9AFDCC7D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5794E-6561-0E4B-9A1E-C7C931D97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75167F-9218-9646-9A34-4663883A4A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1B4A26-2034-5143-BDC6-AD335DEF7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BA71CB-2189-9442-936B-16E3186F8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2EC8-BEE3-284B-AE79-895D89A5E611}" type="datetimeFigureOut">
              <a:rPr lang="en-US" smtClean="0"/>
              <a:t>8/1/19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5FC1E7-9D76-8942-A1B9-51390B650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1AC6A8-CAD9-874F-A054-2818A3D83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A9B3-4F4B-8945-8641-ECC30BFC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2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10729-770C-CB46-A6BE-08CE1B24A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4F7682-74C7-E24F-9AA8-431A334C9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2EC8-BEE3-284B-AE79-895D89A5E611}" type="datetimeFigureOut">
              <a:rPr lang="en-US" smtClean="0"/>
              <a:t>8/1/19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C8C595-8D92-5149-B84C-E8418E0C1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FC5345-B78A-6943-81EF-EED84957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A9B3-4F4B-8945-8641-ECC30BFC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B4B04-EF1B-9946-9C32-37DA5074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2EC8-BEE3-284B-AE79-895D89A5E611}" type="datetimeFigureOut">
              <a:rPr lang="en-US" smtClean="0"/>
              <a:t>8/1/19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607AE7-B8B6-E249-B3CB-6B9FEBCF6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54484-6A70-9C4F-85AA-6E663FC93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A9B3-4F4B-8945-8641-ECC30BFC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1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0C7E2-EC31-A54C-85C1-0BB564A89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B06C1-4A0A-E04E-B7D2-46F9A4A41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7B0736-F83D-1946-A627-0267DB0CC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23F59-F23B-BF4A-8D95-8D56C16D1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2EC8-BEE3-284B-AE79-895D89A5E611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2DD5E-6866-704F-A738-3FCD19872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FB709-B7CD-C74A-96B4-82AE39303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A9B3-4F4B-8945-8641-ECC30BFC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2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FFAA1-20C8-A545-861E-86CBB261A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A6D219-3F26-924E-A5B5-FB2326A61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F8213-401D-C74E-9917-51C1A113E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D96F2-8DCF-4048-A530-92014395A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2EC8-BEE3-284B-AE79-895D89A5E611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13D24-D4E8-9541-9920-BB4DEF7D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4265E-757A-6D40-BDDE-CBDD2AF8D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A9B3-4F4B-8945-8641-ECC30BFC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0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E7865E-592E-AE49-8F44-525AAFDA5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41507-C312-D142-BEB0-9AF1261CD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34149-7500-F148-A231-E68C458C39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D2EC8-BEE3-284B-AE79-895D89A5E611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B8B81-85FA-8848-BB8A-B0BBAC6F6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36CD3-4D2C-4943-95DE-04522D35B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A9B3-4F4B-8945-8641-ECC30BFC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1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sspace.atlassian.net/wiki/spaces/ADC/overview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docs.archivesspace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archivesspace.org/using-archivesspace/blo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rchivesspace-labs/ArchivesSnake" TargetMode="External"/><Relationship Id="rId2" Type="http://schemas.openxmlformats.org/officeDocument/2006/relationships/hyperlink" Target="https://github.com/archivesspace/awesome-archivesspac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9577A-E54A-CE4F-AF61-A7A1778F99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B57C95-F9EC-D44A-A273-1936F7DF8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6370"/>
            <a:ext cx="9144000" cy="1655762"/>
          </a:xfrm>
        </p:spPr>
        <p:txBody>
          <a:bodyPr/>
          <a:lstStyle/>
          <a:p>
            <a:r>
              <a:rPr lang="en-US" dirty="0"/>
              <a:t>Community Resources and Support</a:t>
            </a:r>
          </a:p>
          <a:p>
            <a:r>
              <a:rPr lang="en-US" dirty="0"/>
              <a:t>ArchivesSpace Annual Forum</a:t>
            </a:r>
          </a:p>
          <a:p>
            <a:r>
              <a:rPr lang="en-US" dirty="0"/>
              <a:t>August 2, 2019</a:t>
            </a:r>
          </a:p>
        </p:txBody>
      </p:sp>
      <p:pic>
        <p:nvPicPr>
          <p:cNvPr id="4" name="Picture 7" descr="ramp.png">
            <a:extLst>
              <a:ext uri="{FF2B5EF4-FFF2-40B4-BE49-F238E27FC236}">
                <a16:creationId xmlns:a16="http://schemas.microsoft.com/office/drawing/2014/main" id="{4FC4877F-1316-A448-8D4E-DD535A62D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330" y="5648843"/>
            <a:ext cx="480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1CAA8E-C4F9-4045-820F-56D671B67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6098027"/>
            <a:ext cx="2657330" cy="617616"/>
          </a:xfrm>
          <a:prstGeom prst="rect">
            <a:avLst/>
          </a:prstGeom>
        </p:spPr>
      </p:pic>
      <p:pic>
        <p:nvPicPr>
          <p:cNvPr id="6" name="Picture 1" descr="A.png">
            <a:extLst>
              <a:ext uri="{FF2B5EF4-FFF2-40B4-BE49-F238E27FC236}">
                <a16:creationId xmlns:a16="http://schemas.microsoft.com/office/drawing/2014/main" id="{5543773F-D8EE-3443-AFE8-1DF45EAEEA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"/>
            <a:ext cx="457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BE6558-649E-254B-899E-E252890F1F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48" y="609600"/>
            <a:ext cx="10776704" cy="370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69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9577A-E54A-CE4F-AF61-A7A1778F9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8719" y="609600"/>
            <a:ext cx="8094562" cy="108496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Community Engagement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B57C95-F9EC-D44A-A273-1936F7DF8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0147" y="2315817"/>
            <a:ext cx="9637853" cy="3333026"/>
          </a:xfrm>
        </p:spPr>
        <p:txBody>
          <a:bodyPr>
            <a:normAutofit fontScale="92500" lnSpcReduction="10000"/>
          </a:bodyPr>
          <a:lstStyle/>
          <a:p>
            <a:r>
              <a:rPr lang="en-US" sz="4300" dirty="0"/>
              <a:t>One of the guiding principles of </a:t>
            </a:r>
          </a:p>
          <a:p>
            <a:r>
              <a:rPr lang="en-US" sz="4300" dirty="0"/>
              <a:t>ArchivesSpace is to foster a community of </a:t>
            </a:r>
          </a:p>
          <a:p>
            <a:r>
              <a:rPr lang="en-US" sz="4300" dirty="0"/>
              <a:t>mutual support, making it possible for </a:t>
            </a:r>
          </a:p>
          <a:p>
            <a:r>
              <a:rPr lang="en-US" sz="4300" dirty="0"/>
              <a:t>members to help each other and </a:t>
            </a:r>
          </a:p>
          <a:p>
            <a:r>
              <a:rPr lang="en-US" sz="4300" dirty="0"/>
              <a:t>themselves.</a:t>
            </a:r>
          </a:p>
        </p:txBody>
      </p:sp>
      <p:pic>
        <p:nvPicPr>
          <p:cNvPr id="4" name="Picture 7" descr="ramp.png">
            <a:extLst>
              <a:ext uri="{FF2B5EF4-FFF2-40B4-BE49-F238E27FC236}">
                <a16:creationId xmlns:a16="http://schemas.microsoft.com/office/drawing/2014/main" id="{4FC4877F-1316-A448-8D4E-DD535A62D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330" y="5648843"/>
            <a:ext cx="480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1CAA8E-C4F9-4045-820F-56D671B67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6098027"/>
            <a:ext cx="2657330" cy="617616"/>
          </a:xfrm>
          <a:prstGeom prst="rect">
            <a:avLst/>
          </a:prstGeom>
        </p:spPr>
      </p:pic>
      <p:pic>
        <p:nvPicPr>
          <p:cNvPr id="6" name="Picture 1" descr="A.png">
            <a:extLst>
              <a:ext uri="{FF2B5EF4-FFF2-40B4-BE49-F238E27FC236}">
                <a16:creationId xmlns:a16="http://schemas.microsoft.com/office/drawing/2014/main" id="{5543773F-D8EE-3443-AFE8-1DF45EAEEA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"/>
            <a:ext cx="457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00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9577A-E54A-CE4F-AF61-A7A1778F9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9569" y="190500"/>
            <a:ext cx="10292862" cy="1013815"/>
          </a:xfrm>
        </p:spPr>
        <p:txBody>
          <a:bodyPr>
            <a:normAutofit/>
          </a:bodyPr>
          <a:lstStyle/>
          <a:p>
            <a:r>
              <a:rPr lang="en-US" sz="4400" b="1" dirty="0"/>
              <a:t>Program-maintained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B57C95-F9EC-D44A-A273-1936F7DF8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1" y="1659835"/>
            <a:ext cx="10914184" cy="4600288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Help Center (Member Benefit) - </a:t>
            </a:r>
            <a:r>
              <a:rPr lang="en-US" dirty="0">
                <a:hlinkClick r:id="rId2"/>
              </a:rPr>
              <a:t>https://docs.archivesspace.org/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ArchivesSpace Wiki - </a:t>
            </a:r>
            <a:r>
              <a:rPr lang="en-US" dirty="0">
                <a:hlinkClick r:id="rId3"/>
              </a:rPr>
              <a:t>https://archivesspace.atlassian.net/wiki/spaces/ADC/overview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Blog - </a:t>
            </a:r>
            <a:r>
              <a:rPr lang="en-US" dirty="0">
                <a:hlinkClick r:id="rId4"/>
              </a:rPr>
              <a:t>https://archivesspace.org/using-archivesspace/blog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ArchivesSpace </a:t>
            </a:r>
            <a:r>
              <a:rPr lang="en-US" dirty="0" err="1"/>
              <a:t>Youtube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Webinars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Forums</a:t>
            </a:r>
          </a:p>
          <a:p>
            <a:endParaRPr lang="en-US" dirty="0"/>
          </a:p>
        </p:txBody>
      </p:sp>
      <p:pic>
        <p:nvPicPr>
          <p:cNvPr id="4" name="Picture 7" descr="ramp.png">
            <a:extLst>
              <a:ext uri="{FF2B5EF4-FFF2-40B4-BE49-F238E27FC236}">
                <a16:creationId xmlns:a16="http://schemas.microsoft.com/office/drawing/2014/main" id="{4FC4877F-1316-A448-8D4E-DD535A62D2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330" y="5648843"/>
            <a:ext cx="480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1CAA8E-C4F9-4045-820F-56D671B670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6098027"/>
            <a:ext cx="2657330" cy="617616"/>
          </a:xfrm>
          <a:prstGeom prst="rect">
            <a:avLst/>
          </a:prstGeom>
        </p:spPr>
      </p:pic>
      <p:pic>
        <p:nvPicPr>
          <p:cNvPr id="6" name="Picture 1" descr="A.png">
            <a:extLst>
              <a:ext uri="{FF2B5EF4-FFF2-40B4-BE49-F238E27FC236}">
                <a16:creationId xmlns:a16="http://schemas.microsoft.com/office/drawing/2014/main" id="{5543773F-D8EE-3443-AFE8-1DF45EAEEA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"/>
            <a:ext cx="457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89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9577A-E54A-CE4F-AF61-A7A1778F9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677" y="304799"/>
            <a:ext cx="11148646" cy="851339"/>
          </a:xfrm>
        </p:spPr>
        <p:txBody>
          <a:bodyPr>
            <a:normAutofit/>
          </a:bodyPr>
          <a:lstStyle/>
          <a:p>
            <a:r>
              <a:rPr lang="en-US" sz="4400" b="1" dirty="0"/>
              <a:t>Community-maintained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B57C95-F9EC-D44A-A273-1936F7DF8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677" y="1455902"/>
            <a:ext cx="10603523" cy="4557271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err="1"/>
              <a:t>AwesomeArchivesSpace</a:t>
            </a:r>
            <a:r>
              <a:rPr lang="en-US" dirty="0"/>
              <a:t> - </a:t>
            </a:r>
            <a:r>
              <a:rPr lang="en-US" dirty="0">
                <a:hlinkClick r:id="rId2"/>
              </a:rPr>
              <a:t>https://github.com/archivesspace/awesome-archivesspace</a:t>
            </a:r>
            <a:endParaRPr lang="en-US" dirty="0"/>
          </a:p>
          <a:p>
            <a:pPr marL="914400" algn="l"/>
            <a:r>
              <a:rPr lang="en-US" dirty="0"/>
              <a:t>Links to many excellent resources for Migrations, Trainings and Documentation, Plug-ins, Integrations, Implementation, APIs and Scripts</a:t>
            </a:r>
          </a:p>
          <a:p>
            <a:endParaRPr lang="en-US" dirty="0"/>
          </a:p>
          <a:p>
            <a:pPr algn="l"/>
            <a:r>
              <a:rPr lang="en-US" dirty="0" err="1"/>
              <a:t>ArchivesSnake</a:t>
            </a:r>
            <a:r>
              <a:rPr lang="en-US" dirty="0"/>
              <a:t> - </a:t>
            </a:r>
            <a:r>
              <a:rPr lang="en-US" dirty="0">
                <a:hlinkClick r:id="rId3"/>
              </a:rPr>
              <a:t>https://github.com/archivesspace-labs/ArchivesSnake</a:t>
            </a:r>
            <a:endParaRPr lang="en-US" dirty="0"/>
          </a:p>
          <a:p>
            <a:pPr algn="l"/>
            <a:r>
              <a:rPr lang="en-US" dirty="0"/>
              <a:t>	Scripts written by the community to accomplish bulk tasks using the backend API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Plug-ins, scripts, documentation and customizations written or developed by community members are also featured on the ArchivesSpace Wiki and blog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Add your own!</a:t>
            </a:r>
          </a:p>
        </p:txBody>
      </p:sp>
      <p:pic>
        <p:nvPicPr>
          <p:cNvPr id="4" name="Picture 7" descr="ramp.png">
            <a:extLst>
              <a:ext uri="{FF2B5EF4-FFF2-40B4-BE49-F238E27FC236}">
                <a16:creationId xmlns:a16="http://schemas.microsoft.com/office/drawing/2014/main" id="{4FC4877F-1316-A448-8D4E-DD535A62D2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330" y="5648843"/>
            <a:ext cx="480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1CAA8E-C4F9-4045-820F-56D671B670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6098027"/>
            <a:ext cx="2657330" cy="617616"/>
          </a:xfrm>
          <a:prstGeom prst="rect">
            <a:avLst/>
          </a:prstGeom>
        </p:spPr>
      </p:pic>
      <p:pic>
        <p:nvPicPr>
          <p:cNvPr id="6" name="Picture 1" descr="A.png">
            <a:extLst>
              <a:ext uri="{FF2B5EF4-FFF2-40B4-BE49-F238E27FC236}">
                <a16:creationId xmlns:a16="http://schemas.microsoft.com/office/drawing/2014/main" id="{5543773F-D8EE-3443-AFE8-1DF45EAEEA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"/>
            <a:ext cx="457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323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9577A-E54A-CE4F-AF61-A7A1778F9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0146" y="421071"/>
            <a:ext cx="10240827" cy="129277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900" b="1" dirty="0"/>
              <a:t>Ways to interact directly with </a:t>
            </a:r>
            <a:br>
              <a:rPr lang="en-US" sz="4900" b="1" dirty="0"/>
            </a:br>
            <a:r>
              <a:rPr lang="en-US" sz="4900" b="1" dirty="0"/>
              <a:t>other community members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B57C95-F9EC-D44A-A273-1936F7DF8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0147" y="2226365"/>
            <a:ext cx="10161314" cy="387166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/>
              <a:t>Forums: online, annual and regional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Webinars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Listservs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Email ArchivesSpaceHome@lyrasis.org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Implementation Buddies (re-launching soon)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Community Open Calls (re-launching soon)</a:t>
            </a:r>
          </a:p>
          <a:p>
            <a:endParaRPr lang="en-US" dirty="0"/>
          </a:p>
        </p:txBody>
      </p:sp>
      <p:pic>
        <p:nvPicPr>
          <p:cNvPr id="4" name="Picture 7" descr="ramp.png">
            <a:extLst>
              <a:ext uri="{FF2B5EF4-FFF2-40B4-BE49-F238E27FC236}">
                <a16:creationId xmlns:a16="http://schemas.microsoft.com/office/drawing/2014/main" id="{4FC4877F-1316-A448-8D4E-DD535A62D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330" y="5648843"/>
            <a:ext cx="480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1CAA8E-C4F9-4045-820F-56D671B67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6098027"/>
            <a:ext cx="2657330" cy="617616"/>
          </a:xfrm>
          <a:prstGeom prst="rect">
            <a:avLst/>
          </a:prstGeom>
        </p:spPr>
      </p:pic>
      <p:pic>
        <p:nvPicPr>
          <p:cNvPr id="6" name="Picture 1" descr="A.png">
            <a:extLst>
              <a:ext uri="{FF2B5EF4-FFF2-40B4-BE49-F238E27FC236}">
                <a16:creationId xmlns:a16="http://schemas.microsoft.com/office/drawing/2014/main" id="{5543773F-D8EE-3443-AFE8-1DF45EAEEA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"/>
            <a:ext cx="457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40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9577A-E54A-CE4F-AF61-A7A1778F9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3663" y="190500"/>
            <a:ext cx="9859344" cy="912138"/>
          </a:xfrm>
        </p:spPr>
        <p:txBody>
          <a:bodyPr>
            <a:noAutofit/>
          </a:bodyPr>
          <a:lstStyle/>
          <a:p>
            <a:r>
              <a:rPr lang="en-US" sz="4400" b="1" dirty="0"/>
              <a:t>Ways to add your voice to the community</a:t>
            </a:r>
          </a:p>
        </p:txBody>
      </p:sp>
      <p:pic>
        <p:nvPicPr>
          <p:cNvPr id="4" name="Picture 7" descr="ramp.png">
            <a:extLst>
              <a:ext uri="{FF2B5EF4-FFF2-40B4-BE49-F238E27FC236}">
                <a16:creationId xmlns:a16="http://schemas.microsoft.com/office/drawing/2014/main" id="{4FC4877F-1316-A448-8D4E-DD535A62D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330" y="5648843"/>
            <a:ext cx="480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1CAA8E-C4F9-4045-820F-56D671B67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6098027"/>
            <a:ext cx="2657330" cy="617616"/>
          </a:xfrm>
          <a:prstGeom prst="rect">
            <a:avLst/>
          </a:prstGeom>
        </p:spPr>
      </p:pic>
      <p:pic>
        <p:nvPicPr>
          <p:cNvPr id="6" name="Picture 1" descr="A.png">
            <a:extLst>
              <a:ext uri="{FF2B5EF4-FFF2-40B4-BE49-F238E27FC236}">
                <a16:creationId xmlns:a16="http://schemas.microsoft.com/office/drawing/2014/main" id="{5543773F-D8EE-3443-AFE8-1DF45EAEEA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"/>
            <a:ext cx="457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7008C72-4757-5841-844B-B46E6DACA0E7}"/>
              </a:ext>
            </a:extLst>
          </p:cNvPr>
          <p:cNvSpPr txBox="1"/>
          <p:nvPr/>
        </p:nvSpPr>
        <p:spPr>
          <a:xfrm>
            <a:off x="428623" y="1102638"/>
            <a:ext cx="11018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Participating in activities of the User Advisory or Technical Advisory Councils </a:t>
            </a:r>
          </a:p>
          <a:p>
            <a:r>
              <a:rPr lang="en-US" dirty="0"/>
              <a:t>	TAC sub-teams include: Integrations, Technical Documentation, Metadata Standards (coming soon)</a:t>
            </a:r>
          </a:p>
          <a:p>
            <a:r>
              <a:rPr lang="en-US" dirty="0"/>
              <a:t>	UAC sub-teams include: User Documentation, Usability (coming soon)</a:t>
            </a:r>
          </a:p>
          <a:p>
            <a:r>
              <a:rPr lang="en-US" dirty="0"/>
              <a:t>	Cross council sub-teams: Testing, Development Prioritization</a:t>
            </a:r>
          </a:p>
          <a:p>
            <a:endParaRPr lang="en-US" dirty="0"/>
          </a:p>
          <a:p>
            <a:r>
              <a:rPr lang="en-US" dirty="0"/>
              <a:t>Participating in working groups like the Annual Forum planning working group</a:t>
            </a:r>
          </a:p>
          <a:p>
            <a:endParaRPr lang="en-US" dirty="0"/>
          </a:p>
          <a:p>
            <a:r>
              <a:rPr lang="en-US" dirty="0"/>
              <a:t>Communicating with each other via the listservs</a:t>
            </a:r>
          </a:p>
          <a:p>
            <a:endParaRPr lang="en-US" dirty="0"/>
          </a:p>
          <a:p>
            <a:r>
              <a:rPr lang="en-US" dirty="0"/>
              <a:t>Hosting a training at your institution (or leading trainings for others)</a:t>
            </a:r>
          </a:p>
          <a:p>
            <a:endParaRPr lang="en-US" dirty="0"/>
          </a:p>
          <a:p>
            <a:r>
              <a:rPr lang="en-US" dirty="0"/>
              <a:t>Contributing to the ArchivesSpace blog</a:t>
            </a:r>
          </a:p>
          <a:p>
            <a:endParaRPr lang="en-US" dirty="0"/>
          </a:p>
          <a:p>
            <a:r>
              <a:rPr lang="en-US" dirty="0"/>
              <a:t>Contributing documentation</a:t>
            </a:r>
          </a:p>
          <a:p>
            <a:endParaRPr lang="en-US" dirty="0"/>
          </a:p>
          <a:p>
            <a:r>
              <a:rPr lang="en-US" dirty="0"/>
              <a:t>Participating in our Annual, Regional and Online forums</a:t>
            </a:r>
          </a:p>
          <a:p>
            <a:endParaRPr lang="en-US" dirty="0"/>
          </a:p>
          <a:p>
            <a:r>
              <a:rPr lang="en-US" dirty="0"/>
              <a:t>Attending or presenting webinars</a:t>
            </a:r>
          </a:p>
        </p:txBody>
      </p:sp>
    </p:spTree>
    <p:extLst>
      <p:ext uri="{BB962C8B-B14F-4D97-AF65-F5344CB8AC3E}">
        <p14:creationId xmlns:p14="http://schemas.microsoft.com/office/powerpoint/2010/main" val="3649159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9577A-E54A-CE4F-AF61-A7A1778F9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740" y="406401"/>
            <a:ext cx="10873408" cy="1474951"/>
          </a:xfrm>
        </p:spPr>
        <p:txBody>
          <a:bodyPr>
            <a:normAutofit/>
          </a:bodyPr>
          <a:lstStyle/>
          <a:p>
            <a:r>
              <a:rPr lang="en-US" sz="4400" b="1" dirty="0"/>
              <a:t>Ways to get involved in the </a:t>
            </a:r>
            <a:br>
              <a:rPr lang="en-US" sz="4400" b="1" dirty="0"/>
            </a:br>
            <a:r>
              <a:rPr lang="en-US" sz="4400" b="1" dirty="0"/>
              <a:t>technical advancement of ArchivesSpace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B57C95-F9EC-D44A-A273-1936F7DF8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6250" y="2330536"/>
            <a:ext cx="9355015" cy="412106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Submitting JIRA tickets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Getting appointed to the Technical Advisory Council and its sub-teams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Making suggestions for Technical Documentation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Volunteering to test new release candidates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Becoming a Core Committer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Submitting code</a:t>
            </a:r>
          </a:p>
        </p:txBody>
      </p:sp>
      <p:pic>
        <p:nvPicPr>
          <p:cNvPr id="4" name="Picture 7" descr="ramp.png">
            <a:extLst>
              <a:ext uri="{FF2B5EF4-FFF2-40B4-BE49-F238E27FC236}">
                <a16:creationId xmlns:a16="http://schemas.microsoft.com/office/drawing/2014/main" id="{4FC4877F-1316-A448-8D4E-DD535A62D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330" y="5648843"/>
            <a:ext cx="480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1CAA8E-C4F9-4045-820F-56D671B67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6098027"/>
            <a:ext cx="2657330" cy="617616"/>
          </a:xfrm>
          <a:prstGeom prst="rect">
            <a:avLst/>
          </a:prstGeom>
        </p:spPr>
      </p:pic>
      <p:pic>
        <p:nvPicPr>
          <p:cNvPr id="6" name="Picture 1" descr="A.png">
            <a:extLst>
              <a:ext uri="{FF2B5EF4-FFF2-40B4-BE49-F238E27FC236}">
                <a16:creationId xmlns:a16="http://schemas.microsoft.com/office/drawing/2014/main" id="{5543773F-D8EE-3443-AFE8-1DF45EAEEA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"/>
            <a:ext cx="457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046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BB57C95-F9EC-D44A-A273-1936F7DF8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2631103"/>
            <a:ext cx="11091863" cy="382049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Do you view ArchivesSpace and your role within the ArchivesSpace community differently than you do your relationship with proprietary software you may use in your role? How? 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What is the first way you try and find an answer to an ArchivesSpace question?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What do resources do you currently like and use from the program team?</a:t>
            </a:r>
          </a:p>
          <a:p>
            <a:pPr algn="l"/>
            <a:r>
              <a:rPr lang="en-US" dirty="0"/>
              <a:t>From the community?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r>
              <a:rPr lang="en-US" dirty="0"/>
              <a:t>What do resources do you wish you saw from the program team?</a:t>
            </a:r>
          </a:p>
          <a:p>
            <a:pPr algn="l"/>
            <a:r>
              <a:rPr lang="en-US" dirty="0"/>
              <a:t>From the community?</a:t>
            </a:r>
          </a:p>
        </p:txBody>
      </p:sp>
      <p:pic>
        <p:nvPicPr>
          <p:cNvPr id="4" name="Picture 7" descr="ramp.png">
            <a:extLst>
              <a:ext uri="{FF2B5EF4-FFF2-40B4-BE49-F238E27FC236}">
                <a16:creationId xmlns:a16="http://schemas.microsoft.com/office/drawing/2014/main" id="{4FC4877F-1316-A448-8D4E-DD535A62D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330" y="5648843"/>
            <a:ext cx="480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1CAA8E-C4F9-4045-820F-56D671B67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6098027"/>
            <a:ext cx="2657330" cy="617616"/>
          </a:xfrm>
          <a:prstGeom prst="rect">
            <a:avLst/>
          </a:prstGeom>
        </p:spPr>
      </p:pic>
      <p:pic>
        <p:nvPicPr>
          <p:cNvPr id="6" name="Picture 1" descr="A.png">
            <a:extLst>
              <a:ext uri="{FF2B5EF4-FFF2-40B4-BE49-F238E27FC236}">
                <a16:creationId xmlns:a16="http://schemas.microsoft.com/office/drawing/2014/main" id="{5543773F-D8EE-3443-AFE8-1DF45EAEEA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"/>
            <a:ext cx="457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EE1951-0F28-0C42-97AD-7E7C06EE9F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179" y="190500"/>
            <a:ext cx="5974703" cy="206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381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9577A-E54A-CE4F-AF61-A7A1778F99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B57C95-F9EC-D44A-A273-1936F7DF8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6370"/>
            <a:ext cx="9144000" cy="1655762"/>
          </a:xfrm>
        </p:spPr>
        <p:txBody>
          <a:bodyPr/>
          <a:lstStyle/>
          <a:p>
            <a:r>
              <a:rPr lang="en-US" dirty="0"/>
              <a:t>Want to get involved or make </a:t>
            </a:r>
            <a:r>
              <a:rPr lang="en-US"/>
              <a:t>a suggestion?</a:t>
            </a:r>
            <a:endParaRPr lang="en-US" dirty="0"/>
          </a:p>
          <a:p>
            <a:r>
              <a:rPr lang="en-US" dirty="0"/>
              <a:t>Email </a:t>
            </a:r>
            <a:r>
              <a:rPr lang="en-US" dirty="0" err="1"/>
              <a:t>ArchivesSpaceHome@lyrasis.org</a:t>
            </a:r>
            <a:endParaRPr lang="en-US" dirty="0"/>
          </a:p>
        </p:txBody>
      </p:sp>
      <p:pic>
        <p:nvPicPr>
          <p:cNvPr id="4" name="Picture 7" descr="ramp.png">
            <a:extLst>
              <a:ext uri="{FF2B5EF4-FFF2-40B4-BE49-F238E27FC236}">
                <a16:creationId xmlns:a16="http://schemas.microsoft.com/office/drawing/2014/main" id="{4FC4877F-1316-A448-8D4E-DD535A62D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330" y="5648843"/>
            <a:ext cx="480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1CAA8E-C4F9-4045-820F-56D671B67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6098027"/>
            <a:ext cx="2657330" cy="617616"/>
          </a:xfrm>
          <a:prstGeom prst="rect">
            <a:avLst/>
          </a:prstGeom>
        </p:spPr>
      </p:pic>
      <p:pic>
        <p:nvPicPr>
          <p:cNvPr id="6" name="Picture 1" descr="A.png">
            <a:extLst>
              <a:ext uri="{FF2B5EF4-FFF2-40B4-BE49-F238E27FC236}">
                <a16:creationId xmlns:a16="http://schemas.microsoft.com/office/drawing/2014/main" id="{5543773F-D8EE-3443-AFE8-1DF45EAEEA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"/>
            <a:ext cx="457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BE6558-649E-254B-899E-E252890F1F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48" y="609600"/>
            <a:ext cx="10776704" cy="370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195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314</Words>
  <Application>Microsoft Macintosh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Franklin Gothic Medium</vt:lpstr>
      <vt:lpstr>Office Theme</vt:lpstr>
      <vt:lpstr>PowerPoint Presentation</vt:lpstr>
      <vt:lpstr>Community Engagement</vt:lpstr>
      <vt:lpstr>Program-maintained resources</vt:lpstr>
      <vt:lpstr>Community-maintained resources</vt:lpstr>
      <vt:lpstr> Ways to interact directly with  other community members</vt:lpstr>
      <vt:lpstr>Ways to add your voice to the community</vt:lpstr>
      <vt:lpstr>Ways to get involved in the  technical advancement of ArchivesSpace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Crouch</dc:creator>
  <cp:lastModifiedBy>Jessica Crouch</cp:lastModifiedBy>
  <cp:revision>6</cp:revision>
  <dcterms:created xsi:type="dcterms:W3CDTF">2019-07-29T19:04:03Z</dcterms:created>
  <dcterms:modified xsi:type="dcterms:W3CDTF">2019-08-01T21:39:44Z</dcterms:modified>
</cp:coreProperties>
</file>