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Roboto"/>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Roboto-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bold.fntdata"/><Relationship Id="rId6" Type="http://schemas.openxmlformats.org/officeDocument/2006/relationships/slide" Target="slides/slide1.xml"/><Relationship Id="rId18"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ithub.com/archivesspace/archivesspace" TargetMode="External"/><Relationship Id="rId3" Type="http://schemas.openxmlformats.org/officeDocument/2006/relationships/hyperlink" Target="https://archivesspace.atlassian.net/wiki/download/attachments/19202114/ArchivesSpaceContributorsGuide20170404.docx?version=1&amp;modificationDate=1494867177188&amp;cacheVersion=1&amp;api=v2" TargetMode="External"/><Relationship Id="rId4" Type="http://schemas.openxmlformats.org/officeDocument/2006/relationships/hyperlink" Target="https://archivesspace.atlassian.net/wiki/spaces/ADC/pages/360546309/ArchivesSpace+Process+for+Evaluating+Potential+Feature+Contributions+to+the+Core+Code"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rchivesspace.atlassian.net/secure/RapidBoard.jspa?rapidView=15" TargetMode="External"/><Relationship Id="rId3" Type="http://schemas.openxmlformats.org/officeDocument/2006/relationships/hyperlink" Target="https://archivesspace.atlassian.net/secure/RapidBoard.jspa?rapidView=15" TargetMode="External"/><Relationship Id="rId4" Type="http://schemas.openxmlformats.org/officeDocument/2006/relationships/hyperlink" Target="https://archivesspace.atlassian.net/secure/RapidBoard.jspa?rapidView=16" TargetMode="External"/><Relationship Id="rId5" Type="http://schemas.openxmlformats.org/officeDocument/2006/relationships/hyperlink" Target="https://archivesspace.atlassian.net/secure/RapidBoard.jspa?rapidView=16"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rchivesspace.atlassian.net/secure/RapidBoard.jspa?rapidView=27"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rchivesspace.atlassian.net/wiki/spaces/ADC/pages/19202114/How+to+Contribute+Code+or+Documentation"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chemeClr val="dk1"/>
                </a:solidFill>
              </a:rPr>
              <a:t>[Lydia] </a:t>
            </a:r>
            <a:r>
              <a:rPr b="1" lang="en">
                <a:solidFill>
                  <a:schemeClr val="dk1"/>
                </a:solidFill>
              </a:rPr>
              <a:t>Introduction</a:t>
            </a:r>
            <a:endParaRPr b="1">
              <a:solidFill>
                <a:schemeClr val="dk1"/>
              </a:solidFill>
            </a:endParaRPr>
          </a:p>
          <a:p>
            <a:pPr indent="0" lvl="0" marL="0" rtl="0" algn="l">
              <a:lnSpc>
                <a:spcPct val="115000"/>
              </a:lnSpc>
              <a:spcBef>
                <a:spcPts val="0"/>
              </a:spcBef>
              <a:spcAft>
                <a:spcPts val="0"/>
              </a:spcAft>
              <a:buNone/>
            </a:pPr>
            <a:r>
              <a:rPr lang="en">
                <a:solidFill>
                  <a:schemeClr val="dk1"/>
                </a:solidFill>
              </a:rPr>
              <a:t>We’re here today to introduce a new status in the ArchivesSpace JIRA kanban boards, and explain how it can help you get involved.</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5deccffee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5deccffee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chemeClr val="dk1"/>
                </a:solidFill>
              </a:rPr>
              <a:t>[Lydia] </a:t>
            </a:r>
            <a:r>
              <a:rPr lang="en">
                <a:solidFill>
                  <a:schemeClr val="dk1"/>
                </a:solidFill>
              </a:rPr>
              <a:t>People who want to take a ticket should assign themselves to it. Note: It’s important that you assign yourself a ticket before you start working on it so that people aren’t working on the same thing and duplicating effort.</a:t>
            </a:r>
            <a:endParaRPr>
              <a:solidFill>
                <a:schemeClr val="dk1"/>
              </a:solidFill>
            </a:endParaRPr>
          </a:p>
          <a:p>
            <a:pPr indent="-298450" lvl="0" marL="457200" rtl="0" algn="l">
              <a:spcBef>
                <a:spcPts val="800"/>
              </a:spcBef>
              <a:spcAft>
                <a:spcPts val="0"/>
              </a:spcAft>
              <a:buClr>
                <a:srgbClr val="091E42"/>
              </a:buClr>
              <a:buSzPts val="1100"/>
              <a:buChar char="●"/>
            </a:pPr>
            <a:r>
              <a:t/>
            </a:r>
            <a:endParaRPr>
              <a:solidFill>
                <a:srgbClr val="091E42"/>
              </a:solidFill>
            </a:endParaRPr>
          </a:p>
          <a:p>
            <a:pPr indent="0" lvl="0" marL="457200" marR="0" rtl="0" algn="l">
              <a:lnSpc>
                <a:spcPct val="100000"/>
              </a:lnSpc>
              <a:spcBef>
                <a:spcPts val="800"/>
              </a:spcBef>
              <a:spcAft>
                <a:spcPts val="0"/>
              </a:spcAft>
              <a:buNone/>
            </a:pPr>
            <a:r>
              <a:t/>
            </a:r>
            <a:endParaRPr>
              <a:solidFill>
                <a:srgbClr val="091E42"/>
              </a:solidFill>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5df1896d67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5df1896d67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800"/>
              </a:spcBef>
              <a:spcAft>
                <a:spcPts val="0"/>
              </a:spcAft>
              <a:buNone/>
            </a:pPr>
            <a:r>
              <a:rPr b="1" lang="en">
                <a:solidFill>
                  <a:schemeClr val="dk1"/>
                </a:solidFill>
              </a:rPr>
              <a:t>[Lydia]</a:t>
            </a:r>
            <a:endParaRPr b="1">
              <a:solidFill>
                <a:schemeClr val="dk1"/>
              </a:solidFill>
            </a:endParaRPr>
          </a:p>
          <a:p>
            <a:pPr indent="0" lvl="0" marL="0" rtl="0" algn="l">
              <a:spcBef>
                <a:spcPts val="800"/>
              </a:spcBef>
              <a:spcAft>
                <a:spcPts val="0"/>
              </a:spcAft>
              <a:buClr>
                <a:schemeClr val="dk1"/>
              </a:buClr>
              <a:buSzPts val="1100"/>
              <a:buFont typeface="Arial"/>
              <a:buNone/>
            </a:pPr>
            <a:r>
              <a:rPr lang="en">
                <a:solidFill>
                  <a:srgbClr val="091E42"/>
                </a:solidFill>
              </a:rPr>
              <a:t>The </a:t>
            </a:r>
            <a:r>
              <a:rPr lang="en" u="sng">
                <a:solidFill>
                  <a:srgbClr val="0052CC"/>
                </a:solidFill>
                <a:hlinkClick r:id="rId2"/>
              </a:rPr>
              <a:t>ArchivesSpace source code</a:t>
            </a:r>
            <a:r>
              <a:rPr lang="en">
                <a:solidFill>
                  <a:srgbClr val="091E42"/>
                </a:solidFill>
              </a:rPr>
              <a:t> is available on Github. To contribute code, please see the step-by-step instructions on the wiki.</a:t>
            </a:r>
            <a:endParaRPr>
              <a:solidFill>
                <a:srgbClr val="091E42"/>
              </a:solidFill>
            </a:endParaRPr>
          </a:p>
          <a:p>
            <a:pPr indent="0" lvl="0" marL="0" rtl="0" algn="l">
              <a:spcBef>
                <a:spcPts val="800"/>
              </a:spcBef>
              <a:spcAft>
                <a:spcPts val="0"/>
              </a:spcAft>
              <a:buNone/>
            </a:pPr>
            <a:r>
              <a:rPr lang="en">
                <a:solidFill>
                  <a:srgbClr val="091E42"/>
                </a:solidFill>
              </a:rPr>
              <a:t>Steps include:</a:t>
            </a:r>
            <a:endParaRPr>
              <a:solidFill>
                <a:srgbClr val="091E42"/>
              </a:solidFill>
            </a:endParaRPr>
          </a:p>
          <a:p>
            <a:pPr indent="-298450" lvl="1" marL="914400" rtl="0" algn="l">
              <a:spcBef>
                <a:spcPts val="800"/>
              </a:spcBef>
              <a:spcAft>
                <a:spcPts val="0"/>
              </a:spcAft>
              <a:buClr>
                <a:srgbClr val="091E42"/>
              </a:buClr>
              <a:buSzPts val="1100"/>
              <a:buChar char="○"/>
            </a:pPr>
            <a:r>
              <a:rPr lang="en">
                <a:solidFill>
                  <a:srgbClr val="091E42"/>
                </a:solidFill>
                <a:highlight>
                  <a:schemeClr val="lt1"/>
                </a:highlight>
              </a:rPr>
              <a:t>First, forking the ArchivesSpace repository into your personal Github account, then downloading it.</a:t>
            </a:r>
            <a:endParaRPr>
              <a:solidFill>
                <a:srgbClr val="091E42"/>
              </a:solidFill>
              <a:highlight>
                <a:schemeClr val="lt1"/>
              </a:highlight>
            </a:endParaRPr>
          </a:p>
          <a:p>
            <a:pPr indent="-298450" lvl="1" marL="914400" rtl="0" algn="l">
              <a:spcBef>
                <a:spcPts val="0"/>
              </a:spcBef>
              <a:spcAft>
                <a:spcPts val="0"/>
              </a:spcAft>
              <a:buClr>
                <a:srgbClr val="091E42"/>
              </a:buClr>
              <a:buSzPts val="1100"/>
              <a:buChar char="○"/>
            </a:pPr>
            <a:r>
              <a:rPr lang="en">
                <a:solidFill>
                  <a:srgbClr val="091E42"/>
                </a:solidFill>
                <a:highlight>
                  <a:schemeClr val="lt1"/>
                </a:highlight>
              </a:rPr>
              <a:t>Second, making code edits. If you are resolving a bug or feature reported on JIRA then your branch name and commit message should reference the JIRA issue number (otherwise name appropriately)</a:t>
            </a:r>
            <a:endParaRPr>
              <a:solidFill>
                <a:srgbClr val="091E42"/>
              </a:solidFill>
              <a:highlight>
                <a:schemeClr val="lt1"/>
              </a:highlight>
            </a:endParaRPr>
          </a:p>
          <a:p>
            <a:pPr indent="-298450" lvl="1" marL="914400" rtl="0" algn="l">
              <a:spcBef>
                <a:spcPts val="0"/>
              </a:spcBef>
              <a:spcAft>
                <a:spcPts val="0"/>
              </a:spcAft>
              <a:buClr>
                <a:srgbClr val="091E42"/>
              </a:buClr>
              <a:buSzPts val="1100"/>
              <a:buChar char="○"/>
            </a:pPr>
            <a:r>
              <a:rPr lang="en">
                <a:solidFill>
                  <a:srgbClr val="091E42"/>
                </a:solidFill>
                <a:highlight>
                  <a:schemeClr val="lt1"/>
                </a:highlight>
              </a:rPr>
              <a:t>Finally, make a pull request at github.</a:t>
            </a:r>
            <a:endParaRPr>
              <a:solidFill>
                <a:srgbClr val="091E42"/>
              </a:solidFill>
              <a:highlight>
                <a:schemeClr val="lt1"/>
              </a:highlight>
            </a:endParaRPr>
          </a:p>
          <a:p>
            <a:pPr indent="-298450" lvl="2" marL="457200" rtl="0" algn="l">
              <a:spcBef>
                <a:spcPts val="0"/>
              </a:spcBef>
              <a:spcAft>
                <a:spcPts val="0"/>
              </a:spcAft>
              <a:buClr>
                <a:schemeClr val="dk1"/>
              </a:buClr>
              <a:buSzPts val="1100"/>
              <a:buChar char="■"/>
            </a:pPr>
            <a:r>
              <a:rPr lang="en">
                <a:solidFill>
                  <a:srgbClr val="091E42"/>
                </a:solidFill>
              </a:rPr>
              <a:t>All code contributions should include unit tests and will follow the best practices and standards as outlined in the </a:t>
            </a:r>
            <a:r>
              <a:rPr lang="en" u="sng">
                <a:solidFill>
                  <a:srgbClr val="0052CC"/>
                </a:solidFill>
                <a:hlinkClick r:id="rId3"/>
              </a:rPr>
              <a:t>Contributors' Guidelines</a:t>
            </a:r>
            <a:r>
              <a:rPr lang="en">
                <a:solidFill>
                  <a:srgbClr val="091E42"/>
                </a:solidFill>
              </a:rPr>
              <a:t>.</a:t>
            </a:r>
            <a:endParaRPr>
              <a:solidFill>
                <a:srgbClr val="091E42"/>
              </a:solidFill>
            </a:endParaRPr>
          </a:p>
          <a:p>
            <a:pPr indent="-298450" lvl="2" marL="457200" rtl="0" algn="l">
              <a:spcBef>
                <a:spcPts val="0"/>
              </a:spcBef>
              <a:spcAft>
                <a:spcPts val="0"/>
              </a:spcAft>
              <a:buClr>
                <a:srgbClr val="091E42"/>
              </a:buClr>
              <a:buSzPts val="1100"/>
              <a:buChar char="■"/>
            </a:pPr>
            <a:r>
              <a:rPr lang="en">
                <a:solidFill>
                  <a:srgbClr val="091E42"/>
                </a:solidFill>
                <a:highlight>
                  <a:schemeClr val="lt1"/>
                </a:highlight>
              </a:rPr>
              <a:t>If you or your institution would like to make a larger code contribution, like developing a new feature and adding it the core code, please review their </a:t>
            </a:r>
            <a:r>
              <a:rPr lang="en" u="sng">
                <a:solidFill>
                  <a:srgbClr val="0052CC"/>
                </a:solidFill>
                <a:highlight>
                  <a:schemeClr val="lt1"/>
                </a:highlight>
                <a:hlinkClick r:id="rId4"/>
              </a:rPr>
              <a:t>evaluation process</a:t>
            </a:r>
            <a:r>
              <a:rPr lang="en">
                <a:solidFill>
                  <a:srgbClr val="091E42"/>
                </a:solidFill>
                <a:highlight>
                  <a:schemeClr val="lt1"/>
                </a:highlight>
              </a:rPr>
              <a:t> documentation and contact </a:t>
            </a:r>
            <a:r>
              <a:rPr lang="en">
                <a:solidFill>
                  <a:srgbClr val="0052CC"/>
                </a:solidFill>
                <a:highlight>
                  <a:schemeClr val="lt1"/>
                </a:highlight>
              </a:rPr>
              <a:t>ArchivesSpace Program Manager</a:t>
            </a:r>
            <a:r>
              <a:rPr lang="en">
                <a:solidFill>
                  <a:srgbClr val="091E42"/>
                </a:solidFill>
                <a:highlight>
                  <a:schemeClr val="lt1"/>
                </a:highlight>
              </a:rPr>
              <a:t> Christine Di Bella with any questions or to begin the process.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5df1896d67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5df1896d67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[Maggie] </a:t>
            </a:r>
            <a:r>
              <a:rPr lang="en"/>
              <a:t>We hope the new Community Developer status is helpful for Aspace community developers. If you have feedback on improvements or questions, please reach out!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5d3f5c324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5d3f5c324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1" lang="en">
                <a:solidFill>
                  <a:schemeClr val="dk1"/>
                </a:solidFill>
              </a:rPr>
              <a:t>[Lydia] Quick review of how Dev Pri works </a:t>
            </a: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We’re co-leaders of the Development Prioritization sub-team, which is a sub-team consisting of members from both the Users Advisory Council and Technical Advisory Council. </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In collaboration with the ArchivesSpace Program Team, Dev Pri prioritizes feature requests and bug reports for developers working on future releases of the ArchivesSpace program and is preparing a survey which you will see soon!</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Throughout our monthly Dev Pri subteam meetings, we review hundreds of JIRA tickets, verifying whether the issue is still relevant, gathering additional information, confirming or reevaluating the priority ranking of the ticket, and routing the tickets to one of the following queues:</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b="1" lang="en">
                <a:solidFill>
                  <a:schemeClr val="dk1"/>
                </a:solidFill>
              </a:rPr>
              <a:t>Awaiting More Information</a:t>
            </a:r>
            <a:r>
              <a:rPr lang="en">
                <a:solidFill>
                  <a:schemeClr val="dk1"/>
                </a:solidFill>
              </a:rPr>
              <a:t> if the ticket has questions, needs more specification, and isn’t ready for a developer quite yet</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b="1" lang="en">
                <a:solidFill>
                  <a:schemeClr val="dk1"/>
                </a:solidFill>
              </a:rPr>
              <a:t>Will Not Do</a:t>
            </a:r>
            <a:r>
              <a:rPr lang="en">
                <a:solidFill>
                  <a:schemeClr val="dk1"/>
                </a:solidFill>
              </a:rPr>
              <a:t> if the ticket should be closed (such as if the ticket is a duplicate, or the request is too institution-specific); or </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b="1" lang="en">
                <a:solidFill>
                  <a:schemeClr val="dk1"/>
                </a:solidFill>
              </a:rPr>
              <a:t>Ready for Implementation </a:t>
            </a:r>
            <a:r>
              <a:rPr lang="en">
                <a:solidFill>
                  <a:schemeClr val="dk1"/>
                </a:solidFill>
              </a:rPr>
              <a:t>if the ticket is ready to be worked on by a developer.</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5df1896d67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5df1896d67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1" lang="en">
                <a:solidFill>
                  <a:schemeClr val="dk1"/>
                </a:solidFill>
              </a:rPr>
              <a:t>[Lydia] Why the new status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While Dev. Pri. has been working hard to increase our capacity for fielding tickets, the program still had a sticking point. </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There were so many tickets now in the Ready for Implementation queue that developers needed a prioritization process to prioritize the prioritized!</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With so many tickets in the development backlog, it made it hard for the ASpace program team to prioritize which tickets should get their developers’ attention.</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As you can see from this graphic, even though Dev Pri prioritizes tickets, the ASpace developers have a limited capacity. The top line is the amount of tickets that are created and the bottom line is when the tickets have funneled through their entire lifespan, a pull request has been submitted, and the ticket is closed. </a:t>
            </a:r>
            <a:endParaRPr>
              <a:solidFill>
                <a:schemeClr val="dk1"/>
              </a:solidFill>
            </a:endParaRPr>
          </a:p>
          <a:p>
            <a:pPr indent="0" lvl="0" marL="914400" rtl="0" algn="l">
              <a:lnSpc>
                <a:spcPct val="115000"/>
              </a:lnSpc>
              <a:spcBef>
                <a:spcPts val="0"/>
              </a:spcBef>
              <a:spcAft>
                <a:spcPts val="0"/>
              </a:spcAft>
              <a:buNone/>
            </a:pPr>
            <a:r>
              <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5cdf2579a0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5cdf2579a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[Maggie]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Meanwhile, the Technical Advisory Council had been having ongoing conversations during their meetings about how to encourage an “an active community of developers” (a charge from the ASpace Governance bylaws).</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5d3f5c324a_1_4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5d3f5c324a_1_4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chemeClr val="dk1"/>
                </a:solidFill>
              </a:rPr>
              <a:t>MAGGIE</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To remedy the unprioritized backlog and to accomplish TAC’s goal, in collaboration with Christine, we developed a </a:t>
            </a:r>
            <a:r>
              <a:rPr b="1" lang="en">
                <a:solidFill>
                  <a:schemeClr val="dk1"/>
                </a:solidFill>
              </a:rPr>
              <a:t>Ready for Community Developer </a:t>
            </a:r>
            <a:r>
              <a:rPr lang="en">
                <a:solidFill>
                  <a:schemeClr val="dk1"/>
                </a:solidFill>
              </a:rPr>
              <a:t>queue! This status is for smaller and more straightforward changes to the application – changes that are nice to have, but not critical, probably don’t touch a lot of parts of the application, and basically would be perfect to highlight as opportunities for community coder participation.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 new status also aligns nicely with TAC’s role in the ASpace community.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We hope that this new status will shorten the backlog of tickets for the ASpace program and developer teams, allowing them to prioritize more efficiently, as well as work towards the TAC goal of encouraging an “active community of developers” by making it easier for people to identify tickets and contribute code.</a:t>
            </a:r>
            <a:endParaRPr b="1">
              <a:solidFill>
                <a:schemeClr val="dk1"/>
              </a:solidFill>
            </a:endParaRPr>
          </a:p>
          <a:p>
            <a:pPr indent="0" lvl="0" marL="457200" marR="0" rtl="0" algn="l">
              <a:lnSpc>
                <a:spcPct val="115000"/>
              </a:lnSpc>
              <a:spcBef>
                <a:spcPts val="0"/>
              </a:spcBef>
              <a:spcAft>
                <a:spcPts val="0"/>
              </a:spcAft>
              <a:buNone/>
            </a:pPr>
            <a:r>
              <a:t/>
            </a:r>
            <a:endParaRPr>
              <a:solidFill>
                <a:schemeClr val="dk1"/>
              </a:solidFill>
              <a:highlight>
                <a:srgbClr val="FF00FF"/>
              </a:highlight>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5cdf2579a0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5cdf2579a0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chemeClr val="dk1"/>
                </a:solidFill>
              </a:rPr>
              <a:t>MAGGIE</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How we’re implementing the new status </a:t>
            </a:r>
            <a:r>
              <a:rPr lang="en">
                <a:solidFill>
                  <a:schemeClr val="dk1"/>
                </a:solidFill>
                <a:highlight>
                  <a:srgbClr val="FFFF00"/>
                </a:highlight>
              </a:rPr>
              <a:t>[SWITCH TO SLIDE 5]</a:t>
            </a: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We decided to start implementing the new Ready for Community Developer status by going through the JIRA tickets that had already been passed by Dev Pri, and were waiting in the Ready for Implementation queue and evaluate each ticket in terms of its candidacy for the new status.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We took the summer to review tickets that were in the Ready for Implementation lists of both board</a:t>
            </a:r>
            <a:r>
              <a:rPr lang="en">
                <a:solidFill>
                  <a:schemeClr val="dk1"/>
                </a:solidFill>
                <a:latin typeface="Calibri"/>
                <a:ea typeface="Calibri"/>
                <a:cs typeface="Calibri"/>
                <a:sym typeface="Calibri"/>
              </a:rPr>
              <a:t>s</a:t>
            </a:r>
            <a:r>
              <a:rPr lang="en">
                <a:solidFill>
                  <a:schemeClr val="dk1"/>
                </a:solidFill>
              </a:rPr>
              <a:t> (the</a:t>
            </a:r>
            <a:r>
              <a:rPr lang="en">
                <a:solidFill>
                  <a:schemeClr val="dk1"/>
                </a:solidFill>
                <a:uFill>
                  <a:noFill/>
                </a:uFill>
                <a:hlinkClick r:id="rId2"/>
              </a:rPr>
              <a:t> </a:t>
            </a:r>
            <a:r>
              <a:rPr lang="en" u="sng">
                <a:solidFill>
                  <a:srgbClr val="1155CC"/>
                </a:solidFill>
                <a:hlinkClick r:id="rId3"/>
              </a:rPr>
              <a:t>bug</a:t>
            </a:r>
            <a:r>
              <a:rPr lang="en">
                <a:solidFill>
                  <a:schemeClr val="dk1"/>
                </a:solidFill>
              </a:rPr>
              <a:t> and</a:t>
            </a:r>
            <a:r>
              <a:rPr lang="en">
                <a:solidFill>
                  <a:schemeClr val="dk1"/>
                </a:solidFill>
                <a:uFill>
                  <a:noFill/>
                </a:uFill>
                <a:hlinkClick r:id="rId4"/>
              </a:rPr>
              <a:t> </a:t>
            </a:r>
            <a:r>
              <a:rPr lang="en" u="sng">
                <a:solidFill>
                  <a:srgbClr val="1155CC"/>
                </a:solidFill>
                <a:hlinkClick r:id="rId5"/>
              </a:rPr>
              <a:t>feature request</a:t>
            </a:r>
            <a:r>
              <a:rPr lang="en">
                <a:solidFill>
                  <a:schemeClr val="dk1"/>
                </a:solidFill>
              </a:rPr>
              <a:t>) and route tickets to the Ready for Community Developer status. </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highlight>
                  <a:srgbClr val="FF00FF"/>
                </a:highlight>
              </a:rPr>
              <a:t>As of now, we have 20 tickets in Ready for Community Developer.</a:t>
            </a:r>
            <a:endParaRPr b="1">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5deccffee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5deccffee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chemeClr val="dk1"/>
                </a:solidFill>
              </a:rPr>
              <a:t>MAGGIE</a:t>
            </a:r>
            <a:endParaRPr b="1">
              <a:solidFill>
                <a:schemeClr val="dk1"/>
              </a:solidFill>
            </a:endParaRPr>
          </a:p>
          <a:p>
            <a:pPr indent="0" lvl="0" marL="0" rtl="0" algn="l">
              <a:lnSpc>
                <a:spcPct val="115000"/>
              </a:lnSpc>
              <a:spcBef>
                <a:spcPts val="0"/>
              </a:spcBef>
              <a:spcAft>
                <a:spcPts val="0"/>
              </a:spcAft>
              <a:buNone/>
            </a:pPr>
            <a:r>
              <a:rPr b="1" lang="en">
                <a:solidFill>
                  <a:schemeClr val="dk1"/>
                </a:solidFill>
              </a:rPr>
              <a:t>How to use the new status </a:t>
            </a:r>
            <a:r>
              <a:rPr lang="en">
                <a:solidFill>
                  <a:schemeClr val="dk1"/>
                </a:solidFill>
                <a:highlight>
                  <a:srgbClr val="FFFF00"/>
                </a:highlight>
              </a:rPr>
              <a:t>[SWITCH TO SLIDE 6]</a:t>
            </a:r>
            <a:endParaRPr b="1">
              <a:solidFill>
                <a:schemeClr val="dk1"/>
              </a:solidFill>
            </a:endParaRPr>
          </a:p>
          <a:p>
            <a:pPr indent="0" lvl="0" marL="0" rtl="0" algn="l">
              <a:lnSpc>
                <a:spcPct val="115000"/>
              </a:lnSpc>
              <a:spcBef>
                <a:spcPts val="0"/>
              </a:spcBef>
              <a:spcAft>
                <a:spcPts val="0"/>
              </a:spcAft>
              <a:buNone/>
            </a:pPr>
            <a:r>
              <a:rPr lang="en">
                <a:solidFill>
                  <a:schemeClr val="dk1"/>
                </a:solidFill>
              </a:rPr>
              <a:t>To get started, you will need to create a JIRA account to create or comment on tickets or be eligible to be assigned tickets. Anyone can create a JIRA account for themselves – you don’t need to contact anyone at ASpace for approval or anything.</a:t>
            </a:r>
            <a:endParaRPr>
              <a:solidFill>
                <a:schemeClr val="dk1"/>
              </a:solidFill>
            </a:endParaRPr>
          </a:p>
          <a:p>
            <a:pPr indent="0" lvl="0" marL="0" rtl="0" algn="l">
              <a:lnSpc>
                <a:spcPct val="115000"/>
              </a:lnSpc>
              <a:spcBef>
                <a:spcPts val="0"/>
              </a:spcBef>
              <a:spcAft>
                <a:spcPts val="0"/>
              </a:spcAft>
              <a:buNone/>
            </a:pPr>
            <a:r>
              <a:rPr lang="en">
                <a:solidFill>
                  <a:schemeClr val="dk1"/>
                </a:solidFill>
              </a:rPr>
              <a:t>Click on the little door with an arrow on the bottom right of JIRA to create your new account.</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5d0c0438f2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5d0c0438f2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MAGGIE</a:t>
            </a:r>
            <a:endParaRPr>
              <a:solidFill>
                <a:schemeClr val="dk1"/>
              </a:solidFill>
            </a:endParaRPr>
          </a:p>
          <a:p>
            <a:pPr indent="-298450" lvl="0" marL="457200" rtl="0" algn="l">
              <a:lnSpc>
                <a:spcPct val="115000"/>
              </a:lnSpc>
              <a:spcBef>
                <a:spcPts val="0"/>
              </a:spcBef>
              <a:spcAft>
                <a:spcPts val="0"/>
              </a:spcAft>
              <a:buSzPts val="1100"/>
              <a:buChar char="●"/>
            </a:pPr>
            <a:r>
              <a:rPr lang="en">
                <a:solidFill>
                  <a:schemeClr val="dk1"/>
                </a:solidFill>
              </a:rPr>
              <a:t>There’s a new Kanban board for the Ready for Community Developer status, where you can see all the tickets in this queue together</a:t>
            </a:r>
            <a:endParaRPr/>
          </a:p>
          <a:p>
            <a:pPr indent="-298450" lvl="0" marL="457200" rtl="0" algn="l">
              <a:lnSpc>
                <a:spcPct val="115000"/>
              </a:lnSpc>
              <a:spcBef>
                <a:spcPts val="0"/>
              </a:spcBef>
              <a:spcAft>
                <a:spcPts val="0"/>
              </a:spcAft>
              <a:buSzPts val="1100"/>
              <a:buChar char="●"/>
            </a:pPr>
            <a:r>
              <a:rPr lang="en"/>
              <a:t>The link to the board is here: </a:t>
            </a:r>
            <a:r>
              <a:rPr lang="en" u="sng">
                <a:solidFill>
                  <a:srgbClr val="1155CC"/>
                </a:solidFill>
                <a:hlinkClick r:id="rId2"/>
              </a:rPr>
              <a:t>https://archivesspace.atlassian.net/secure/RapidBoard.jspa?rapidView=27</a:t>
            </a:r>
            <a:r>
              <a:rPr lang="en">
                <a:solidFill>
                  <a:schemeClr val="dk1"/>
                </a:solidFill>
              </a:rPr>
              <a:t>.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5df1896d67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5df1896d67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chemeClr val="dk1"/>
                </a:solidFill>
              </a:rPr>
              <a:t>[</a:t>
            </a:r>
            <a:r>
              <a:rPr b="1" lang="en">
                <a:solidFill>
                  <a:schemeClr val="dk1"/>
                </a:solidFill>
              </a:rPr>
              <a:t>Lydia</a:t>
            </a:r>
            <a:r>
              <a:rPr b="1" lang="en">
                <a:solidFill>
                  <a:schemeClr val="dk1"/>
                </a:solidFill>
              </a:rPr>
              <a:t>]</a:t>
            </a:r>
            <a:r>
              <a:rPr lang="en">
                <a:solidFill>
                  <a:schemeClr val="dk1"/>
                </a:solidFill>
              </a:rPr>
              <a:t> (</a:t>
            </a:r>
            <a:r>
              <a:rPr lang="en" u="sng">
                <a:solidFill>
                  <a:srgbClr val="1155CC"/>
                </a:solidFill>
                <a:hlinkClick r:id="rId2"/>
              </a:rPr>
              <a:t>source</a:t>
            </a:r>
            <a:r>
              <a:rPr lang="en">
                <a:solidFill>
                  <a:schemeClr val="dk1"/>
                </a:solidFill>
              </a:rPr>
              <a: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Anyone is welcome to submit a pull request to improve ArchivesSpace. But, before assigning yourself to a ticket for the first time it would be best to have a short orientation first. To do so, you can contact Laney, ArchivesSpace Tech Lead, to go over general expectations and mechanics of developing for ArchivesSpace.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Once you’ve gone through the brief orientation, Laney will add you to the developer group and you’ll be able to grab a ticket whenever you want.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Development for ArchivesSpace is conducted in sprints, during which new features are implemented, bugs are fixed, and chores, such as updating part of the application stack, are completed.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Developers and others willing to update or create documentation are welcome to contribute in any given sprint. If you have experience with ArchivesSpace and are willing to take on work considered a priority by the community, you are welcome to join an ArchivesSpace scrum call and commit to take on open issues raised in sprint planning. Please contact ArchivesSpace Tech Lead Laney McGlohon if you are interested in getting involved.</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14.png"/><Relationship Id="rId5" Type="http://schemas.openxmlformats.org/officeDocument/2006/relationships/image" Target="../media/image7.png"/><Relationship Id="rId6"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bit.ly/2GvqFB1" TargetMode="Externa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bit.ly/2SFIEJR" TargetMode="Externa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202850" y="1506900"/>
            <a:ext cx="5847600" cy="2129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i="1" lang="en"/>
              <a:t>We can do it! </a:t>
            </a:r>
            <a:endParaRPr i="1"/>
          </a:p>
          <a:p>
            <a:pPr indent="0" lvl="0" marL="0" rtl="0" algn="ctr">
              <a:spcBef>
                <a:spcPts val="0"/>
              </a:spcBef>
              <a:spcAft>
                <a:spcPts val="0"/>
              </a:spcAft>
              <a:buNone/>
            </a:pPr>
            <a:r>
              <a:rPr lang="en"/>
              <a:t>Introducing the Community Developers’ Queue</a:t>
            </a:r>
            <a:endParaRPr/>
          </a:p>
        </p:txBody>
      </p:sp>
      <p:sp>
        <p:nvSpPr>
          <p:cNvPr id="55" name="Google Shape;55;p13"/>
          <p:cNvSpPr txBox="1"/>
          <p:nvPr>
            <p:ph idx="1" type="subTitle"/>
          </p:nvPr>
        </p:nvSpPr>
        <p:spPr>
          <a:xfrm>
            <a:off x="202850" y="3636600"/>
            <a:ext cx="5847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Maggie Hughes and Lydia Tang</a:t>
            </a:r>
            <a:endParaRPr/>
          </a:p>
          <a:p>
            <a:pPr indent="0" lvl="0" marL="0" rtl="0" algn="ctr">
              <a:spcBef>
                <a:spcPts val="0"/>
              </a:spcBef>
              <a:spcAft>
                <a:spcPts val="0"/>
              </a:spcAft>
              <a:buNone/>
            </a:pPr>
            <a:r>
              <a:rPr lang="en"/>
              <a:t>Development </a:t>
            </a:r>
            <a:r>
              <a:rPr lang="en"/>
              <a:t>Prioritization</a:t>
            </a:r>
            <a:r>
              <a:rPr lang="en"/>
              <a:t> subteam</a:t>
            </a:r>
            <a:endParaRPr/>
          </a:p>
        </p:txBody>
      </p:sp>
      <p:pic>
        <p:nvPicPr>
          <p:cNvPr id="56" name="Google Shape;56;p13"/>
          <p:cNvPicPr preferRelativeResize="0"/>
          <p:nvPr/>
        </p:nvPicPr>
        <p:blipFill>
          <a:blip r:embed="rId3">
            <a:alphaModFix/>
          </a:blip>
          <a:stretch>
            <a:fillRect/>
          </a:stretch>
        </p:blipFill>
        <p:spPr>
          <a:xfrm>
            <a:off x="6163700" y="655700"/>
            <a:ext cx="2819325" cy="38320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pic>
        <p:nvPicPr>
          <p:cNvPr id="160" name="Google Shape;160;p22"/>
          <p:cNvPicPr preferRelativeResize="0"/>
          <p:nvPr/>
        </p:nvPicPr>
        <p:blipFill>
          <a:blip r:embed="rId3">
            <a:alphaModFix/>
          </a:blip>
          <a:stretch>
            <a:fillRect/>
          </a:stretch>
        </p:blipFill>
        <p:spPr>
          <a:xfrm>
            <a:off x="152400" y="152400"/>
            <a:ext cx="7175522" cy="4838699"/>
          </a:xfrm>
          <a:prstGeom prst="rect">
            <a:avLst/>
          </a:prstGeom>
          <a:noFill/>
          <a:ln>
            <a:noFill/>
          </a:ln>
        </p:spPr>
      </p:pic>
      <p:sp>
        <p:nvSpPr>
          <p:cNvPr id="161" name="Google Shape;161;p22"/>
          <p:cNvSpPr/>
          <p:nvPr/>
        </p:nvSpPr>
        <p:spPr>
          <a:xfrm>
            <a:off x="4204425" y="1146950"/>
            <a:ext cx="2531100" cy="3416400"/>
          </a:xfrm>
          <a:prstGeom prst="ellipse">
            <a:avLst/>
          </a:prstGeom>
          <a:noFill/>
          <a:ln cap="flat" cmpd="sng" w="114300">
            <a:solidFill>
              <a:srgbClr val="FF0000"/>
            </a:solidFill>
            <a:prstDash val="solid"/>
            <a:round/>
            <a:headEnd len="sm" w="sm" type="none"/>
            <a:tailEnd len="sm" w="sm" type="none"/>
          </a:ln>
          <a:effectLst>
            <a:reflection blurRad="0" dir="5400000" dist="38100" endA="0" endPos="30000" fadeDir="5400012" kx="0" rotWithShape="0" algn="bl" stA="0" stPos="0" sy="-100000" ky="0"/>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GitHub</a:t>
            </a:r>
            <a:endParaRPr/>
          </a:p>
        </p:txBody>
      </p:sp>
      <p:sp>
        <p:nvSpPr>
          <p:cNvPr id="167" name="Google Shape;167;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68" name="Google Shape;168;p23"/>
          <p:cNvPicPr preferRelativeResize="0"/>
          <p:nvPr/>
        </p:nvPicPr>
        <p:blipFill>
          <a:blip r:embed="rId3">
            <a:alphaModFix/>
          </a:blip>
          <a:stretch>
            <a:fillRect/>
          </a:stretch>
        </p:blipFill>
        <p:spPr>
          <a:xfrm>
            <a:off x="0" y="1257029"/>
            <a:ext cx="9144000" cy="3207293"/>
          </a:xfrm>
          <a:prstGeom prst="rect">
            <a:avLst/>
          </a:prstGeom>
          <a:noFill/>
          <a:ln>
            <a:noFill/>
          </a:ln>
        </p:spPr>
      </p:pic>
      <p:pic>
        <p:nvPicPr>
          <p:cNvPr id="169" name="Google Shape;169;p23"/>
          <p:cNvPicPr preferRelativeResize="0"/>
          <p:nvPr/>
        </p:nvPicPr>
        <p:blipFill>
          <a:blip r:embed="rId4">
            <a:alphaModFix/>
          </a:blip>
          <a:stretch>
            <a:fillRect/>
          </a:stretch>
        </p:blipFill>
        <p:spPr>
          <a:xfrm>
            <a:off x="7165346" y="123863"/>
            <a:ext cx="1452633" cy="1495925"/>
          </a:xfrm>
          <a:prstGeom prst="rect">
            <a:avLst/>
          </a:prstGeom>
          <a:noFill/>
          <a:ln>
            <a:noFill/>
          </a:ln>
          <a:effectLst>
            <a:outerShdw blurRad="700088" rotWithShape="0" algn="bl" dir="5400000" dist="19050">
              <a:srgbClr val="FFFF00">
                <a:alpha val="60000"/>
              </a:srgbClr>
            </a:outerShdw>
            <a:reflection blurRad="0" dir="5400000" dist="38100" endA="0" endPos="30000" fadeDir="5400012" kx="0" rotWithShape="0" algn="bl" stPos="0" sy="-100000" ky="0"/>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73" name="Shape 173"/>
        <p:cNvGrpSpPr/>
        <p:nvPr/>
      </p:nvGrpSpPr>
      <p:grpSpPr>
        <a:xfrm>
          <a:off x="0" y="0"/>
          <a:ext cx="0" cy="0"/>
          <a:chOff x="0" y="0"/>
          <a:chExt cx="0" cy="0"/>
        </a:xfrm>
      </p:grpSpPr>
      <p:sp>
        <p:nvSpPr>
          <p:cNvPr id="174" name="Google Shape;174;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75" name="Google Shape;175;p24"/>
          <p:cNvPicPr preferRelativeResize="0"/>
          <p:nvPr/>
        </p:nvPicPr>
        <p:blipFill>
          <a:blip r:embed="rId3">
            <a:alphaModFix/>
          </a:blip>
          <a:stretch>
            <a:fillRect/>
          </a:stretch>
        </p:blipFill>
        <p:spPr>
          <a:xfrm>
            <a:off x="0" y="0"/>
            <a:ext cx="5143500" cy="5143500"/>
          </a:xfrm>
          <a:prstGeom prst="rect">
            <a:avLst/>
          </a:prstGeom>
          <a:noFill/>
          <a:ln>
            <a:noFill/>
          </a:ln>
        </p:spPr>
      </p:pic>
      <p:sp>
        <p:nvSpPr>
          <p:cNvPr id="176" name="Google Shape;176;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rPr>
              <a:t>Questions?  Thank you!</a:t>
            </a:r>
            <a:endParaRPr>
              <a:solidFill>
                <a:srgbClr val="FFFFFF"/>
              </a:solidFill>
            </a:endParaRPr>
          </a:p>
        </p:txBody>
      </p:sp>
      <p:sp>
        <p:nvSpPr>
          <p:cNvPr id="177" name="Google Shape;177;p24"/>
          <p:cNvSpPr txBox="1"/>
          <p:nvPr/>
        </p:nvSpPr>
        <p:spPr>
          <a:xfrm>
            <a:off x="4722425" y="1229500"/>
            <a:ext cx="4513500" cy="85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FFFFFF"/>
                </a:solidFill>
              </a:rPr>
              <a:t>Maggie Hughes: </a:t>
            </a:r>
            <a:r>
              <a:rPr lang="en" sz="2800">
                <a:solidFill>
                  <a:srgbClr val="FFFFFF"/>
                </a:solidFill>
              </a:rPr>
              <a:t>mhughes@huntington.org</a:t>
            </a:r>
            <a:endParaRPr sz="3000">
              <a:solidFill>
                <a:srgbClr val="FFFFFF"/>
              </a:solidFill>
            </a:endParaRPr>
          </a:p>
          <a:p>
            <a:pPr indent="0" lvl="0" marL="0" rtl="0" algn="l">
              <a:spcBef>
                <a:spcPts val="0"/>
              </a:spcBef>
              <a:spcAft>
                <a:spcPts val="0"/>
              </a:spcAft>
              <a:buNone/>
            </a:pPr>
            <a:r>
              <a:t/>
            </a:r>
            <a:endParaRPr sz="3000">
              <a:solidFill>
                <a:srgbClr val="FFFFFF"/>
              </a:solidFill>
            </a:endParaRPr>
          </a:p>
          <a:p>
            <a:pPr indent="0" lvl="0" marL="0" rtl="0" algn="l">
              <a:spcBef>
                <a:spcPts val="0"/>
              </a:spcBef>
              <a:spcAft>
                <a:spcPts val="0"/>
              </a:spcAft>
              <a:buNone/>
            </a:pPr>
            <a:r>
              <a:rPr lang="en" sz="3000">
                <a:solidFill>
                  <a:srgbClr val="FFFFFF"/>
                </a:solidFill>
              </a:rPr>
              <a:t>Lydia Tang: ltang5@msu.edu</a:t>
            </a:r>
            <a:endParaRPr sz="3000">
              <a:solidFill>
                <a:srgbClr val="FFFFFF"/>
              </a:solidFill>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cxnSp>
        <p:nvCxnSpPr>
          <p:cNvPr id="61" name="Google Shape;61;p14"/>
          <p:cNvCxnSpPr>
            <a:stCxn id="62" idx="3"/>
            <a:endCxn id="63" idx="1"/>
          </p:cNvCxnSpPr>
          <p:nvPr/>
        </p:nvCxnSpPr>
        <p:spPr>
          <a:xfrm flipH="1" rot="10800000">
            <a:off x="2048727" y="1548035"/>
            <a:ext cx="984300" cy="1456500"/>
          </a:xfrm>
          <a:prstGeom prst="bentConnector3">
            <a:avLst>
              <a:gd fmla="val 50002" name="adj1"/>
            </a:avLst>
          </a:prstGeom>
          <a:noFill/>
          <a:ln cap="flat" cmpd="sng" w="28575">
            <a:solidFill>
              <a:srgbClr val="C2C2C2"/>
            </a:solidFill>
            <a:prstDash val="solid"/>
            <a:round/>
            <a:headEnd len="sm" w="sm" type="none"/>
            <a:tailEnd len="sm" w="sm" type="triangle"/>
          </a:ln>
        </p:spPr>
      </p:cxnSp>
      <p:cxnSp>
        <p:nvCxnSpPr>
          <p:cNvPr id="64" name="Google Shape;64;p14"/>
          <p:cNvCxnSpPr>
            <a:stCxn id="62" idx="3"/>
            <a:endCxn id="65" idx="1"/>
          </p:cNvCxnSpPr>
          <p:nvPr/>
        </p:nvCxnSpPr>
        <p:spPr>
          <a:xfrm flipH="1" rot="10800000">
            <a:off x="2048727" y="2656535"/>
            <a:ext cx="3112200" cy="348000"/>
          </a:xfrm>
          <a:prstGeom prst="bentConnector3">
            <a:avLst>
              <a:gd fmla="val 50001" name="adj1"/>
            </a:avLst>
          </a:prstGeom>
          <a:noFill/>
          <a:ln cap="flat" cmpd="sng" w="28575">
            <a:solidFill>
              <a:srgbClr val="C2C2C2"/>
            </a:solidFill>
            <a:prstDash val="solid"/>
            <a:round/>
            <a:headEnd len="sm" w="sm" type="none"/>
            <a:tailEnd len="sm" w="sm" type="triangle"/>
          </a:ln>
        </p:spPr>
      </p:cxnSp>
      <p:sp>
        <p:nvSpPr>
          <p:cNvPr id="66" name="Google Shape;66;p14"/>
          <p:cNvSpPr/>
          <p:nvPr/>
        </p:nvSpPr>
        <p:spPr>
          <a:xfrm>
            <a:off x="373350" y="1096450"/>
            <a:ext cx="1763100" cy="525300"/>
          </a:xfrm>
          <a:prstGeom prst="roundRect">
            <a:avLst>
              <a:gd fmla="val 16667" name="adj"/>
            </a:avLst>
          </a:prstGeom>
          <a:solidFill>
            <a:srgbClr val="0944A1"/>
          </a:solidFill>
          <a:ln cap="flat" cmpd="sng" w="9525">
            <a:solidFill>
              <a:srgbClr val="0944A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Awaiting Prioritization</a:t>
            </a:r>
            <a:endParaRPr>
              <a:solidFill>
                <a:srgbClr val="FFFFFF"/>
              </a:solidFill>
              <a:latin typeface="Roboto"/>
              <a:ea typeface="Roboto"/>
              <a:cs typeface="Roboto"/>
              <a:sym typeface="Roboto"/>
            </a:endParaRPr>
          </a:p>
        </p:txBody>
      </p:sp>
      <p:sp>
        <p:nvSpPr>
          <p:cNvPr id="65" name="Google Shape;65;p14"/>
          <p:cNvSpPr/>
          <p:nvPr/>
        </p:nvSpPr>
        <p:spPr>
          <a:xfrm>
            <a:off x="5160996" y="2204967"/>
            <a:ext cx="1341900" cy="903300"/>
          </a:xfrm>
          <a:prstGeom prst="roundRect">
            <a:avLst>
              <a:gd fmla="val 16667" name="adj"/>
            </a:avLst>
          </a:prstGeom>
          <a:solidFill>
            <a:srgbClr val="0D5DDF"/>
          </a:solidFill>
          <a:ln cap="flat" cmpd="sng" w="9525">
            <a:solidFill>
              <a:srgbClr val="0D5DD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Ready for Implementation</a:t>
            </a:r>
            <a:endParaRPr>
              <a:solidFill>
                <a:srgbClr val="FFFFFF"/>
              </a:solidFill>
              <a:latin typeface="Roboto"/>
              <a:ea typeface="Roboto"/>
              <a:cs typeface="Roboto"/>
              <a:sym typeface="Roboto"/>
            </a:endParaRPr>
          </a:p>
        </p:txBody>
      </p:sp>
      <p:sp>
        <p:nvSpPr>
          <p:cNvPr id="63" name="Google Shape;63;p14"/>
          <p:cNvSpPr/>
          <p:nvPr/>
        </p:nvSpPr>
        <p:spPr>
          <a:xfrm>
            <a:off x="3033075" y="1096451"/>
            <a:ext cx="1341900" cy="903300"/>
          </a:xfrm>
          <a:prstGeom prst="roundRect">
            <a:avLst>
              <a:gd fmla="val 16667" name="adj"/>
            </a:avLst>
          </a:prstGeom>
          <a:solidFill>
            <a:srgbClr val="0D5DDF"/>
          </a:solidFill>
          <a:ln cap="flat" cmpd="sng" w="9525">
            <a:solidFill>
              <a:srgbClr val="0D5DD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Awaiting More Information</a:t>
            </a:r>
            <a:endParaRPr>
              <a:solidFill>
                <a:srgbClr val="FFFFFF"/>
              </a:solidFill>
              <a:latin typeface="Roboto"/>
              <a:ea typeface="Roboto"/>
              <a:cs typeface="Roboto"/>
              <a:sym typeface="Roboto"/>
            </a:endParaRPr>
          </a:p>
        </p:txBody>
      </p:sp>
      <p:sp>
        <p:nvSpPr>
          <p:cNvPr id="67" name="Google Shape;67;p14"/>
          <p:cNvSpPr/>
          <p:nvPr/>
        </p:nvSpPr>
        <p:spPr>
          <a:xfrm>
            <a:off x="7308425" y="2204983"/>
            <a:ext cx="1341900" cy="903300"/>
          </a:xfrm>
          <a:prstGeom prst="roundRect">
            <a:avLst>
              <a:gd fmla="val 16667" name="adj"/>
            </a:avLst>
          </a:prstGeom>
          <a:solidFill>
            <a:srgbClr val="307BF3"/>
          </a:solidFill>
          <a:ln cap="flat" cmpd="sng" w="9525">
            <a:solidFill>
              <a:srgbClr val="307B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Started</a:t>
            </a:r>
            <a:endParaRPr>
              <a:solidFill>
                <a:srgbClr val="FFFFFF"/>
              </a:solidFill>
              <a:latin typeface="Roboto"/>
              <a:ea typeface="Roboto"/>
              <a:cs typeface="Roboto"/>
              <a:sym typeface="Roboto"/>
            </a:endParaRPr>
          </a:p>
        </p:txBody>
      </p:sp>
      <p:cxnSp>
        <p:nvCxnSpPr>
          <p:cNvPr id="68" name="Google Shape;68;p14"/>
          <p:cNvCxnSpPr>
            <a:stCxn id="65" idx="3"/>
            <a:endCxn id="67" idx="1"/>
          </p:cNvCxnSpPr>
          <p:nvPr/>
        </p:nvCxnSpPr>
        <p:spPr>
          <a:xfrm>
            <a:off x="6502896" y="2656617"/>
            <a:ext cx="805500" cy="600"/>
          </a:xfrm>
          <a:prstGeom prst="bentConnector3">
            <a:avLst>
              <a:gd fmla="val 50002" name="adj1"/>
            </a:avLst>
          </a:prstGeom>
          <a:noFill/>
          <a:ln cap="flat" cmpd="sng" w="28575">
            <a:solidFill>
              <a:srgbClr val="C2C2C2"/>
            </a:solidFill>
            <a:prstDash val="solid"/>
            <a:round/>
            <a:headEnd len="sm" w="sm" type="none"/>
            <a:tailEnd len="sm" w="sm" type="triangle"/>
          </a:ln>
        </p:spPr>
      </p:cxnSp>
      <p:sp>
        <p:nvSpPr>
          <p:cNvPr id="69" name="Google Shape;69;p14"/>
          <p:cNvSpPr/>
          <p:nvPr/>
        </p:nvSpPr>
        <p:spPr>
          <a:xfrm>
            <a:off x="3033075" y="3949926"/>
            <a:ext cx="1341900" cy="903300"/>
          </a:xfrm>
          <a:prstGeom prst="roundRect">
            <a:avLst>
              <a:gd fmla="val 16667" name="adj"/>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Will Not Do</a:t>
            </a:r>
            <a:endParaRPr>
              <a:solidFill>
                <a:srgbClr val="FFFFFF"/>
              </a:solidFill>
              <a:latin typeface="Roboto"/>
              <a:ea typeface="Roboto"/>
              <a:cs typeface="Roboto"/>
              <a:sym typeface="Roboto"/>
            </a:endParaRPr>
          </a:p>
        </p:txBody>
      </p:sp>
      <p:cxnSp>
        <p:nvCxnSpPr>
          <p:cNvPr id="70" name="Google Shape;70;p14"/>
          <p:cNvCxnSpPr>
            <a:stCxn id="62" idx="3"/>
            <a:endCxn id="69" idx="1"/>
          </p:cNvCxnSpPr>
          <p:nvPr/>
        </p:nvCxnSpPr>
        <p:spPr>
          <a:xfrm>
            <a:off x="2048727" y="3004535"/>
            <a:ext cx="984300" cy="1397100"/>
          </a:xfrm>
          <a:prstGeom prst="bentConnector3">
            <a:avLst>
              <a:gd fmla="val 50002" name="adj1"/>
            </a:avLst>
          </a:prstGeom>
          <a:noFill/>
          <a:ln cap="flat" cmpd="sng" w="28575">
            <a:solidFill>
              <a:srgbClr val="C2C2C2"/>
            </a:solidFill>
            <a:prstDash val="solid"/>
            <a:round/>
            <a:headEnd len="med" w="med" type="none"/>
            <a:tailEnd len="med" w="med" type="triangle"/>
          </a:ln>
        </p:spPr>
      </p:cxnSp>
      <p:cxnSp>
        <p:nvCxnSpPr>
          <p:cNvPr id="71" name="Google Shape;71;p14"/>
          <p:cNvCxnSpPr>
            <a:stCxn id="66" idx="2"/>
            <a:endCxn id="72" idx="0"/>
          </p:cNvCxnSpPr>
          <p:nvPr/>
        </p:nvCxnSpPr>
        <p:spPr>
          <a:xfrm flipH="1" rot="-5400000">
            <a:off x="963600" y="1913050"/>
            <a:ext cx="583200" cy="600"/>
          </a:xfrm>
          <a:prstGeom prst="bentConnector3">
            <a:avLst>
              <a:gd fmla="val 50000" name="adj1"/>
            </a:avLst>
          </a:prstGeom>
          <a:noFill/>
          <a:ln cap="flat" cmpd="sng" w="28575">
            <a:solidFill>
              <a:srgbClr val="C2C2C2"/>
            </a:solidFill>
            <a:prstDash val="solid"/>
            <a:round/>
            <a:headEnd len="med" w="med" type="none"/>
            <a:tailEnd len="med" w="med" type="triangle"/>
          </a:ln>
        </p:spPr>
      </p:cxnSp>
      <p:cxnSp>
        <p:nvCxnSpPr>
          <p:cNvPr id="73" name="Google Shape;73;p14"/>
          <p:cNvCxnSpPr>
            <a:stCxn id="63" idx="3"/>
            <a:endCxn id="65" idx="0"/>
          </p:cNvCxnSpPr>
          <p:nvPr/>
        </p:nvCxnSpPr>
        <p:spPr>
          <a:xfrm>
            <a:off x="4374975" y="1548101"/>
            <a:ext cx="1457100" cy="657000"/>
          </a:xfrm>
          <a:prstGeom prst="bentConnector2">
            <a:avLst/>
          </a:prstGeom>
          <a:noFill/>
          <a:ln cap="flat" cmpd="sng" w="28575">
            <a:solidFill>
              <a:srgbClr val="C2C2C2"/>
            </a:solidFill>
            <a:prstDash val="solid"/>
            <a:round/>
            <a:headEnd len="sm" w="sm" type="triangle"/>
            <a:tailEnd len="sm" w="sm" type="triangle"/>
          </a:ln>
        </p:spPr>
      </p:cxnSp>
      <p:pic>
        <p:nvPicPr>
          <p:cNvPr id="62" name="Google Shape;62;p14"/>
          <p:cNvPicPr preferRelativeResize="0"/>
          <p:nvPr/>
        </p:nvPicPr>
        <p:blipFill>
          <a:blip r:embed="rId3">
            <a:alphaModFix/>
          </a:blip>
          <a:stretch>
            <a:fillRect/>
          </a:stretch>
        </p:blipFill>
        <p:spPr>
          <a:xfrm>
            <a:off x="449552" y="2204948"/>
            <a:ext cx="1599175" cy="1599175"/>
          </a:xfrm>
          <a:prstGeom prst="rect">
            <a:avLst/>
          </a:prstGeom>
          <a:noFill/>
          <a:ln>
            <a:noFill/>
          </a:ln>
        </p:spPr>
      </p:pic>
      <p:sp>
        <p:nvSpPr>
          <p:cNvPr id="74" name="Google Shape;74;p14"/>
          <p:cNvSpPr txBox="1"/>
          <p:nvPr/>
        </p:nvSpPr>
        <p:spPr>
          <a:xfrm>
            <a:off x="802975" y="2726025"/>
            <a:ext cx="896700" cy="76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Dev Pri review</a:t>
            </a:r>
            <a:endParaRPr>
              <a:latin typeface="Roboto"/>
              <a:ea typeface="Roboto"/>
              <a:cs typeface="Roboto"/>
              <a:sym typeface="Roboto"/>
            </a:endParaRPr>
          </a:p>
        </p:txBody>
      </p:sp>
      <p:sp>
        <p:nvSpPr>
          <p:cNvPr id="75" name="Google Shape;75;p14"/>
          <p:cNvSpPr txBox="1"/>
          <p:nvPr>
            <p:ph type="title"/>
          </p:nvPr>
        </p:nvSpPr>
        <p:spPr>
          <a:xfrm>
            <a:off x="513000" y="2211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Development Prioritization review process</a:t>
            </a:r>
            <a:endParaRPr/>
          </a:p>
        </p:txBody>
      </p:sp>
      <p:pic>
        <p:nvPicPr>
          <p:cNvPr id="76" name="Google Shape;76;p14"/>
          <p:cNvPicPr preferRelativeResize="0"/>
          <p:nvPr/>
        </p:nvPicPr>
        <p:blipFill>
          <a:blip r:embed="rId4">
            <a:alphaModFix/>
          </a:blip>
          <a:stretch>
            <a:fillRect/>
          </a:stretch>
        </p:blipFill>
        <p:spPr>
          <a:xfrm>
            <a:off x="4633389" y="1148380"/>
            <a:ext cx="279812" cy="347699"/>
          </a:xfrm>
          <a:prstGeom prst="rect">
            <a:avLst/>
          </a:prstGeom>
          <a:noFill/>
          <a:ln>
            <a:noFill/>
          </a:ln>
        </p:spPr>
      </p:pic>
      <p:pic>
        <p:nvPicPr>
          <p:cNvPr id="77" name="Google Shape;77;p14"/>
          <p:cNvPicPr preferRelativeResize="0"/>
          <p:nvPr/>
        </p:nvPicPr>
        <p:blipFill>
          <a:blip r:embed="rId4">
            <a:alphaModFix/>
          </a:blip>
          <a:stretch>
            <a:fillRect/>
          </a:stretch>
        </p:blipFill>
        <p:spPr>
          <a:xfrm>
            <a:off x="4374964" y="748668"/>
            <a:ext cx="279812" cy="347699"/>
          </a:xfrm>
          <a:prstGeom prst="rect">
            <a:avLst/>
          </a:prstGeom>
          <a:noFill/>
          <a:ln>
            <a:noFill/>
          </a:ln>
        </p:spPr>
      </p:pic>
      <p:pic>
        <p:nvPicPr>
          <p:cNvPr id="78" name="Google Shape;78;p14"/>
          <p:cNvPicPr preferRelativeResize="0"/>
          <p:nvPr/>
        </p:nvPicPr>
        <p:blipFill>
          <a:blip r:embed="rId5">
            <a:alphaModFix/>
          </a:blip>
          <a:stretch>
            <a:fillRect/>
          </a:stretch>
        </p:blipFill>
        <p:spPr>
          <a:xfrm>
            <a:off x="4481000" y="3740975"/>
            <a:ext cx="646927" cy="1267625"/>
          </a:xfrm>
          <a:prstGeom prst="rect">
            <a:avLst/>
          </a:prstGeom>
          <a:noFill/>
          <a:ln>
            <a:noFill/>
          </a:ln>
        </p:spPr>
      </p:pic>
      <p:pic>
        <p:nvPicPr>
          <p:cNvPr id="79" name="Google Shape;79;p14"/>
          <p:cNvPicPr preferRelativeResize="0"/>
          <p:nvPr/>
        </p:nvPicPr>
        <p:blipFill>
          <a:blip r:embed="rId6">
            <a:alphaModFix/>
          </a:blip>
          <a:stretch>
            <a:fillRect/>
          </a:stretch>
        </p:blipFill>
        <p:spPr>
          <a:xfrm>
            <a:off x="6031925" y="985101"/>
            <a:ext cx="552550" cy="1149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86" name="Google Shape;86;p15"/>
          <p:cNvPicPr preferRelativeResize="0"/>
          <p:nvPr/>
        </p:nvPicPr>
        <p:blipFill>
          <a:blip r:embed="rId3">
            <a:alphaModFix/>
          </a:blip>
          <a:stretch>
            <a:fillRect/>
          </a:stretch>
        </p:blipFill>
        <p:spPr>
          <a:xfrm>
            <a:off x="1233420" y="0"/>
            <a:ext cx="6677162" cy="51435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Goal:</a:t>
            </a:r>
            <a:endParaRPr/>
          </a:p>
        </p:txBody>
      </p:sp>
      <p:sp>
        <p:nvSpPr>
          <p:cNvPr id="92" name="Google Shape;92;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400">
                <a:solidFill>
                  <a:srgbClr val="091E42"/>
                </a:solidFill>
                <a:highlight>
                  <a:srgbClr val="FFFFFF"/>
                </a:highlight>
                <a:latin typeface="Roboto"/>
                <a:ea typeface="Roboto"/>
                <a:cs typeface="Roboto"/>
                <a:sym typeface="Roboto"/>
              </a:rPr>
              <a:t>The Technical Advisory Council (TAC) </a:t>
            </a:r>
            <a:r>
              <a:rPr lang="en" sz="2400">
                <a:solidFill>
                  <a:srgbClr val="091E42"/>
                </a:solidFill>
                <a:highlight>
                  <a:srgbClr val="FFFF00"/>
                </a:highlight>
                <a:latin typeface="Roboto"/>
                <a:ea typeface="Roboto"/>
                <a:cs typeface="Roboto"/>
                <a:sym typeface="Roboto"/>
              </a:rPr>
              <a:t>"provide[s] technical guidance and encourage[s] an active community of developers"</a:t>
            </a:r>
            <a:endParaRPr sz="2400">
              <a:highlight>
                <a:srgbClr val="FFFF00"/>
              </a:highlight>
            </a:endParaRPr>
          </a:p>
        </p:txBody>
      </p:sp>
      <p:pic>
        <p:nvPicPr>
          <p:cNvPr id="93" name="Google Shape;93;p16"/>
          <p:cNvPicPr preferRelativeResize="0"/>
          <p:nvPr/>
        </p:nvPicPr>
        <p:blipFill>
          <a:blip r:embed="rId3">
            <a:alphaModFix/>
          </a:blip>
          <a:stretch>
            <a:fillRect/>
          </a:stretch>
        </p:blipFill>
        <p:spPr>
          <a:xfrm>
            <a:off x="2442673" y="2173175"/>
            <a:ext cx="5674695" cy="27282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cxnSp>
        <p:nvCxnSpPr>
          <p:cNvPr id="98" name="Google Shape;98;p17"/>
          <p:cNvCxnSpPr>
            <a:stCxn id="99" idx="3"/>
            <a:endCxn id="100" idx="1"/>
          </p:cNvCxnSpPr>
          <p:nvPr/>
        </p:nvCxnSpPr>
        <p:spPr>
          <a:xfrm rot="-5400000">
            <a:off x="2281050" y="2176126"/>
            <a:ext cx="1226100" cy="1077000"/>
          </a:xfrm>
          <a:prstGeom prst="bentConnector2">
            <a:avLst/>
          </a:prstGeom>
          <a:noFill/>
          <a:ln cap="flat" cmpd="sng" w="28575">
            <a:solidFill>
              <a:srgbClr val="C2C2C2"/>
            </a:solidFill>
            <a:prstDash val="solid"/>
            <a:round/>
            <a:headEnd len="sm" w="sm" type="none"/>
            <a:tailEnd len="sm" w="sm" type="triangle"/>
          </a:ln>
        </p:spPr>
      </p:cxnSp>
      <p:cxnSp>
        <p:nvCxnSpPr>
          <p:cNvPr id="101" name="Google Shape;101;p17"/>
          <p:cNvCxnSpPr>
            <a:stCxn id="102" idx="3"/>
            <a:endCxn id="103" idx="1"/>
          </p:cNvCxnSpPr>
          <p:nvPr/>
        </p:nvCxnSpPr>
        <p:spPr>
          <a:xfrm>
            <a:off x="2277327" y="3309335"/>
            <a:ext cx="2712000" cy="20700"/>
          </a:xfrm>
          <a:prstGeom prst="bentConnector3">
            <a:avLst>
              <a:gd fmla="val 49998" name="adj1"/>
            </a:avLst>
          </a:prstGeom>
          <a:noFill/>
          <a:ln cap="flat" cmpd="sng" w="28575">
            <a:solidFill>
              <a:srgbClr val="C2C2C2"/>
            </a:solidFill>
            <a:prstDash val="solid"/>
            <a:round/>
            <a:headEnd len="sm" w="sm" type="none"/>
            <a:tailEnd len="sm" w="sm" type="triangle"/>
          </a:ln>
        </p:spPr>
      </p:cxnSp>
      <p:sp>
        <p:nvSpPr>
          <p:cNvPr id="104" name="Google Shape;104;p17"/>
          <p:cNvSpPr/>
          <p:nvPr/>
        </p:nvSpPr>
        <p:spPr>
          <a:xfrm>
            <a:off x="592500" y="1081713"/>
            <a:ext cx="1763100" cy="525300"/>
          </a:xfrm>
          <a:prstGeom prst="roundRect">
            <a:avLst>
              <a:gd fmla="val 16667" name="adj"/>
            </a:avLst>
          </a:prstGeom>
          <a:solidFill>
            <a:srgbClr val="0944A1"/>
          </a:solidFill>
          <a:ln cap="flat" cmpd="sng" w="9525">
            <a:solidFill>
              <a:srgbClr val="0944A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FFFFFF"/>
                </a:solidFill>
                <a:latin typeface="Roboto"/>
                <a:ea typeface="Roboto"/>
                <a:cs typeface="Roboto"/>
                <a:sym typeface="Roboto"/>
              </a:rPr>
              <a:t>Awaiting Prioritization</a:t>
            </a:r>
            <a:endParaRPr sz="1100">
              <a:solidFill>
                <a:srgbClr val="FFFFFF"/>
              </a:solidFill>
              <a:latin typeface="Roboto"/>
              <a:ea typeface="Roboto"/>
              <a:cs typeface="Roboto"/>
              <a:sym typeface="Roboto"/>
            </a:endParaRPr>
          </a:p>
        </p:txBody>
      </p:sp>
      <p:sp>
        <p:nvSpPr>
          <p:cNvPr id="103" name="Google Shape;103;p17"/>
          <p:cNvSpPr/>
          <p:nvPr/>
        </p:nvSpPr>
        <p:spPr>
          <a:xfrm>
            <a:off x="4989221" y="2878417"/>
            <a:ext cx="1341900" cy="903300"/>
          </a:xfrm>
          <a:prstGeom prst="roundRect">
            <a:avLst>
              <a:gd fmla="val 16667" name="adj"/>
            </a:avLst>
          </a:prstGeom>
          <a:solidFill>
            <a:srgbClr val="0D5DDF"/>
          </a:solidFill>
          <a:ln cap="flat" cmpd="sng" w="9525">
            <a:solidFill>
              <a:srgbClr val="0D5DD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FFFFFF"/>
                </a:solidFill>
                <a:latin typeface="Roboto"/>
                <a:ea typeface="Roboto"/>
                <a:cs typeface="Roboto"/>
                <a:sym typeface="Roboto"/>
              </a:rPr>
              <a:t>Ready for Implementation</a:t>
            </a:r>
            <a:endParaRPr sz="1100">
              <a:solidFill>
                <a:srgbClr val="FFFFFF"/>
              </a:solidFill>
              <a:latin typeface="Roboto"/>
              <a:ea typeface="Roboto"/>
              <a:cs typeface="Roboto"/>
              <a:sym typeface="Roboto"/>
            </a:endParaRPr>
          </a:p>
        </p:txBody>
      </p:sp>
      <p:sp>
        <p:nvSpPr>
          <p:cNvPr id="100" name="Google Shape;100;p17"/>
          <p:cNvSpPr/>
          <p:nvPr/>
        </p:nvSpPr>
        <p:spPr>
          <a:xfrm>
            <a:off x="3432600" y="1649926"/>
            <a:ext cx="1341900" cy="903300"/>
          </a:xfrm>
          <a:prstGeom prst="roundRect">
            <a:avLst>
              <a:gd fmla="val 16667" name="adj"/>
            </a:avLst>
          </a:prstGeom>
          <a:solidFill>
            <a:srgbClr val="0D5DDF"/>
          </a:solidFill>
          <a:ln cap="flat" cmpd="sng" w="9525">
            <a:solidFill>
              <a:srgbClr val="0D5DD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FFFFFF"/>
                </a:solidFill>
                <a:latin typeface="Roboto"/>
                <a:ea typeface="Roboto"/>
                <a:cs typeface="Roboto"/>
                <a:sym typeface="Roboto"/>
              </a:rPr>
              <a:t>Awaiting More Information</a:t>
            </a:r>
            <a:endParaRPr sz="1100">
              <a:solidFill>
                <a:srgbClr val="FFFFFF"/>
              </a:solidFill>
              <a:latin typeface="Roboto"/>
              <a:ea typeface="Roboto"/>
              <a:cs typeface="Roboto"/>
              <a:sym typeface="Roboto"/>
            </a:endParaRPr>
          </a:p>
        </p:txBody>
      </p:sp>
      <p:sp>
        <p:nvSpPr>
          <p:cNvPr id="105" name="Google Shape;105;p17"/>
          <p:cNvSpPr/>
          <p:nvPr/>
        </p:nvSpPr>
        <p:spPr>
          <a:xfrm>
            <a:off x="7051200" y="1649933"/>
            <a:ext cx="1341900" cy="903300"/>
          </a:xfrm>
          <a:prstGeom prst="roundRect">
            <a:avLst>
              <a:gd fmla="val 16667" name="adj"/>
            </a:avLst>
          </a:prstGeom>
          <a:solidFill>
            <a:srgbClr val="307BF3"/>
          </a:solidFill>
          <a:ln cap="flat" cmpd="sng" w="9525">
            <a:solidFill>
              <a:srgbClr val="307B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FFFFFF"/>
                </a:solidFill>
                <a:latin typeface="Roboto"/>
                <a:ea typeface="Roboto"/>
                <a:cs typeface="Roboto"/>
                <a:sym typeface="Roboto"/>
              </a:rPr>
              <a:t>Started</a:t>
            </a:r>
            <a:endParaRPr sz="1100">
              <a:solidFill>
                <a:srgbClr val="FFFFFF"/>
              </a:solidFill>
              <a:latin typeface="Roboto"/>
              <a:ea typeface="Roboto"/>
              <a:cs typeface="Roboto"/>
              <a:sym typeface="Roboto"/>
            </a:endParaRPr>
          </a:p>
        </p:txBody>
      </p:sp>
      <p:cxnSp>
        <p:nvCxnSpPr>
          <p:cNvPr id="106" name="Google Shape;106;p17"/>
          <p:cNvCxnSpPr>
            <a:stCxn id="103" idx="3"/>
            <a:endCxn id="105" idx="1"/>
          </p:cNvCxnSpPr>
          <p:nvPr/>
        </p:nvCxnSpPr>
        <p:spPr>
          <a:xfrm flipH="1" rot="10800000">
            <a:off x="6331121" y="2101567"/>
            <a:ext cx="720000" cy="1228500"/>
          </a:xfrm>
          <a:prstGeom prst="bentConnector3">
            <a:avLst>
              <a:gd fmla="val 50006" name="adj1"/>
            </a:avLst>
          </a:prstGeom>
          <a:noFill/>
          <a:ln cap="flat" cmpd="sng" w="28575">
            <a:solidFill>
              <a:srgbClr val="C2C2C2"/>
            </a:solidFill>
            <a:prstDash val="solid"/>
            <a:round/>
            <a:headEnd len="sm" w="sm" type="none"/>
            <a:tailEnd len="sm" w="sm" type="triangle"/>
          </a:ln>
        </p:spPr>
      </p:cxnSp>
      <p:sp>
        <p:nvSpPr>
          <p:cNvPr id="107" name="Google Shape;107;p17"/>
          <p:cNvSpPr/>
          <p:nvPr/>
        </p:nvSpPr>
        <p:spPr>
          <a:xfrm>
            <a:off x="3287700" y="4068326"/>
            <a:ext cx="1341900" cy="903300"/>
          </a:xfrm>
          <a:prstGeom prst="roundRect">
            <a:avLst>
              <a:gd fmla="val 16667" name="adj"/>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FFFFFF"/>
                </a:solidFill>
                <a:latin typeface="Roboto"/>
                <a:ea typeface="Roboto"/>
                <a:cs typeface="Roboto"/>
                <a:sym typeface="Roboto"/>
              </a:rPr>
              <a:t>Will Not Do</a:t>
            </a:r>
            <a:endParaRPr sz="1100">
              <a:solidFill>
                <a:srgbClr val="FFFFFF"/>
              </a:solidFill>
              <a:latin typeface="Roboto"/>
              <a:ea typeface="Roboto"/>
              <a:cs typeface="Roboto"/>
              <a:sym typeface="Roboto"/>
            </a:endParaRPr>
          </a:p>
        </p:txBody>
      </p:sp>
      <p:cxnSp>
        <p:nvCxnSpPr>
          <p:cNvPr id="108" name="Google Shape;108;p17"/>
          <p:cNvCxnSpPr>
            <a:stCxn id="99" idx="3"/>
            <a:endCxn id="107" idx="1"/>
          </p:cNvCxnSpPr>
          <p:nvPr/>
        </p:nvCxnSpPr>
        <p:spPr>
          <a:xfrm flipH="1" rot="-5400000">
            <a:off x="2149350" y="3381626"/>
            <a:ext cx="1344600" cy="932100"/>
          </a:xfrm>
          <a:prstGeom prst="bentConnector2">
            <a:avLst/>
          </a:prstGeom>
          <a:noFill/>
          <a:ln cap="flat" cmpd="sng" w="28575">
            <a:solidFill>
              <a:srgbClr val="C2C2C2"/>
            </a:solidFill>
            <a:prstDash val="solid"/>
            <a:round/>
            <a:headEnd len="med" w="med" type="none"/>
            <a:tailEnd len="med" w="med" type="triangle"/>
          </a:ln>
        </p:spPr>
      </p:cxnSp>
      <p:cxnSp>
        <p:nvCxnSpPr>
          <p:cNvPr id="109" name="Google Shape;109;p17"/>
          <p:cNvCxnSpPr>
            <a:stCxn id="104" idx="2"/>
            <a:endCxn id="102" idx="0"/>
          </p:cNvCxnSpPr>
          <p:nvPr/>
        </p:nvCxnSpPr>
        <p:spPr>
          <a:xfrm flipH="1" rot="-5400000">
            <a:off x="1024500" y="2056563"/>
            <a:ext cx="902700" cy="3600"/>
          </a:xfrm>
          <a:prstGeom prst="bentConnector3">
            <a:avLst>
              <a:gd fmla="val 50002" name="adj1"/>
            </a:avLst>
          </a:prstGeom>
          <a:noFill/>
          <a:ln cap="flat" cmpd="sng" w="28575">
            <a:solidFill>
              <a:srgbClr val="C2C2C2"/>
            </a:solidFill>
            <a:prstDash val="solid"/>
            <a:round/>
            <a:headEnd len="med" w="med" type="none"/>
            <a:tailEnd len="med" w="med" type="triangle"/>
          </a:ln>
        </p:spPr>
      </p:cxnSp>
      <p:cxnSp>
        <p:nvCxnSpPr>
          <p:cNvPr id="110" name="Google Shape;110;p17"/>
          <p:cNvCxnSpPr>
            <a:stCxn id="100" idx="3"/>
            <a:endCxn id="103" idx="0"/>
          </p:cNvCxnSpPr>
          <p:nvPr/>
        </p:nvCxnSpPr>
        <p:spPr>
          <a:xfrm>
            <a:off x="4774500" y="2101576"/>
            <a:ext cx="885600" cy="776700"/>
          </a:xfrm>
          <a:prstGeom prst="bentConnector2">
            <a:avLst/>
          </a:prstGeom>
          <a:noFill/>
          <a:ln cap="flat" cmpd="sng" w="28575">
            <a:solidFill>
              <a:srgbClr val="C2C2C2"/>
            </a:solidFill>
            <a:prstDash val="solid"/>
            <a:round/>
            <a:headEnd len="sm" w="sm" type="none"/>
            <a:tailEnd len="sm" w="sm" type="triangle"/>
          </a:ln>
        </p:spPr>
      </p:cxnSp>
      <p:sp>
        <p:nvSpPr>
          <p:cNvPr id="111" name="Google Shape;111;p17"/>
          <p:cNvSpPr/>
          <p:nvPr/>
        </p:nvSpPr>
        <p:spPr>
          <a:xfrm>
            <a:off x="4913026" y="361901"/>
            <a:ext cx="1547100" cy="1072200"/>
          </a:xfrm>
          <a:prstGeom prst="roundRect">
            <a:avLst>
              <a:gd fmla="val 16667" name="adj"/>
            </a:avLst>
          </a:prstGeom>
          <a:solidFill>
            <a:srgbClr val="0000FF"/>
          </a:solidFill>
          <a:ln cap="flat" cmpd="sng" w="9525">
            <a:solidFill>
              <a:srgbClr val="0D5DDF"/>
            </a:solidFill>
            <a:prstDash val="solid"/>
            <a:round/>
            <a:headEnd len="sm" w="sm" type="none"/>
            <a:tailEnd len="sm" w="sm" type="none"/>
          </a:ln>
          <a:effectLst>
            <a:outerShdw blurRad="1085850" rotWithShape="0" algn="bl" dir="4080000" dist="57150">
              <a:srgbClr val="FFFF00"/>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Roboto"/>
                <a:ea typeface="Roboto"/>
                <a:cs typeface="Roboto"/>
                <a:sym typeface="Roboto"/>
              </a:rPr>
              <a:t>Ready for Community Developer</a:t>
            </a:r>
            <a:endParaRPr b="1">
              <a:solidFill>
                <a:srgbClr val="FFFFFF"/>
              </a:solidFill>
              <a:latin typeface="Roboto"/>
              <a:ea typeface="Roboto"/>
              <a:cs typeface="Roboto"/>
              <a:sym typeface="Roboto"/>
            </a:endParaRPr>
          </a:p>
        </p:txBody>
      </p:sp>
      <p:cxnSp>
        <p:nvCxnSpPr>
          <p:cNvPr id="112" name="Google Shape;112;p17"/>
          <p:cNvCxnSpPr>
            <a:endCxn id="111" idx="1"/>
          </p:cNvCxnSpPr>
          <p:nvPr/>
        </p:nvCxnSpPr>
        <p:spPr>
          <a:xfrm flipH="1" rot="10800000">
            <a:off x="1663126" y="898001"/>
            <a:ext cx="3249900" cy="2411400"/>
          </a:xfrm>
          <a:prstGeom prst="bentConnector3">
            <a:avLst>
              <a:gd fmla="val 45000" name="adj1"/>
            </a:avLst>
          </a:prstGeom>
          <a:noFill/>
          <a:ln cap="flat" cmpd="sng" w="28575">
            <a:solidFill>
              <a:srgbClr val="C2C2C2"/>
            </a:solidFill>
            <a:prstDash val="solid"/>
            <a:round/>
            <a:headEnd len="sm" w="sm" type="none"/>
            <a:tailEnd len="sm" w="sm" type="triangle"/>
          </a:ln>
        </p:spPr>
      </p:cxnSp>
      <p:cxnSp>
        <p:nvCxnSpPr>
          <p:cNvPr id="113" name="Google Shape;113;p17"/>
          <p:cNvCxnSpPr>
            <a:stCxn id="100" idx="3"/>
            <a:endCxn id="111" idx="2"/>
          </p:cNvCxnSpPr>
          <p:nvPr/>
        </p:nvCxnSpPr>
        <p:spPr>
          <a:xfrm flipH="1" rot="10800000">
            <a:off x="4774500" y="1434076"/>
            <a:ext cx="912000" cy="667500"/>
          </a:xfrm>
          <a:prstGeom prst="bentConnector2">
            <a:avLst/>
          </a:prstGeom>
          <a:noFill/>
          <a:ln cap="flat" cmpd="sng" w="28575">
            <a:solidFill>
              <a:srgbClr val="C2C2C2"/>
            </a:solidFill>
            <a:prstDash val="solid"/>
            <a:round/>
            <a:headEnd len="sm" w="sm" type="none"/>
            <a:tailEnd len="sm" w="sm" type="triangle"/>
          </a:ln>
        </p:spPr>
      </p:cxnSp>
      <p:cxnSp>
        <p:nvCxnSpPr>
          <p:cNvPr id="114" name="Google Shape;114;p17"/>
          <p:cNvCxnSpPr>
            <a:stCxn id="111" idx="3"/>
            <a:endCxn id="105" idx="1"/>
          </p:cNvCxnSpPr>
          <p:nvPr/>
        </p:nvCxnSpPr>
        <p:spPr>
          <a:xfrm>
            <a:off x="6460126" y="898001"/>
            <a:ext cx="591000" cy="1203600"/>
          </a:xfrm>
          <a:prstGeom prst="bentConnector3">
            <a:avLst>
              <a:gd fmla="val 50006" name="adj1"/>
            </a:avLst>
          </a:prstGeom>
          <a:noFill/>
          <a:ln cap="flat" cmpd="sng" w="28575">
            <a:solidFill>
              <a:srgbClr val="C2C2C2"/>
            </a:solidFill>
            <a:prstDash val="solid"/>
            <a:round/>
            <a:headEnd len="sm" w="sm" type="none"/>
            <a:tailEnd len="sm" w="sm" type="triangle"/>
          </a:ln>
        </p:spPr>
      </p:cxnSp>
      <p:pic>
        <p:nvPicPr>
          <p:cNvPr id="102" name="Google Shape;102;p17"/>
          <p:cNvPicPr preferRelativeResize="0"/>
          <p:nvPr/>
        </p:nvPicPr>
        <p:blipFill>
          <a:blip r:embed="rId3">
            <a:alphaModFix/>
          </a:blip>
          <a:stretch>
            <a:fillRect/>
          </a:stretch>
        </p:blipFill>
        <p:spPr>
          <a:xfrm>
            <a:off x="678152" y="2509748"/>
            <a:ext cx="1599175" cy="1599175"/>
          </a:xfrm>
          <a:prstGeom prst="rect">
            <a:avLst/>
          </a:prstGeom>
          <a:noFill/>
          <a:ln>
            <a:noFill/>
          </a:ln>
        </p:spPr>
      </p:pic>
      <p:sp>
        <p:nvSpPr>
          <p:cNvPr id="115" name="Google Shape;115;p17"/>
          <p:cNvSpPr txBox="1"/>
          <p:nvPr/>
        </p:nvSpPr>
        <p:spPr>
          <a:xfrm>
            <a:off x="1029388" y="3030825"/>
            <a:ext cx="896700" cy="76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Dev Pri review</a:t>
            </a:r>
            <a:endParaRPr>
              <a:latin typeface="Roboto"/>
              <a:ea typeface="Roboto"/>
              <a:cs typeface="Roboto"/>
              <a:sym typeface="Roboto"/>
            </a:endParaRPr>
          </a:p>
        </p:txBody>
      </p:sp>
      <p:pic>
        <p:nvPicPr>
          <p:cNvPr id="116" name="Google Shape;116;p17"/>
          <p:cNvPicPr preferRelativeResize="0"/>
          <p:nvPr/>
        </p:nvPicPr>
        <p:blipFill>
          <a:blip r:embed="rId4">
            <a:alphaModFix/>
          </a:blip>
          <a:stretch>
            <a:fillRect/>
          </a:stretch>
        </p:blipFill>
        <p:spPr>
          <a:xfrm flipH="1">
            <a:off x="6591151" y="76201"/>
            <a:ext cx="664490" cy="762899"/>
          </a:xfrm>
          <a:prstGeom prst="rect">
            <a:avLst/>
          </a:prstGeom>
          <a:noFill/>
          <a:ln>
            <a:noFill/>
          </a:ln>
          <a:effectLst>
            <a:outerShdw blurRad="685800" rotWithShape="0" algn="bl" dir="5400000" dist="161925">
              <a:srgbClr val="FFFF00">
                <a:alpha val="50000"/>
              </a:srgbClr>
            </a:outerShdw>
          </a:effectLst>
        </p:spPr>
      </p:pic>
      <p:pic>
        <p:nvPicPr>
          <p:cNvPr id="117" name="Google Shape;117;p17"/>
          <p:cNvPicPr preferRelativeResize="0"/>
          <p:nvPr/>
        </p:nvPicPr>
        <p:blipFill>
          <a:blip r:embed="rId4">
            <a:alphaModFix/>
          </a:blip>
          <a:stretch>
            <a:fillRect/>
          </a:stretch>
        </p:blipFill>
        <p:spPr>
          <a:xfrm>
            <a:off x="4117501" y="54726"/>
            <a:ext cx="664490" cy="762899"/>
          </a:xfrm>
          <a:prstGeom prst="rect">
            <a:avLst/>
          </a:prstGeom>
          <a:noFill/>
          <a:ln>
            <a:noFill/>
          </a:ln>
          <a:effectLst>
            <a:outerShdw blurRad="685800" rotWithShape="0" algn="bl" dir="5400000" dist="161925">
              <a:srgbClr val="FFFF00">
                <a:alpha val="5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23" name="Google Shape;123;p18"/>
          <p:cNvPicPr preferRelativeResize="0"/>
          <p:nvPr/>
        </p:nvPicPr>
        <p:blipFill>
          <a:blip r:embed="rId3">
            <a:alphaModFix/>
          </a:blip>
          <a:stretch>
            <a:fillRect/>
          </a:stretch>
        </p:blipFill>
        <p:spPr>
          <a:xfrm>
            <a:off x="1438625" y="1053100"/>
            <a:ext cx="7316932" cy="4125776"/>
          </a:xfrm>
          <a:prstGeom prst="rect">
            <a:avLst/>
          </a:prstGeom>
          <a:noFill/>
          <a:ln>
            <a:noFill/>
          </a:ln>
        </p:spPr>
      </p:pic>
      <p:sp>
        <p:nvSpPr>
          <p:cNvPr id="124" name="Google Shape;124;p18"/>
          <p:cNvSpPr/>
          <p:nvPr/>
        </p:nvSpPr>
        <p:spPr>
          <a:xfrm>
            <a:off x="4876550" y="1691725"/>
            <a:ext cx="1622700" cy="3416400"/>
          </a:xfrm>
          <a:prstGeom prst="ellipse">
            <a:avLst/>
          </a:prstGeom>
          <a:noFill/>
          <a:ln cap="flat" cmpd="sng" w="114300">
            <a:solidFill>
              <a:srgbClr val="FF0000"/>
            </a:solidFill>
            <a:prstDash val="solid"/>
            <a:round/>
            <a:headEnd len="sm" w="sm" type="none"/>
            <a:tailEnd len="sm" w="sm" type="none"/>
          </a:ln>
          <a:effectLst>
            <a:reflection blurRad="0" dir="5400000" dist="38100" endA="0" endPos="30000" fadeDir="5400012" kx="0" rotWithShape="0" algn="bl" stA="0" stPos="0" sy="-100000" ky="0"/>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5" name="Google Shape;125;p18"/>
          <p:cNvPicPr preferRelativeResize="0"/>
          <p:nvPr/>
        </p:nvPicPr>
        <p:blipFill>
          <a:blip r:embed="rId4">
            <a:alphaModFix/>
          </a:blip>
          <a:stretch>
            <a:fillRect/>
          </a:stretch>
        </p:blipFill>
        <p:spPr>
          <a:xfrm>
            <a:off x="216626" y="3516251"/>
            <a:ext cx="1170851" cy="1344251"/>
          </a:xfrm>
          <a:prstGeom prst="rect">
            <a:avLst/>
          </a:prstGeom>
          <a:noFill/>
          <a:ln>
            <a:noFill/>
          </a:ln>
        </p:spPr>
      </p:pic>
      <p:sp>
        <p:nvSpPr>
          <p:cNvPr id="126" name="Google Shape;126;p18"/>
          <p:cNvSpPr/>
          <p:nvPr/>
        </p:nvSpPr>
        <p:spPr>
          <a:xfrm>
            <a:off x="433775" y="191025"/>
            <a:ext cx="8191549" cy="757100"/>
          </a:xfrm>
          <a:prstGeom prst="rect">
            <a:avLst/>
          </a:prstGeom>
        </p:spPr>
        <p:txBody>
          <a:bodyPr>
            <a:prstTxWarp prst="textPlain"/>
          </a:bodyPr>
          <a:lstStyle/>
          <a:p>
            <a:pPr lvl="0" algn="ctr"/>
            <a:r>
              <a:rPr b="0" i="0">
                <a:ln cap="flat" cmpd="sng" w="19050">
                  <a:solidFill>
                    <a:srgbClr val="0000FF"/>
                  </a:solidFill>
                  <a:prstDash val="solid"/>
                  <a:round/>
                  <a:headEnd len="sm" w="sm" type="none"/>
                  <a:tailEnd len="sm" w="sm" type="none"/>
                </a:ln>
                <a:gradFill>
                  <a:gsLst>
                    <a:gs pos="0">
                      <a:srgbClr val="DFE9FB"/>
                    </a:gs>
                    <a:gs pos="100000">
                      <a:srgbClr val="6E9BE7"/>
                    </a:gs>
                  </a:gsLst>
                  <a:path path="circle">
                    <a:fillToRect b="50%" l="50%" r="50%" t="50%"/>
                  </a:path>
                  <a:tileRect/>
                </a:gradFill>
                <a:latin typeface="Arial"/>
              </a:rPr>
              <a:t>Ready for Community Developer</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19"/>
          <p:cNvSpPr txBox="1"/>
          <p:nvPr>
            <p:ph type="title"/>
          </p:nvPr>
        </p:nvSpPr>
        <p:spPr>
          <a:xfrm>
            <a:off x="311700" y="2893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Create/log into JIRA account</a:t>
            </a:r>
            <a:endParaRPr/>
          </a:p>
        </p:txBody>
      </p:sp>
      <p:sp>
        <p:nvSpPr>
          <p:cNvPr id="132" name="Google Shape;132;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33" name="Google Shape;133;p19"/>
          <p:cNvPicPr preferRelativeResize="0"/>
          <p:nvPr/>
        </p:nvPicPr>
        <p:blipFill>
          <a:blip r:embed="rId3">
            <a:alphaModFix/>
          </a:blip>
          <a:stretch>
            <a:fillRect/>
          </a:stretch>
        </p:blipFill>
        <p:spPr>
          <a:xfrm>
            <a:off x="1910249" y="1017563"/>
            <a:ext cx="5909025" cy="3912574"/>
          </a:xfrm>
          <a:prstGeom prst="rect">
            <a:avLst/>
          </a:prstGeom>
          <a:noFill/>
          <a:ln cap="flat" cmpd="sng" w="9525">
            <a:solidFill>
              <a:schemeClr val="dk2"/>
            </a:solidFill>
            <a:prstDash val="solid"/>
            <a:round/>
            <a:headEnd len="sm" w="sm" type="none"/>
            <a:tailEnd len="sm" w="sm" type="none"/>
          </a:ln>
        </p:spPr>
      </p:pic>
      <p:sp>
        <p:nvSpPr>
          <p:cNvPr id="134" name="Google Shape;134;p19"/>
          <p:cNvSpPr/>
          <p:nvPr/>
        </p:nvSpPr>
        <p:spPr>
          <a:xfrm>
            <a:off x="1671600" y="4418975"/>
            <a:ext cx="861300" cy="672000"/>
          </a:xfrm>
          <a:prstGeom prst="ellipse">
            <a:avLst/>
          </a:prstGeom>
          <a:noFill/>
          <a:ln cap="flat" cmpd="sng" w="114300">
            <a:solidFill>
              <a:srgbClr val="FF0000"/>
            </a:solidFill>
            <a:prstDash val="solid"/>
            <a:round/>
            <a:headEnd len="sm" w="sm" type="none"/>
            <a:tailEnd len="sm" w="sm" type="none"/>
          </a:ln>
          <a:effectLst>
            <a:reflection blurRad="0" dir="5400000" dist="38100" endA="0" endPos="30000" fadeDir="5400012" kx="0" rotWithShape="0" algn="bl" stA="0" stPos="0" sy="-100000" ky="0"/>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5" name="Google Shape;135;p19"/>
          <p:cNvCxnSpPr/>
          <p:nvPr/>
        </p:nvCxnSpPr>
        <p:spPr>
          <a:xfrm>
            <a:off x="1167375" y="3548650"/>
            <a:ext cx="389100" cy="820800"/>
          </a:xfrm>
          <a:prstGeom prst="straightConnector1">
            <a:avLst/>
          </a:prstGeom>
          <a:noFill/>
          <a:ln cap="flat" cmpd="sng" w="114300">
            <a:solidFill>
              <a:srgbClr val="F6B26B"/>
            </a:solidFill>
            <a:prstDash val="solid"/>
            <a:round/>
            <a:headEnd len="med" w="med" type="none"/>
            <a:tailEnd len="med" w="med" type="triangle"/>
          </a:ln>
        </p:spPr>
      </p:cxnSp>
      <p:cxnSp>
        <p:nvCxnSpPr>
          <p:cNvPr id="136" name="Google Shape;136;p19"/>
          <p:cNvCxnSpPr/>
          <p:nvPr/>
        </p:nvCxnSpPr>
        <p:spPr>
          <a:xfrm flipH="1">
            <a:off x="2631950" y="2798700"/>
            <a:ext cx="997500" cy="1461300"/>
          </a:xfrm>
          <a:prstGeom prst="straightConnector1">
            <a:avLst/>
          </a:prstGeom>
          <a:noFill/>
          <a:ln cap="flat" cmpd="sng" w="114300">
            <a:solidFill>
              <a:srgbClr val="FFD966"/>
            </a:solidFill>
            <a:prstDash val="solid"/>
            <a:round/>
            <a:headEnd len="med" w="med" type="none"/>
            <a:tailEnd len="med" w="med" type="triangle"/>
          </a:ln>
        </p:spPr>
      </p:cxnSp>
      <p:cxnSp>
        <p:nvCxnSpPr>
          <p:cNvPr id="137" name="Google Shape;137;p19"/>
          <p:cNvCxnSpPr/>
          <p:nvPr/>
        </p:nvCxnSpPr>
        <p:spPr>
          <a:xfrm flipH="1">
            <a:off x="2904650" y="4142425"/>
            <a:ext cx="1064400" cy="630300"/>
          </a:xfrm>
          <a:prstGeom prst="straightConnector1">
            <a:avLst/>
          </a:prstGeom>
          <a:noFill/>
          <a:ln cap="flat" cmpd="sng" w="38100">
            <a:solidFill>
              <a:srgbClr val="E69138"/>
            </a:solidFill>
            <a:prstDash val="solid"/>
            <a:round/>
            <a:headEnd len="med" w="med" type="none"/>
            <a:tailEnd len="med" w="med" type="triangle"/>
          </a:ln>
        </p:spPr>
      </p:cxnSp>
      <p:cxnSp>
        <p:nvCxnSpPr>
          <p:cNvPr id="138" name="Google Shape;138;p19"/>
          <p:cNvCxnSpPr/>
          <p:nvPr/>
        </p:nvCxnSpPr>
        <p:spPr>
          <a:xfrm>
            <a:off x="458050" y="3987300"/>
            <a:ext cx="841800" cy="735900"/>
          </a:xfrm>
          <a:prstGeom prst="straightConnector1">
            <a:avLst/>
          </a:prstGeom>
          <a:noFill/>
          <a:ln cap="flat" cmpd="sng" w="76200">
            <a:solidFill>
              <a:schemeClr val="accent4"/>
            </a:solidFill>
            <a:prstDash val="solid"/>
            <a:round/>
            <a:headEnd len="med" w="med" type="none"/>
            <a:tailEnd len="med" w="med" type="triangle"/>
          </a:ln>
        </p:spPr>
      </p:cxnSp>
      <p:cxnSp>
        <p:nvCxnSpPr>
          <p:cNvPr id="139" name="Google Shape;139;p19"/>
          <p:cNvCxnSpPr/>
          <p:nvPr/>
        </p:nvCxnSpPr>
        <p:spPr>
          <a:xfrm>
            <a:off x="2052425" y="3042600"/>
            <a:ext cx="600" cy="1047600"/>
          </a:xfrm>
          <a:prstGeom prst="straightConnector1">
            <a:avLst/>
          </a:prstGeom>
          <a:noFill/>
          <a:ln cap="flat" cmpd="sng" w="38100">
            <a:solidFill>
              <a:srgbClr val="FFD966"/>
            </a:solidFill>
            <a:prstDash val="solid"/>
            <a:round/>
            <a:headEnd len="med" w="med" type="none"/>
            <a:tailEnd len="med" w="med" type="triangl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20"/>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400"/>
              <a:t>New Kanban Board: </a:t>
            </a:r>
            <a:r>
              <a:rPr lang="en" sz="3400">
                <a:solidFill>
                  <a:srgbClr val="0236B9"/>
                </a:solidFill>
                <a:highlight>
                  <a:srgbClr val="FFFFFF"/>
                </a:highlight>
                <a:uFill>
                  <a:noFill/>
                </a:uFill>
                <a:hlinkClick r:id="rId3"/>
              </a:rPr>
              <a:t>https://bit.ly/2GvqFB1</a:t>
            </a:r>
            <a:endParaRPr b="1" sz="3400"/>
          </a:p>
        </p:txBody>
      </p:sp>
      <p:sp>
        <p:nvSpPr>
          <p:cNvPr id="145" name="Google Shape;145;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46" name="Google Shape;146;p20"/>
          <p:cNvPicPr preferRelativeResize="0"/>
          <p:nvPr/>
        </p:nvPicPr>
        <p:blipFill>
          <a:blip r:embed="rId4">
            <a:alphaModFix/>
          </a:blip>
          <a:stretch>
            <a:fillRect/>
          </a:stretch>
        </p:blipFill>
        <p:spPr>
          <a:xfrm>
            <a:off x="647025" y="772036"/>
            <a:ext cx="7849949" cy="4177283"/>
          </a:xfrm>
          <a:prstGeom prst="rect">
            <a:avLst/>
          </a:prstGeom>
          <a:noFill/>
          <a:ln>
            <a:noFill/>
          </a:ln>
        </p:spPr>
      </p:pic>
      <p:sp>
        <p:nvSpPr>
          <p:cNvPr id="147" name="Google Shape;147;p20"/>
          <p:cNvSpPr/>
          <p:nvPr/>
        </p:nvSpPr>
        <p:spPr>
          <a:xfrm>
            <a:off x="4572000" y="1152475"/>
            <a:ext cx="1453500" cy="2265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0"/>
          <p:cNvSpPr/>
          <p:nvPr/>
        </p:nvSpPr>
        <p:spPr>
          <a:xfrm>
            <a:off x="2811225" y="2083925"/>
            <a:ext cx="1517700" cy="2265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0236B9"/>
                </a:solidFill>
                <a:highlight>
                  <a:srgbClr val="FFFFFF"/>
                </a:highlight>
                <a:uFill>
                  <a:noFill/>
                </a:uFill>
                <a:hlinkClick r:id="rId3"/>
              </a:rPr>
              <a:t>https://bit.ly/2SFIEJR</a:t>
            </a:r>
            <a:endParaRPr sz="3000"/>
          </a:p>
        </p:txBody>
      </p:sp>
      <p:sp>
        <p:nvSpPr>
          <p:cNvPr id="154" name="Google Shape;154;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55" name="Google Shape;155;p21"/>
          <p:cNvPicPr preferRelativeResize="0"/>
          <p:nvPr/>
        </p:nvPicPr>
        <p:blipFill>
          <a:blip r:embed="rId4">
            <a:alphaModFix/>
          </a:blip>
          <a:stretch>
            <a:fillRect/>
          </a:stretch>
        </p:blipFill>
        <p:spPr>
          <a:xfrm>
            <a:off x="0" y="1252856"/>
            <a:ext cx="9143999" cy="292728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