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PT Sans Narrow" panose="020B0506020203020204" pitchFamily="34" charset="77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E7A8B6-F43F-43D0-B48B-159517AC55DA}">
  <a:tblStyle styleId="{C0E7A8B6-F43F-43D0-B48B-159517AC55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43"/>
  </p:normalViewPr>
  <p:slideViewPr>
    <p:cSldViewPr snapToGrid="0">
      <p:cViewPr varScale="1">
        <p:scale>
          <a:sx n="93" d="100"/>
          <a:sy n="93" d="100"/>
        </p:scale>
        <p:origin x="208" y="6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dc5eb5af5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dc5eb5af5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dc5eb5af5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dc5eb5af5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e4ce2726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e4ce2726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e4ce2726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e4ce2726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e4ce2726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e4ce2726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dc5eb5af5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dc5eb5af5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dc5eb5af5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dc5eb5af5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e4ce2726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e4ce2726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dc5eb5af5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dc5eb5af5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e4ce272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e4ce2726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dc5eb5af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dc5eb5af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dc5eb5af5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dc5eb5af5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dc5eb5af5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dc5eb5af5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dc5eb5af5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dc5eb5af5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dc5eb5af5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dc5eb5af5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c5eb5af5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c5eb5af5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dc5eb5af5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dc5eb5af5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dc5eb5af5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dc5eb5af5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e4ce2726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e4ce2726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4ce2726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e4ce2726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5231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Beyond Top Containers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5452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Weatherly Stephan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ArchivesSpace Member Forum 2019 August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265500" y="2144400"/>
            <a:ext cx="4045200" cy="8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Offsite Art Storage</a:t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2030" y="1733850"/>
            <a:ext cx="1162072" cy="16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130" y="501475"/>
            <a:ext cx="1162072" cy="16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7705" y="501475"/>
            <a:ext cx="1162072" cy="16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7705" y="2997575"/>
            <a:ext cx="1162072" cy="16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4900025" y="4749575"/>
            <a:ext cx="40452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bust by Dairy Free Design from the Noun Project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B4DEED-CBB7-C04B-8BC7-654A3D04BF42}"/>
              </a:ext>
            </a:extLst>
          </p:cNvPr>
          <p:cNvSpPr/>
          <p:nvPr/>
        </p:nvSpPr>
        <p:spPr>
          <a:xfrm>
            <a:off x="4932219" y="4322618"/>
            <a:ext cx="635443" cy="360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005" y="2997575"/>
            <a:ext cx="1162072" cy="16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232650" y="2152800"/>
            <a:ext cx="4045200" cy="8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 Identification</a:t>
            </a:r>
            <a:endParaRPr dirty="0"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675" y="0"/>
            <a:ext cx="3126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355E3C-174A-C842-9071-73289C8F4BE0}"/>
              </a:ext>
            </a:extLst>
          </p:cNvPr>
          <p:cNvSpPr/>
          <p:nvPr/>
        </p:nvSpPr>
        <p:spPr>
          <a:xfrm>
            <a:off x="4655121" y="4322618"/>
            <a:ext cx="635443" cy="360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F5EE"/>
            </a:gs>
            <a:gs pos="100000">
              <a:srgbClr val="73D6C0"/>
            </a:gs>
          </a:gsLst>
          <a:lin ang="5400012" scaled="0"/>
        </a:gra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Level Description</a:t>
            </a:r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t="4866" r="10929" b="-11125"/>
          <a:stretch/>
        </p:blipFill>
        <p:spPr>
          <a:xfrm>
            <a:off x="844927" y="847625"/>
            <a:ext cx="7529302" cy="46449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6079FF8-390B-024A-B732-0E578C3C35F0}"/>
              </a:ext>
            </a:extLst>
          </p:cNvPr>
          <p:cNvSpPr/>
          <p:nvPr/>
        </p:nvSpPr>
        <p:spPr>
          <a:xfrm>
            <a:off x="3269293" y="3569917"/>
            <a:ext cx="2680570" cy="5010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249075" y="2076750"/>
            <a:ext cx="4045200" cy="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Description + Instance</a:t>
            </a:r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 r="37015"/>
          <a:stretch/>
        </p:blipFill>
        <p:spPr>
          <a:xfrm>
            <a:off x="4893547" y="0"/>
            <a:ext cx="40452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742F96A-D3F2-714D-A607-C100A7AA6426}"/>
              </a:ext>
            </a:extLst>
          </p:cNvPr>
          <p:cNvSpPr/>
          <p:nvPr/>
        </p:nvSpPr>
        <p:spPr>
          <a:xfrm>
            <a:off x="4939500" y="1377863"/>
            <a:ext cx="2651273" cy="4759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0E9F2D7-40FA-044C-81AA-050C0BC96EF2}"/>
              </a:ext>
            </a:extLst>
          </p:cNvPr>
          <p:cNvSpPr/>
          <p:nvPr/>
        </p:nvSpPr>
        <p:spPr>
          <a:xfrm>
            <a:off x="7440460" y="4659682"/>
            <a:ext cx="1498288" cy="48381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F5EE"/>
            </a:gs>
            <a:gs pos="100000">
              <a:srgbClr val="73D6C0"/>
            </a:gs>
          </a:gsLst>
          <a:lin ang="5400012" scaled="0"/>
        </a:gra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Collection Top Containers</a:t>
            </a:r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173C3-CECF-9146-9A75-D0AE5DFE0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" t="16630" r="1" b="-1"/>
          <a:stretch/>
        </p:blipFill>
        <p:spPr>
          <a:xfrm>
            <a:off x="311700" y="1141207"/>
            <a:ext cx="8696869" cy="35529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249075" y="2142450"/>
            <a:ext cx="4045200" cy="8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Tracking in Airtable</a:t>
            </a:r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763" y="598525"/>
            <a:ext cx="4218476" cy="3946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66B14F1-3249-2640-A704-8E844A455B36}"/>
              </a:ext>
            </a:extLst>
          </p:cNvPr>
          <p:cNvSpPr/>
          <p:nvPr/>
        </p:nvSpPr>
        <p:spPr>
          <a:xfrm>
            <a:off x="4748763" y="3632548"/>
            <a:ext cx="2566437" cy="91242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265475" y="2083050"/>
            <a:ext cx="4045200" cy="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Offsite Analysis</a:t>
            </a:r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175" y="1734786"/>
            <a:ext cx="2008701" cy="16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400" y="409136"/>
            <a:ext cx="2008701" cy="16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850" y="409136"/>
            <a:ext cx="2008701" cy="16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850" y="3060461"/>
            <a:ext cx="2008701" cy="167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4778275" y="4641325"/>
            <a:ext cx="42000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join by Danielle Torres from the Noun Project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083CEB-A430-1547-8282-7674780ADF7E}"/>
              </a:ext>
            </a:extLst>
          </p:cNvPr>
          <p:cNvSpPr/>
          <p:nvPr/>
        </p:nvSpPr>
        <p:spPr>
          <a:xfrm>
            <a:off x="4951898" y="4357645"/>
            <a:ext cx="635443" cy="360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8275" y="2967400"/>
            <a:ext cx="2008701" cy="167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F5EE"/>
            </a:gs>
            <a:gs pos="100000">
              <a:srgbClr val="73D6C0"/>
            </a:gs>
          </a:gsLst>
          <a:lin ang="5400012" scaled="0"/>
        </a:gra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Integration in the Library Data Warehouse</a:t>
            </a:r>
            <a:endParaRPr/>
          </a:p>
        </p:txBody>
      </p:sp>
      <p:sp>
        <p:nvSpPr>
          <p:cNvPr id="203" name="Google Shape;203;p29"/>
          <p:cNvSpPr/>
          <p:nvPr/>
        </p:nvSpPr>
        <p:spPr>
          <a:xfrm>
            <a:off x="81613" y="1791675"/>
            <a:ext cx="3201000" cy="10641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9"/>
          <p:cNvSpPr/>
          <p:nvPr/>
        </p:nvSpPr>
        <p:spPr>
          <a:xfrm>
            <a:off x="2757875" y="1791675"/>
            <a:ext cx="3201000" cy="10641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</a:t>
            </a:r>
            <a:endParaRPr dirty="0"/>
          </a:p>
        </p:txBody>
      </p:sp>
      <p:sp>
        <p:nvSpPr>
          <p:cNvPr id="205" name="Google Shape;205;p29"/>
          <p:cNvSpPr/>
          <p:nvPr/>
        </p:nvSpPr>
        <p:spPr>
          <a:xfrm>
            <a:off x="81625" y="2855775"/>
            <a:ext cx="3201000" cy="10641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9"/>
          <p:cNvSpPr/>
          <p:nvPr/>
        </p:nvSpPr>
        <p:spPr>
          <a:xfrm>
            <a:off x="2757875" y="2855775"/>
            <a:ext cx="3201000" cy="10641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5958875" y="2325373"/>
            <a:ext cx="3201000" cy="10641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163" y="1878625"/>
            <a:ext cx="2823475" cy="8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 rotWithShape="1">
          <a:blip r:embed="rId4">
            <a:alphaModFix/>
          </a:blip>
          <a:srcRect l="7689" r="-7690"/>
          <a:stretch/>
        </p:blipFill>
        <p:spPr>
          <a:xfrm>
            <a:off x="2912225" y="1942225"/>
            <a:ext cx="3319538" cy="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127" y="3076134"/>
            <a:ext cx="2121974" cy="6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97400" y="2981534"/>
            <a:ext cx="2121975" cy="81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7164" y="2545723"/>
            <a:ext cx="2246938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animBg="1"/>
      <p:bldP spid="205" grpId="0" animBg="1"/>
      <p:bldP spid="206" grpId="0" animBg="1"/>
      <p:bldP spid="2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290552" y="1733849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Archival Data Integration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EFB62A-736A-0E42-A6B0-2A9D13002C24}"/>
              </a:ext>
            </a:extLst>
          </p:cNvPr>
          <p:cNvSpPr/>
          <p:nvPr/>
        </p:nvSpPr>
        <p:spPr>
          <a:xfrm>
            <a:off x="4849089" y="4322618"/>
            <a:ext cx="635443" cy="360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9" name="Google Shape;2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970" y="1"/>
            <a:ext cx="29686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F5EE"/>
            </a:gs>
            <a:gs pos="100000">
              <a:srgbClr val="73D6C0"/>
            </a:gs>
          </a:gsLst>
          <a:lin ang="5400012" scaled="0"/>
        </a:gra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1"/>
          <p:cNvPicPr preferRelativeResize="0"/>
          <p:nvPr/>
        </p:nvPicPr>
        <p:blipFill rotWithShape="1">
          <a:blip r:embed="rId3">
            <a:alphaModFix/>
          </a:blip>
          <a:srcRect l="1233" t="29595" r="2055" b="31952"/>
          <a:stretch/>
        </p:blipFill>
        <p:spPr>
          <a:xfrm>
            <a:off x="0" y="651354"/>
            <a:ext cx="9144000" cy="37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F63E0B-B825-E24B-B08D-E56104868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955" y="1027135"/>
            <a:ext cx="5002089" cy="40221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349E330-113A-F04E-B162-E4B9C7EA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36" y="19141"/>
            <a:ext cx="8520600" cy="707400"/>
          </a:xfrm>
        </p:spPr>
        <p:txBody>
          <a:bodyPr/>
          <a:lstStyle/>
          <a:p>
            <a:r>
              <a:rPr lang="en-US" dirty="0"/>
              <a:t>Data for Further Prioritization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F5EE"/>
            </a:gs>
            <a:gs pos="100000">
              <a:srgbClr val="73D6C0"/>
            </a:gs>
          </a:gsLst>
          <a:lin ang="5400012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ArchivesSpace at NYU: The Beginnings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112" y="923825"/>
            <a:ext cx="6772939" cy="412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New Workflows via ArchivesSpace</a:t>
            </a:r>
            <a:endParaRPr/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232" name="Google Shape;232;p32"/>
          <p:cNvGraphicFramePr/>
          <p:nvPr/>
        </p:nvGraphicFramePr>
        <p:xfrm>
          <a:off x="583075" y="1809750"/>
          <a:ext cx="8027650" cy="2651640"/>
        </p:xfrm>
        <a:graphic>
          <a:graphicData uri="http://schemas.openxmlformats.org/drawingml/2006/table">
            <a:tbl>
              <a:tblPr>
                <a:noFill/>
                <a:tableStyleId>{C0E7A8B6-F43F-43D0-B48B-159517AC55DA}</a:tableStyleId>
              </a:tblPr>
              <a:tblGrid>
                <a:gridCol w="191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Collection Management Statistics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2015-2016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2016-2017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2017-2018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2018-2019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Linear footage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sent offsite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834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1900.17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2171.85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2911.10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Collection count sent offsite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439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Art objects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sent offsite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n/a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187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ctrTitle"/>
          </p:nvPr>
        </p:nvSpPr>
        <p:spPr>
          <a:xfrm>
            <a:off x="1004150" y="15993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subTitle" idx="1"/>
          </p:nvPr>
        </p:nvSpPr>
        <p:spPr>
          <a:xfrm>
            <a:off x="1004150" y="2545250"/>
            <a:ext cx="7136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was227@nyu.edu</a:t>
            </a:r>
            <a:endParaRPr sz="2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guides.nyu.edu/ArchivesSpace</a:t>
            </a:r>
            <a:endParaRPr sz="2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guides.nyu.edu/ArchivalCollectionsManagement</a:t>
            </a:r>
            <a:endParaRPr sz="22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35075" y="1733850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Plugins for Offsite Workflows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4797950" y="2713375"/>
            <a:ext cx="4146600" cy="17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</a:rPr>
              <a:t>NYU MARC Export Plugin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000000"/>
                </a:solidFill>
              </a:rPr>
              <a:t>github.com/NYULibraries/nyu_marcxml_export_plugin</a:t>
            </a:r>
            <a:endParaRPr sz="2000" b="1">
              <a:solidFill>
                <a:srgbClr val="000000"/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4294967295"/>
          </p:nvPr>
        </p:nvSpPr>
        <p:spPr>
          <a:xfrm>
            <a:off x="4797950" y="1037575"/>
            <a:ext cx="4200000" cy="16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</a:rPr>
              <a:t>Digitization Work Order Plugin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000000"/>
                </a:solidFill>
              </a:rPr>
              <a:t>github.com/hudmol/</a:t>
            </a:r>
            <a:br>
              <a:rPr lang="en" sz="2000" b="1">
                <a:solidFill>
                  <a:srgbClr val="000000"/>
                </a:solidFill>
              </a:rPr>
            </a:br>
            <a:r>
              <a:rPr lang="en" sz="2000" b="1">
                <a:solidFill>
                  <a:srgbClr val="000000"/>
                </a:solidFill>
              </a:rPr>
              <a:t>digitization_work_order</a:t>
            </a:r>
            <a:endParaRPr sz="2000" b="1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0AEE87-8F03-C444-9A61-DCD34ADC45CD}"/>
              </a:ext>
            </a:extLst>
          </p:cNvPr>
          <p:cNvSpPr/>
          <p:nvPr/>
        </p:nvSpPr>
        <p:spPr>
          <a:xfrm>
            <a:off x="4932219" y="4322618"/>
            <a:ext cx="635443" cy="360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F5EE"/>
            </a:gs>
            <a:gs pos="100000">
              <a:srgbClr val="73D6C0"/>
            </a:gs>
          </a:gsLst>
          <a:lin ang="5400012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Archival Systems at NYU*</a:t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387900" y="1765350"/>
            <a:ext cx="3201000" cy="10641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3033700" y="1765350"/>
            <a:ext cx="3201000" cy="10641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5693200" y="1765350"/>
            <a:ext cx="3201000" cy="10641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387900" y="3188900"/>
            <a:ext cx="3201000" cy="10641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3022100" y="3188900"/>
            <a:ext cx="3201000" cy="10641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5693200" y="3188900"/>
            <a:ext cx="3201000" cy="10641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*a simplified view</a:t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25" y="1868025"/>
            <a:ext cx="2823475" cy="8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>
            <a:alphaModFix/>
          </a:blip>
          <a:srcRect l="7689" r="-7690"/>
          <a:stretch/>
        </p:blipFill>
        <p:spPr>
          <a:xfrm>
            <a:off x="708438" y="3339450"/>
            <a:ext cx="3319538" cy="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9075" y="1958638"/>
            <a:ext cx="2121975" cy="70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9077" y="3391397"/>
            <a:ext cx="2121974" cy="6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12195" y="1931625"/>
            <a:ext cx="2196394" cy="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88900" y="3296809"/>
            <a:ext cx="2121975" cy="812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1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305375" y="1733838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Offsite Archival Storage</a:t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225" y="1773339"/>
            <a:ext cx="1765075" cy="159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9350" y="449639"/>
            <a:ext cx="1765075" cy="159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1750" y="449639"/>
            <a:ext cx="1765075" cy="159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1750" y="3052389"/>
            <a:ext cx="1765075" cy="1596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4854375" y="4717525"/>
            <a:ext cx="41223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box by Rockicon from the Noun Project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0D2EA5-8C08-6442-8542-06D5EC2A256F}"/>
              </a:ext>
            </a:extLst>
          </p:cNvPr>
          <p:cNvSpPr/>
          <p:nvPr/>
        </p:nvSpPr>
        <p:spPr>
          <a:xfrm>
            <a:off x="4890654" y="4322618"/>
            <a:ext cx="635443" cy="360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4375" y="3052389"/>
            <a:ext cx="1765075" cy="159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F5EE"/>
            </a:gs>
            <a:gs pos="100000">
              <a:srgbClr val="73D6C0"/>
            </a:gs>
          </a:gsLst>
          <a:lin ang="5400012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 Plugin Development</a:t>
            </a: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121263"/>
            <a:ext cx="8520600" cy="3592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F5EE"/>
            </a:gs>
            <a:gs pos="100000">
              <a:srgbClr val="73D6C0"/>
            </a:gs>
          </a:gsLst>
          <a:lin ang="5400012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 Plugin Development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275" y="1218098"/>
            <a:ext cx="6617049" cy="377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/>
          <p:nvPr/>
        </p:nvSpPr>
        <p:spPr>
          <a:xfrm>
            <a:off x="1806622" y="1400276"/>
            <a:ext cx="4269000" cy="11832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A275C00-D457-1F45-AAB1-A7380B5BDE8C}"/>
              </a:ext>
            </a:extLst>
          </p:cNvPr>
          <p:cNvSpPr/>
          <p:nvPr/>
        </p:nvSpPr>
        <p:spPr>
          <a:xfrm>
            <a:off x="1681362" y="3269293"/>
            <a:ext cx="4857225" cy="92692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F5EE"/>
            </a:gs>
            <a:gs pos="100000">
              <a:srgbClr val="73D6C0"/>
            </a:gs>
          </a:gsLst>
          <a:lin ang="5400012" scaled="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159300" y="1775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Multiple Locations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571E8-A093-E84A-A742-08AF03ABC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897269"/>
            <a:ext cx="7137400" cy="4064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E1E5D4-6F6E-EC43-923E-93C4C3BAEC53}"/>
              </a:ext>
            </a:extLst>
          </p:cNvPr>
          <p:cNvSpPr/>
          <p:nvPr/>
        </p:nvSpPr>
        <p:spPr>
          <a:xfrm>
            <a:off x="6900528" y="2594344"/>
            <a:ext cx="967563" cy="66985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BF0EA7-3D86-A74D-94AE-588008655FDC}"/>
              </a:ext>
            </a:extLst>
          </p:cNvPr>
          <p:cNvSpPr/>
          <p:nvPr/>
        </p:nvSpPr>
        <p:spPr>
          <a:xfrm>
            <a:off x="6815464" y="3220267"/>
            <a:ext cx="1087772" cy="108591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0F3E20-49CD-3F4F-A9A7-54A1385C1B46}"/>
              </a:ext>
            </a:extLst>
          </p:cNvPr>
          <p:cNvSpPr/>
          <p:nvPr/>
        </p:nvSpPr>
        <p:spPr>
          <a:xfrm>
            <a:off x="6900528" y="897269"/>
            <a:ext cx="1002708" cy="169707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AF0F73-7023-F04C-B177-0F970C5F16DA}"/>
              </a:ext>
            </a:extLst>
          </p:cNvPr>
          <p:cNvSpPr/>
          <p:nvPr/>
        </p:nvSpPr>
        <p:spPr>
          <a:xfrm>
            <a:off x="6900528" y="4306186"/>
            <a:ext cx="967563" cy="65508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F5EE"/>
            </a:gs>
            <a:gs pos="100000">
              <a:srgbClr val="73D6C0"/>
            </a:gs>
          </a:gsLst>
          <a:lin ang="5400012" scaled="0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Estimating Pickup Size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E487F-BE58-B846-BDC8-E461B4571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29" y="847625"/>
            <a:ext cx="7710837" cy="410714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606D39-94D3-1842-B55D-6F21C020A475}"/>
              </a:ext>
            </a:extLst>
          </p:cNvPr>
          <p:cNvSpPr/>
          <p:nvPr/>
        </p:nvSpPr>
        <p:spPr>
          <a:xfrm>
            <a:off x="3181611" y="847626"/>
            <a:ext cx="2417523" cy="15949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8D701B-0A4B-4E40-9C19-0D9F69BA39DE}"/>
              </a:ext>
            </a:extLst>
          </p:cNvPr>
          <p:cNvSpPr/>
          <p:nvPr/>
        </p:nvSpPr>
        <p:spPr>
          <a:xfrm>
            <a:off x="3569918" y="3244241"/>
            <a:ext cx="1954060" cy="93945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4040DE-F116-4F43-8533-D6C083EB683D}"/>
              </a:ext>
            </a:extLst>
          </p:cNvPr>
          <p:cNvSpPr/>
          <p:nvPr/>
        </p:nvSpPr>
        <p:spPr>
          <a:xfrm>
            <a:off x="3369502" y="2417524"/>
            <a:ext cx="2229632" cy="914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126428-9819-1048-A65E-DB91DFDB565F}"/>
              </a:ext>
            </a:extLst>
          </p:cNvPr>
          <p:cNvSpPr/>
          <p:nvPr/>
        </p:nvSpPr>
        <p:spPr>
          <a:xfrm>
            <a:off x="3469710" y="4133589"/>
            <a:ext cx="2254685" cy="77107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192</Words>
  <Application>Microsoft Macintosh PowerPoint</Application>
  <PresentationFormat>On-screen Show (16:9)</PresentationFormat>
  <Paragraphs>63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PT Sans Narrow</vt:lpstr>
      <vt:lpstr>Arial</vt:lpstr>
      <vt:lpstr>Open Sans</vt:lpstr>
      <vt:lpstr>Tropic</vt:lpstr>
      <vt:lpstr>Beyond Top Containers</vt:lpstr>
      <vt:lpstr>ArchivesSpace at NYU: The Beginnings</vt:lpstr>
      <vt:lpstr>Plugins for Offsite Workflows</vt:lpstr>
      <vt:lpstr>Archival Systems at NYU*</vt:lpstr>
      <vt:lpstr>Offsite Archival Storage</vt:lpstr>
      <vt:lpstr>MARC Plugin Development</vt:lpstr>
      <vt:lpstr>MARC Plugin Development</vt:lpstr>
      <vt:lpstr>Handling Multiple Locations</vt:lpstr>
      <vt:lpstr>Estimating Pickup Size</vt:lpstr>
      <vt:lpstr>Offsite Art Storage</vt:lpstr>
      <vt:lpstr>Object Identification</vt:lpstr>
      <vt:lpstr>File Level Description</vt:lpstr>
      <vt:lpstr>File Description + Instance</vt:lpstr>
      <vt:lpstr>Collection Top Containers</vt:lpstr>
      <vt:lpstr>Tracking in Airtable</vt:lpstr>
      <vt:lpstr>Offsite Analysis</vt:lpstr>
      <vt:lpstr>Data Integration in the Library Data Warehouse</vt:lpstr>
      <vt:lpstr>Archival Data Integration</vt:lpstr>
      <vt:lpstr>Data for Further Prioritization</vt:lpstr>
      <vt:lpstr>Impact of New Workflows via ArchivesSpace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Top Containers</dc:title>
  <cp:lastModifiedBy>Microsoft Office User</cp:lastModifiedBy>
  <cp:revision>12</cp:revision>
  <dcterms:modified xsi:type="dcterms:W3CDTF">2019-07-30T16:02:32Z</dcterms:modified>
</cp:coreProperties>
</file>