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4" r:id="rId9"/>
    <p:sldId id="266" r:id="rId10"/>
    <p:sldId id="265" r:id="rId11"/>
    <p:sldId id="267" r:id="rId12"/>
    <p:sldId id="268" r:id="rId13"/>
    <p:sldId id="26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2B43-2091-480C-A096-828655D7171D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84F-4352-491E-ACFC-8A363AC82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9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2B43-2091-480C-A096-828655D7171D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84F-4352-491E-ACFC-8A363AC82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7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2B43-2091-480C-A096-828655D7171D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84F-4352-491E-ACFC-8A363AC82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4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2B43-2091-480C-A096-828655D7171D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84F-4352-491E-ACFC-8A363AC82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13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2B43-2091-480C-A096-828655D7171D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84F-4352-491E-ACFC-8A363AC82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74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2B43-2091-480C-A096-828655D7171D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84F-4352-491E-ACFC-8A363AC82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35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2B43-2091-480C-A096-828655D7171D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84F-4352-491E-ACFC-8A363AC82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6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2B43-2091-480C-A096-828655D7171D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84F-4352-491E-ACFC-8A363AC82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2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2B43-2091-480C-A096-828655D7171D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84F-4352-491E-ACFC-8A363AC82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4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2B43-2091-480C-A096-828655D7171D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84F-4352-491E-ACFC-8A363AC82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95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2B43-2091-480C-A096-828655D7171D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C84F-4352-491E-ACFC-8A363AC82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09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2B43-2091-480C-A096-828655D7171D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3C84F-4352-491E-ACFC-8A363AC82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0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dleian.ox.ac.uk/weston" TargetMode="External"/><Relationship Id="rId2" Type="http://schemas.openxmlformats.org/officeDocument/2006/relationships/hyperlink" Target="mailto:matthew.neely@Bodleian.ox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240" y="345232"/>
            <a:ext cx="7063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Implementing </a:t>
            </a:r>
            <a:r>
              <a:rPr lang="en-GB" sz="4000" dirty="0" err="1">
                <a:solidFill>
                  <a:schemeClr val="bg1"/>
                </a:solidFill>
              </a:rPr>
              <a:t>ArchivesSpace</a:t>
            </a:r>
            <a:r>
              <a:rPr lang="en-GB" sz="4000" dirty="0">
                <a:solidFill>
                  <a:schemeClr val="bg1"/>
                </a:solidFill>
              </a:rPr>
              <a:t> at the Bodleian Libraries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5869" y="6400800"/>
            <a:ext cx="47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Matthew Neely, Senior Archivist</a:t>
            </a:r>
          </a:p>
        </p:txBody>
      </p:sp>
    </p:spTree>
    <p:extLst>
      <p:ext uri="{BB962C8B-B14F-4D97-AF65-F5344CB8AC3E}">
        <p14:creationId xmlns:p14="http://schemas.microsoft.com/office/powerpoint/2010/main" val="339046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8" y="63274"/>
            <a:ext cx="11968055" cy="67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0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7" y="0"/>
            <a:ext cx="12013746" cy="676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6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285" y="268837"/>
            <a:ext cx="9166257" cy="62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2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/>
          <a:lstStyle/>
          <a:p>
            <a:pPr algn="ctr"/>
            <a:r>
              <a:rPr lang="en-GB" dirty="0"/>
              <a:t>The road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947"/>
            <a:ext cx="10515600" cy="5309118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Public and (further) staff user testing.</a:t>
            </a:r>
          </a:p>
          <a:p>
            <a:r>
              <a:rPr lang="en-GB" sz="2400" dirty="0"/>
              <a:t>User interface design enhancements based on user feedback.</a:t>
            </a:r>
          </a:p>
          <a:p>
            <a:r>
              <a:rPr lang="en-GB" sz="2400" dirty="0"/>
              <a:t>Further search functionality modifications based on user feedback.</a:t>
            </a:r>
          </a:p>
          <a:p>
            <a:r>
              <a:rPr lang="en-GB" sz="2400" dirty="0"/>
              <a:t>Develop procedural guidelines and local standards for staff.</a:t>
            </a:r>
          </a:p>
          <a:p>
            <a:r>
              <a:rPr lang="en-GB" sz="2400" dirty="0"/>
              <a:t>Develop and deliver staff training.</a:t>
            </a:r>
          </a:p>
          <a:p>
            <a:r>
              <a:rPr lang="en-GB" sz="2400" dirty="0"/>
              <a:t>Migration of active cataloguing projects. </a:t>
            </a:r>
          </a:p>
          <a:p>
            <a:r>
              <a:rPr lang="en-GB" sz="2400" dirty="0"/>
              <a:t>Name and Subject authority file consolidation.</a:t>
            </a:r>
          </a:p>
          <a:p>
            <a:r>
              <a:rPr lang="en-GB" sz="2400" dirty="0"/>
              <a:t>Retrospective conversion of the Bodleian Summary Catalogue (c.50,000 boxes).</a:t>
            </a:r>
          </a:p>
          <a:p>
            <a:r>
              <a:rPr lang="en-GB" sz="2400" dirty="0"/>
              <a:t>Barcoding of all Bodleian archives and manuscripts.</a:t>
            </a:r>
          </a:p>
          <a:p>
            <a:r>
              <a:rPr lang="en-GB" sz="2400" dirty="0"/>
              <a:t>Integration with circulation system for archives and manuscripts.</a:t>
            </a:r>
          </a:p>
          <a:p>
            <a:r>
              <a:rPr lang="en-GB" sz="2400" dirty="0"/>
              <a:t>Persistent URLs.</a:t>
            </a:r>
          </a:p>
          <a:p>
            <a:r>
              <a:rPr lang="en-GB" sz="2400" dirty="0"/>
              <a:t>Investigate handling of born-digital and digitised collection metadata.</a:t>
            </a:r>
          </a:p>
          <a:p>
            <a:r>
              <a:rPr lang="en-GB" sz="2400" dirty="0"/>
              <a:t>Identification and integration of further plugins to enhance reader and staff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19290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1547" y="115382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Email: </a:t>
            </a:r>
            <a:r>
              <a:rPr lang="en-GB" dirty="0">
                <a:hlinkClick r:id="rId2"/>
              </a:rPr>
              <a:t>matthew.neely@bodleian.ox.ac.uk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Web</a:t>
            </a:r>
            <a:r>
              <a:rPr lang="en-GB"/>
              <a:t>: </a:t>
            </a:r>
            <a:r>
              <a:rPr lang="en-GB">
                <a:hlinkClick r:id="rId3"/>
              </a:rPr>
              <a:t>www.bodleian.ox.ac.uk/weston</a:t>
            </a:r>
            <a:r>
              <a:rPr lang="en-GB"/>
              <a:t> 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60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Archival Description at the Bodleian:</a:t>
            </a:r>
            <a:br>
              <a:rPr lang="en-GB" dirty="0"/>
            </a:br>
            <a:r>
              <a:rPr lang="en-GB" dirty="0"/>
              <a:t>A very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000" dirty="0"/>
              <a:t>Encoded Archival Description (EAD) adopted by the Bodleian in 1996.</a:t>
            </a:r>
          </a:p>
          <a:p>
            <a:r>
              <a:rPr lang="en-GB" sz="2000" dirty="0"/>
              <a:t>First EAD catalogue published online in 1997.</a:t>
            </a:r>
          </a:p>
          <a:p>
            <a:r>
              <a:rPr lang="en-GB" sz="2000" dirty="0"/>
              <a:t>Online catalogue of Archives and Manuscripts webpages gave undergone very little development work since early 2000s. </a:t>
            </a:r>
          </a:p>
          <a:p>
            <a:pPr lvl="1"/>
            <a:r>
              <a:rPr lang="en-GB" sz="1600" baseline="0" dirty="0"/>
              <a:t>Search technology is very dated and relies on basic HTML search– CTRL F. </a:t>
            </a:r>
          </a:p>
          <a:p>
            <a:pPr lvl="1"/>
            <a:r>
              <a:rPr lang="en-GB" sz="1600" dirty="0"/>
              <a:t>Difficult to see connections between archive collections for readers.</a:t>
            </a:r>
          </a:p>
          <a:p>
            <a:pPr lvl="1"/>
            <a:r>
              <a:rPr lang="en-GB" sz="1600" baseline="0" dirty="0"/>
              <a:t>Poor</a:t>
            </a:r>
            <a:r>
              <a:rPr lang="en-GB" sz="1600" dirty="0"/>
              <a:t> user experience.</a:t>
            </a:r>
          </a:p>
          <a:p>
            <a:pPr lvl="1"/>
            <a:r>
              <a:rPr lang="en-GB" sz="1600" baseline="0" dirty="0"/>
              <a:t>Reliant</a:t>
            </a:r>
            <a:r>
              <a:rPr lang="en-GB" sz="1600" dirty="0"/>
              <a:t> on a complex and time consuming XML to HTML transformation process for catalogue publication.</a:t>
            </a:r>
            <a:endParaRPr lang="en-GB" sz="1600" baseline="0" dirty="0"/>
          </a:p>
          <a:p>
            <a:r>
              <a:rPr lang="en-GB" sz="2000" dirty="0"/>
              <a:t>EAD catalogues were handcrafted in XML until 2013 when Archivists’ Toolkit was adopted as our cataloguing tool.</a:t>
            </a:r>
          </a:p>
          <a:p>
            <a:r>
              <a:rPr lang="en-GB" sz="2000" dirty="0"/>
              <a:t>Severe lack of standardisation across Bodleian EAD catalogues. Flexibility of EAD was seen as a positive for the Bodleian’s complex catalogues when first adopted, but this approach created significant problems for the management of our metadata.</a:t>
            </a:r>
          </a:p>
          <a:p>
            <a:r>
              <a:rPr lang="en-GB" sz="2000" dirty="0"/>
              <a:t>c. 96,500 boxes / volumes of Bodleian Libraries archives and manuscripts are included in an EAD-based online description</a:t>
            </a:r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66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2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Online Discovery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48" y="1159811"/>
            <a:ext cx="11135563" cy="55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1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371"/>
            <a:ext cx="12192000" cy="56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6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565"/>
          </a:xfrm>
        </p:spPr>
        <p:txBody>
          <a:bodyPr/>
          <a:lstStyle/>
          <a:p>
            <a:pPr algn="ctr"/>
            <a:r>
              <a:rPr lang="en-GB" dirty="0"/>
              <a:t>‘Back of the book’ indexes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310" y="1063690"/>
            <a:ext cx="7475919" cy="54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5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Metadata audit and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38869" cy="4864424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Audit of over 3000 EAD catalogues to gain overview and consolidate storage of distributed data</a:t>
            </a:r>
          </a:p>
          <a:p>
            <a:r>
              <a:rPr lang="en-GB" dirty="0"/>
              <a:t>Migration of EAD catalogues: EAD 1.0 &gt; EAD 2002 standard</a:t>
            </a:r>
          </a:p>
          <a:p>
            <a:pPr lvl="1"/>
            <a:r>
              <a:rPr lang="en-GB" dirty="0"/>
              <a:t>Trainee Digital Archivists and NQ Project Archivists - funded by Carnegie Corporation/HLF</a:t>
            </a:r>
          </a:p>
          <a:p>
            <a:pPr lvl="1"/>
            <a:r>
              <a:rPr lang="en-GB" dirty="0"/>
              <a:t>Trainee Digital Archivists and Newly Qualified Project Archivists - funded by Carnegie Corporation and the Heritage Lottery Fund.</a:t>
            </a:r>
          </a:p>
          <a:p>
            <a:pPr lvl="1"/>
            <a:r>
              <a:rPr lang="en-GB" dirty="0"/>
              <a:t>Software developer funded by Carnegie Corporation grant.</a:t>
            </a:r>
          </a:p>
          <a:p>
            <a:pPr lvl="1"/>
            <a:r>
              <a:rPr lang="en-GB" dirty="0"/>
              <a:t>Some catalogues published online for the first time.</a:t>
            </a:r>
          </a:p>
          <a:p>
            <a:pPr lvl="1"/>
            <a:r>
              <a:rPr lang="en-GB" dirty="0"/>
              <a:t>New Bodleian Archives metadata standard and cataloguing rules adopted.</a:t>
            </a:r>
          </a:p>
          <a:p>
            <a:pPr lvl="1"/>
            <a:r>
              <a:rPr lang="en-GB" dirty="0"/>
              <a:t>Some catalogues going online for the  first time.</a:t>
            </a:r>
          </a:p>
          <a:p>
            <a:r>
              <a:rPr lang="en-GB" dirty="0"/>
              <a:t>Identify issues which future metadata migration must tackle</a:t>
            </a:r>
          </a:p>
          <a:p>
            <a:pPr lvl="1"/>
            <a:r>
              <a:rPr lang="en-GB" dirty="0"/>
              <a:t>Standardisation of metadata – what data recorded and how</a:t>
            </a:r>
          </a:p>
          <a:p>
            <a:pPr lvl="1"/>
            <a:r>
              <a:rPr lang="en-GB" dirty="0"/>
              <a:t>Gaps in ISAD(G) compliance</a:t>
            </a:r>
          </a:p>
          <a:p>
            <a:r>
              <a:rPr lang="en-GB" dirty="0"/>
              <a:t>Identify issues which future metadata migration must tackle</a:t>
            </a:r>
          </a:p>
          <a:p>
            <a:pPr lvl="1"/>
            <a:r>
              <a:rPr lang="en-GB" dirty="0"/>
              <a:t>Standardisation of metadata – what data recorded and how</a:t>
            </a:r>
          </a:p>
          <a:p>
            <a:pPr lvl="1"/>
            <a:r>
              <a:rPr lang="en-GB" dirty="0"/>
              <a:t>Gaps in ISAD(G) compliance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962" y="3010613"/>
            <a:ext cx="62674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5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Implementing </a:t>
            </a:r>
            <a:r>
              <a:rPr lang="en-GB" dirty="0" err="1"/>
              <a:t>ArchivesSpace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Out of the box implementation with some customisation of the PUI. </a:t>
            </a:r>
          </a:p>
          <a:p>
            <a:r>
              <a:rPr lang="en-GB" sz="2400" dirty="0"/>
              <a:t>Migration of all EAD catalogues of archives and manuscripts currently published online.</a:t>
            </a:r>
          </a:p>
          <a:p>
            <a:r>
              <a:rPr lang="en-GB" sz="2400" dirty="0"/>
              <a:t>Internal staff testing of the PUI.</a:t>
            </a:r>
            <a:endParaRPr lang="en-GB" dirty="0"/>
          </a:p>
          <a:p>
            <a:r>
              <a:rPr lang="en-GB" sz="2400" dirty="0"/>
              <a:t>Establish user roles and permissions.</a:t>
            </a:r>
          </a:p>
          <a:p>
            <a:r>
              <a:rPr lang="en-GB" sz="2400" dirty="0"/>
              <a:t>Internal staff launch of the PUI in August 2019.</a:t>
            </a:r>
          </a:p>
          <a:p>
            <a:r>
              <a:rPr lang="en-GB" sz="2400" dirty="0"/>
              <a:t>Public launch of the PUI in September 2019.</a:t>
            </a:r>
            <a:endParaRPr lang="en-GB" dirty="0"/>
          </a:p>
          <a:p>
            <a:endParaRPr lang="en-GB" sz="2400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89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7528"/>
            <a:ext cx="10515600" cy="726557"/>
          </a:xfrm>
        </p:spPr>
        <p:txBody>
          <a:bodyPr/>
          <a:lstStyle/>
          <a:p>
            <a:pPr algn="ctr"/>
            <a:r>
              <a:rPr lang="en-GB" dirty="0"/>
              <a:t>Archives Bodleian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9" y="804085"/>
            <a:ext cx="12056221" cy="59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1" y="0"/>
            <a:ext cx="12042514" cy="67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51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533</Words>
  <Application>Microsoft Macintosh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Archival Description at the Bodleian: A very brief history</vt:lpstr>
      <vt:lpstr>Online Discovery</vt:lpstr>
      <vt:lpstr>PowerPoint Presentation</vt:lpstr>
      <vt:lpstr>‘Back of the book’ indexes</vt:lpstr>
      <vt:lpstr>Metadata audit and migration</vt:lpstr>
      <vt:lpstr>Implementing ArchivesSpace</vt:lpstr>
      <vt:lpstr>Archives Bodleian</vt:lpstr>
      <vt:lpstr>PowerPoint Presentation</vt:lpstr>
      <vt:lpstr>PowerPoint Presentation</vt:lpstr>
      <vt:lpstr>PowerPoint Presentation</vt:lpstr>
      <vt:lpstr>PowerPoint Presentation</vt:lpstr>
      <vt:lpstr>The road ahead</vt:lpstr>
      <vt:lpstr>PowerPoint Presentation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Neely</dc:creator>
  <cp:lastModifiedBy>Jessica Crouch</cp:lastModifiedBy>
  <cp:revision>29</cp:revision>
  <dcterms:created xsi:type="dcterms:W3CDTF">2019-07-26T13:23:51Z</dcterms:created>
  <dcterms:modified xsi:type="dcterms:W3CDTF">2019-07-29T15:48:58Z</dcterms:modified>
</cp:coreProperties>
</file>