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0FD10-89E4-47D4-9F0C-45EF7A7BD5E3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813A5-6396-431D-B70E-B8123053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4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3570-3A75-413C-8F16-C91CC0ED5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A69A2-AFB6-41BE-9D56-04270BCF1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BF9FD-E512-4CC7-89E6-FD087D11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DCA3E-CCAD-4A3E-B7D1-5A2A18B9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0593A-E959-43A1-A188-58E5D081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3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57E1-AC77-4367-800D-62E685E5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970F9-2A2D-4BF1-9855-CBB0410FE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E2CA4-9B8F-4EB0-BCDF-239F4263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4387D-6E91-4A7F-AFB2-FE52B770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1A47-9F90-43C3-9574-48BED9E3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2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42B85-A640-4015-B2CE-759B587B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F42C8-81C6-4AEC-AE65-579DD8D62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A4E0D-06DC-470C-A18A-4019A10C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394BB-D55D-4BED-84F4-8DBC7DDC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C3F5F-1D6A-42AD-9FE6-F6D3DCB5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8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C46C-6F9A-4E97-BA80-85EBA787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9D69-DBAF-44BF-A486-26600B4DE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D98D-8BC9-46B1-9549-88CA3408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4C848-CEB3-4D2B-A59A-82620B10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29CD1-EB62-4932-87FF-617261CF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6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7CE7-317D-468A-ACCA-830BC362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D1ADD-98A0-41A9-9FB0-F04E7406E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F3B3-4380-4E08-B903-690736DF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DCE0B-03D0-49C2-AFE1-65F61197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2484-3CB4-4089-AA73-48E4747C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9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1FF-1F26-4E08-A920-9E4949A9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E52BD-7CDD-4D67-8961-C36F0F8CF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32F16-1605-4ED3-83F3-97DCCC51A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EDBFD-FD91-4A19-B15C-766CB9A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730F5-0420-40A2-BAA9-7D83DCDE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5E8E5-1F6A-4336-99EB-B45AC94A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6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E23F-7B83-45D8-B6F5-C3BA8F1A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768C5-1619-4761-811E-8B3AA0536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FE9BD-5EA0-49DE-9EBA-B1D86B47B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246CF-C238-43E2-A06E-55A88604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A2C7D-8CB7-4A1A-8473-DC07D565F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C4665-52D3-4A22-9F2F-CCC59C06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1E58-258E-4D4C-874E-544C3D43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1325F-B1D3-459A-902A-CD20C539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2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3B30-5489-44DF-B523-C4E5EB2E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18D5E-6F55-4076-B5EE-47959E10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1C1EB-451F-45BE-AC97-F63E2160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0C9AA-D80A-4E64-BF8A-84B3F61A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3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24C1C-95AC-45C3-A3F7-0AFF3623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FFFC-BD82-4918-A724-6FC7949C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CE9F2-6BFB-4721-9E8D-D6A1C138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5AB2-F44A-4724-B130-3DEAEFC8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CF48E-555D-4004-B286-71450FC5F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813CD-2AF9-4F2C-B6A2-808DAEA99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941DE-4CAB-427B-AC5C-53C9A2C3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D6373-800B-4C4B-AA00-7EE4B1CD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BF868-0A23-4C67-88DE-B5D50F0F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16B0-406E-42B4-B090-FA67975D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285C2-BA1A-44E6-A117-63D28EEAB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0AD91-E33E-472A-BD1D-517C7BF2F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E5146-C85D-4664-8D33-EF5F542C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A6430-F40D-4310-B146-C7EC337E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2B7B3-6C43-438F-9185-701A69F1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4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BA705-5F63-4AE2-A868-5C808A0C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1D3A3-B769-49E2-8278-244B8F18A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A2C81-5A85-4BC5-A8CD-F0D1797B7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25A0-3A3C-499A-AF1B-EF189E3F2A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AF565-5F0C-4027-BEC2-A1F4EB3C2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00D1B-741D-4A31-9C53-47B02E5C6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718A-BBAB-4414-A45E-8BE3E14AE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5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ine.brodin@ed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oEMainLibrary/ASPlugins" TargetMode="External"/><Relationship Id="rId2" Type="http://schemas.openxmlformats.org/officeDocument/2006/relationships/hyperlink" Target="mailto:Aline.Brodin@ed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plementingASblog" TargetMode="External"/><Relationship Id="rId4" Type="http://schemas.openxmlformats.org/officeDocument/2006/relationships/hyperlink" Target="https://tinyurl.com/implementingAStechiesi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ages.is.ed.ac.uk/luna/servlet/s/i9p61e" TargetMode="External"/><Relationship Id="rId4" Type="http://schemas.openxmlformats.org/officeDocument/2006/relationships/hyperlink" Target="https://archives.collections.ed.ac.uk/repositories/2/archival_objects/14778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06A5-3CA8-4B00-A356-E80BCDE23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Implementation of ArchivesSpace at the University of Edinburgh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BBA03-5B75-45FC-ACAB-971B4B3F5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ArchivesSpace Online Forum, 19 May 2020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Aline Brodin –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Aline.Brodin@ed.ac.uk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950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7163AF9-296F-446A-A73E-62871082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" r="2223" b="5408"/>
          <a:stretch/>
        </p:blipFill>
        <p:spPr>
          <a:xfrm>
            <a:off x="4005470" y="126931"/>
            <a:ext cx="5827644" cy="2902226"/>
          </a:xfr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243B34F-6AF5-428C-AAA4-91BD67DDE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r="2135" b="6343"/>
          <a:stretch/>
        </p:blipFill>
        <p:spPr>
          <a:xfrm>
            <a:off x="2456238" y="3249037"/>
            <a:ext cx="6608250" cy="3243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E6C588-2AD9-4E48-8A03-A1A596A3FE63}"/>
              </a:ext>
            </a:extLst>
          </p:cNvPr>
          <p:cNvSpPr txBox="1"/>
          <p:nvPr/>
        </p:nvSpPr>
        <p:spPr>
          <a:xfrm>
            <a:off x="9276522" y="4479234"/>
            <a:ext cx="2809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IIIF viewer configurated to look like </a:t>
            </a:r>
            <a:r>
              <a:rPr lang="en-GB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ASpace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766A1-6B31-4F94-BA2C-DB48CBE81884}"/>
              </a:ext>
            </a:extLst>
          </p:cNvPr>
          <p:cNvSpPr txBox="1"/>
          <p:nvPr/>
        </p:nvSpPr>
        <p:spPr>
          <a:xfrm>
            <a:off x="428018" y="1325217"/>
            <a:ext cx="3326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ASpace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 entry with Digital Object linking out to IIIF manifest: </a:t>
            </a:r>
          </a:p>
        </p:txBody>
      </p:sp>
    </p:spTree>
    <p:extLst>
      <p:ext uri="{BB962C8B-B14F-4D97-AF65-F5344CB8AC3E}">
        <p14:creationId xmlns:p14="http://schemas.microsoft.com/office/powerpoint/2010/main" val="210778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E7B0-1B47-411E-8301-6748912AC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Thank you for listening!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Aline.Brodin@ed.ac.uk</a:t>
            </a:r>
            <a:endParaRPr lang="en-GB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https://github.com/UoEMainLibrary/ASPlugins</a:t>
            </a:r>
            <a:endParaRPr lang="en-GB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https://tinyurl.com/implementingAStechieside</a:t>
            </a: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https://tinyurl.com/implementingASblog</a:t>
            </a: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59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02A5EC6-F2BE-4476-B587-07EFF608205A}"/>
              </a:ext>
            </a:extLst>
          </p:cNvPr>
          <p:cNvSpPr/>
          <p:nvPr/>
        </p:nvSpPr>
        <p:spPr>
          <a:xfrm>
            <a:off x="596346" y="583095"/>
            <a:ext cx="4903305" cy="890311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0B11-5950-4283-A1CC-DCBBF1ED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Overview.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09C0-5B75-4345-924F-A8996A13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Launched in June 2015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First European institution to become a member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Team of archivists, software developers, project and innovation staff, IT support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Version 1.5 (now on version 2.6)</a:t>
            </a:r>
          </a:p>
        </p:txBody>
      </p:sp>
    </p:spTree>
    <p:extLst>
      <p:ext uri="{BB962C8B-B14F-4D97-AF65-F5344CB8AC3E}">
        <p14:creationId xmlns:p14="http://schemas.microsoft.com/office/powerpoint/2010/main" val="32631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B5CD253-A4F2-46D4-90BA-26DC886AB28F}"/>
              </a:ext>
            </a:extLst>
          </p:cNvPr>
          <p:cNvSpPr/>
          <p:nvPr/>
        </p:nvSpPr>
        <p:spPr>
          <a:xfrm>
            <a:off x="609598" y="474109"/>
            <a:ext cx="7209184" cy="1107593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1E0D2-C213-4B52-98DF-8CBB5487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Why ArchivesSpace?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3E4F-024D-4AA8-AAD0-4604B727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All archivist functionality in one place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Successor to Archivist’s Toolkit 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All the information on collections in one place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Open source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Web-delivered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Established support network</a:t>
            </a:r>
          </a:p>
        </p:txBody>
      </p:sp>
    </p:spTree>
    <p:extLst>
      <p:ext uri="{BB962C8B-B14F-4D97-AF65-F5344CB8AC3E}">
        <p14:creationId xmlns:p14="http://schemas.microsoft.com/office/powerpoint/2010/main" val="24703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6D058E1-2EAE-4903-A74C-34C1D441A5D3}"/>
              </a:ext>
            </a:extLst>
          </p:cNvPr>
          <p:cNvSpPr/>
          <p:nvPr/>
        </p:nvSpPr>
        <p:spPr>
          <a:xfrm>
            <a:off x="662607" y="474109"/>
            <a:ext cx="8362124" cy="1107593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89708-A2EA-4028-AF2E-0A571DF7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What did we use before?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9FF71-EC4F-444F-92DB-C6218301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825624"/>
            <a:ext cx="5102088" cy="4760705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In-house built web-delivered collections management system (MySQL/PHP)  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Externally-funded cataloguing and preservation projects: EAD schema (XML), ISAD(G) standards</a:t>
            </a:r>
          </a:p>
          <a:p>
            <a:pPr lvl="0">
              <a:spcAft>
                <a:spcPts val="1200"/>
              </a:spcAft>
            </a:pPr>
            <a:r>
              <a:rPr lang="en-GB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ArchivesHub</a:t>
            </a: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 for top-level archival descriptions</a:t>
            </a:r>
          </a:p>
          <a:p>
            <a:pPr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Spreadsheets, databases, scan of older handlists</a:t>
            </a:r>
          </a:p>
          <a:p>
            <a:pPr lvl="0">
              <a:spcAft>
                <a:spcPts val="1200"/>
              </a:spcAft>
            </a:pP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Printed catalogues and indexes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BDF9976-5108-4A92-9BD6-177F5991A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83" y="4380615"/>
            <a:ext cx="4982817" cy="2068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75878D-4B71-424F-8E75-0BD06B41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496" y="1799673"/>
            <a:ext cx="3419323" cy="2356264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767B37E-1190-433D-80CC-094BE020C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31" y="1726230"/>
            <a:ext cx="3021686" cy="24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7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CE6606C-6146-496F-9B64-E17CAC00B29D}"/>
              </a:ext>
            </a:extLst>
          </p:cNvPr>
          <p:cNvSpPr/>
          <p:nvPr/>
        </p:nvSpPr>
        <p:spPr>
          <a:xfrm>
            <a:off x="662607" y="396805"/>
            <a:ext cx="6599584" cy="1193456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11884-4363-42BD-BCC4-0D813331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Data migration.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7727-2714-4022-8285-A680E4674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EAD/xml files gradually imported into ArchivesSpace </a:t>
            </a:r>
          </a:p>
          <a:p>
            <a:pPr lvl="0"/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Retro-conversion of spreadsheets, databases, etc.</a:t>
            </a:r>
          </a:p>
          <a:p>
            <a:pPr lvl="0"/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Authorities imported separately</a:t>
            </a:r>
          </a:p>
          <a:p>
            <a:pPr lvl="0"/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End of phase 1: nearly </a:t>
            </a:r>
            <a:r>
              <a:rPr lang="en-GB" sz="3800" b="1" dirty="0">
                <a:latin typeface="Cambria" panose="02040503050406030204" pitchFamily="18" charset="0"/>
                <a:ea typeface="Cambria" panose="02040503050406030204" pitchFamily="18" charset="0"/>
              </a:rPr>
              <a:t>17,000</a:t>
            </a: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 catalogue records along with over </a:t>
            </a:r>
            <a:r>
              <a:rPr lang="en-GB" sz="3800" b="1" dirty="0">
                <a:latin typeface="Cambria" panose="02040503050406030204" pitchFamily="18" charset="0"/>
                <a:ea typeface="Cambria" panose="02040503050406030204" pitchFamily="18" charset="0"/>
              </a:rPr>
              <a:t>22,000</a:t>
            </a:r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 authority terms.</a:t>
            </a:r>
          </a:p>
          <a:p>
            <a:pPr lvl="0"/>
            <a:r>
              <a:rPr lang="en-GB" sz="3800" dirty="0">
                <a:latin typeface="Cambria" panose="02040503050406030204" pitchFamily="18" charset="0"/>
                <a:ea typeface="Cambria" panose="02040503050406030204" pitchFamily="18" charset="0"/>
              </a:rPr>
              <a:t>Accessions (Rare Books and Archives) imported as a CSV file</a:t>
            </a:r>
          </a:p>
        </p:txBody>
      </p:sp>
    </p:spTree>
    <p:extLst>
      <p:ext uri="{BB962C8B-B14F-4D97-AF65-F5344CB8AC3E}">
        <p14:creationId xmlns:p14="http://schemas.microsoft.com/office/powerpoint/2010/main" val="221308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7B65C431-50A7-4DFD-9F63-D4AEAB4ABFC6}"/>
              </a:ext>
            </a:extLst>
          </p:cNvPr>
          <p:cNvSpPr/>
          <p:nvPr/>
        </p:nvSpPr>
        <p:spPr>
          <a:xfrm>
            <a:off x="715617" y="440376"/>
            <a:ext cx="6983895" cy="1120325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A2A01-2811-4CE3-9910-D3DD2B0A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Hurdles and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6DA6A-A574-4791-A822-D93B4389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" y="2160104"/>
            <a:ext cx="5836943" cy="3485321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Authorities would not link up with the resources </a:t>
            </a:r>
          </a:p>
          <a:p>
            <a:pPr lvl="0">
              <a:spcAft>
                <a:spcPts val="1200"/>
              </a:spcAft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Authorities would not map to ArchivesSpace table structure </a:t>
            </a:r>
          </a:p>
          <a:p>
            <a:pPr lvl="0">
              <a:spcAft>
                <a:spcPts val="1200"/>
              </a:spcAft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EAD migration was huge task as EAD importer is very strict</a:t>
            </a:r>
          </a:p>
          <a:p>
            <a:pPr lvl="0"/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C421B0-FDCC-437B-A163-442A8CF4C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80" y="1825624"/>
            <a:ext cx="6076383" cy="38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65F19174-130D-4190-81FA-816F5CEE5A39}"/>
              </a:ext>
            </a:extLst>
          </p:cNvPr>
          <p:cNvSpPr/>
          <p:nvPr/>
        </p:nvSpPr>
        <p:spPr>
          <a:xfrm>
            <a:off x="649357" y="495300"/>
            <a:ext cx="7964556" cy="1105867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E5C15-1129-453C-BFD8-B7CC9C86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34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ArchivesSpace and IIIF.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BB90B-F6DF-404F-A054-0976D47F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01" y="2199861"/>
            <a:ext cx="5957299" cy="3872035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Used Digital Objects from the start</a:t>
            </a:r>
          </a:p>
          <a:p>
            <a:pPr lvl="0">
              <a:spcAft>
                <a:spcPts val="1200"/>
              </a:spcAft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From our high-resolution image platform LUNA</a:t>
            </a:r>
          </a:p>
          <a:p>
            <a:pPr lvl="0">
              <a:spcAft>
                <a:spcPts val="1200"/>
              </a:spcAft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Work in progress to find a way to integrate IIIF to ArchivesSpace.</a:t>
            </a:r>
          </a:p>
          <a:p>
            <a:pPr lvl="0"/>
            <a:endParaRPr lang="en-GB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C6B33F42-04F3-48A8-8017-DD5A7E9A2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0863"/>
            <a:ext cx="5957299" cy="42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3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C0475B7-CD73-4A44-8E80-E128A36A6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40" y="205406"/>
            <a:ext cx="6084944" cy="3061253"/>
          </a:xfr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5A3158-169A-4D2C-B6A0-54041085B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41" y="3429000"/>
            <a:ext cx="6325224" cy="3199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D3DF28-C36F-4AD1-9C99-07FBDECB9F75}"/>
              </a:ext>
            </a:extLst>
          </p:cNvPr>
          <p:cNvSpPr txBox="1"/>
          <p:nvPr/>
        </p:nvSpPr>
        <p:spPr>
          <a:xfrm>
            <a:off x="145774" y="980661"/>
            <a:ext cx="3570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AS entry with Digital Object: 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https://archives.collections.ed.ac.uk/repositories/2/archival_objects/147780</a:t>
            </a:r>
            <a:endParaRPr lang="en-GB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D58DF-AE12-4B42-8C71-7318C7264B5D}"/>
              </a:ext>
            </a:extLst>
          </p:cNvPr>
          <p:cNvSpPr txBox="1"/>
          <p:nvPr/>
        </p:nvSpPr>
        <p:spPr>
          <a:xfrm>
            <a:off x="8703989" y="4567190"/>
            <a:ext cx="3319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High-res images on LUNA: </a:t>
            </a:r>
          </a:p>
          <a:p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https://images.is.ed.ac.uk/luna/servlet/s/i9p61e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6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70B8-599E-45DF-ADE4-F19404E1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IIIF viewer: 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9DE58C1-1DA7-49E8-954F-9733D644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600" r="973" b="4907"/>
          <a:stretch/>
        </p:blipFill>
        <p:spPr>
          <a:xfrm>
            <a:off x="2014221" y="1757295"/>
            <a:ext cx="8905570" cy="4373217"/>
          </a:xfrm>
        </p:spPr>
      </p:pic>
    </p:spTree>
    <p:extLst>
      <p:ext uri="{BB962C8B-B14F-4D97-AF65-F5344CB8AC3E}">
        <p14:creationId xmlns:p14="http://schemas.microsoft.com/office/powerpoint/2010/main" val="201611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358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Implementation of ArchivesSpace at the University of Edinburgh</vt:lpstr>
      <vt:lpstr>Overview.</vt:lpstr>
      <vt:lpstr>Why ArchivesSpace?</vt:lpstr>
      <vt:lpstr>What did we use before?</vt:lpstr>
      <vt:lpstr>Data migration. </vt:lpstr>
      <vt:lpstr>Hurdles and issues</vt:lpstr>
      <vt:lpstr>ArchivesSpace and IIIF.</vt:lpstr>
      <vt:lpstr>PowerPoint Presentation</vt:lpstr>
      <vt:lpstr>IIIF viewer: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BRODIN Aline</dc:creator>
  <cp:lastModifiedBy>BRODIN Aline</cp:lastModifiedBy>
  <cp:revision>19</cp:revision>
  <dcterms:created xsi:type="dcterms:W3CDTF">2020-05-17T18:19:43Z</dcterms:created>
  <dcterms:modified xsi:type="dcterms:W3CDTF">2020-05-20T18:44:31Z</dcterms:modified>
</cp:coreProperties>
</file>